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88" r:id="rId4"/>
    <p:sldId id="259" r:id="rId5"/>
    <p:sldId id="275" r:id="rId6"/>
    <p:sldId id="262" r:id="rId7"/>
    <p:sldId id="287" r:id="rId8"/>
    <p:sldId id="261" r:id="rId9"/>
    <p:sldId id="263" r:id="rId10"/>
    <p:sldId id="284" r:id="rId11"/>
    <p:sldId id="264" r:id="rId12"/>
    <p:sldId id="277" r:id="rId13"/>
    <p:sldId id="279" r:id="rId14"/>
    <p:sldId id="266" r:id="rId15"/>
    <p:sldId id="285" r:id="rId16"/>
    <p:sldId id="268" r:id="rId17"/>
    <p:sldId id="276" r:id="rId18"/>
    <p:sldId id="280" r:id="rId19"/>
    <p:sldId id="271" r:id="rId20"/>
    <p:sldId id="272" r:id="rId21"/>
    <p:sldId id="273" r:id="rId22"/>
    <p:sldId id="281" r:id="rId23"/>
    <p:sldId id="278" r:id="rId24"/>
    <p:sldId id="289" r:id="rId25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orisnik" initials="K" lastIdx="2" clrIdx="0"/>
  <p:cmAuthor id="1" name="Mirjana Knezevic" initials="MK" lastIdx="11" clrIdx="1">
    <p:extLst>
      <p:ext uri="{19B8F6BF-5375-455C-9EA6-DF929625EA0E}">
        <p15:presenceInfo xmlns:p15="http://schemas.microsoft.com/office/powerpoint/2012/main" userId="S-1-5-21-3213289721-1927786710-1971543238-2777" providerId="AD"/>
      </p:ext>
    </p:extLst>
  </p:cmAuthor>
  <p:cmAuthor id="2" name="Milena Radomirovic" initials="MR" lastIdx="24" clrIdx="2">
    <p:extLst>
      <p:ext uri="{19B8F6BF-5375-455C-9EA6-DF929625EA0E}">
        <p15:presenceInfo xmlns:p15="http://schemas.microsoft.com/office/powerpoint/2012/main" userId="S-1-5-21-3213289721-1927786710-1971543238-2751" providerId="AD"/>
      </p:ext>
    </p:extLst>
  </p:cmAuthor>
  <p:cmAuthor id="3" name="Tatjana Milivojevic" initials="TM" lastIdx="13" clrIdx="3">
    <p:extLst>
      <p:ext uri="{19B8F6BF-5375-455C-9EA6-DF929625EA0E}">
        <p15:presenceInfo xmlns:p15="http://schemas.microsoft.com/office/powerpoint/2012/main" userId="S-1-5-21-3988269000-3947341290-2979681626-13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D2FF"/>
    <a:srgbClr val="DC7ADC"/>
    <a:srgbClr val="B07BD7"/>
    <a:srgbClr val="21C5FF"/>
    <a:srgbClr val="FF4F4F"/>
    <a:srgbClr val="CD3FCD"/>
    <a:srgbClr val="888CE6"/>
    <a:srgbClr val="EB8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89250" autoAdjust="0"/>
  </p:normalViewPr>
  <p:slideViewPr>
    <p:cSldViewPr>
      <p:cViewPr varScale="1">
        <p:scale>
          <a:sx n="116" d="100"/>
          <a:sy n="116" d="100"/>
        </p:scale>
        <p:origin x="132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G:\Gradjanski%20budzet%20primeri\gradjanski-budzet-pite-format%20NC%20250118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G:\Gradjanski%20budzet%20primeri\gradjanski-budzet-pite-format%20NC%20250118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прихода и примања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1452863076244924"/>
          <c:y val="0.33374488188976448"/>
          <c:w val="0.62846713498254947"/>
          <c:h val="0.55553768720086449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/>
              <a:t>Структура прихода и примања</a:t>
            </a:r>
            <a:endParaRPr lang="en-US"/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1863751622726665"/>
          <c:y val="0.36825468581133242"/>
          <c:w val="0.62846713498254947"/>
          <c:h val="0.55553768720086449"/>
        </c:manualLayout>
      </c:layout>
      <c:pie3DChart>
        <c:varyColors val="1"/>
        <c:ser>
          <c:idx val="0"/>
          <c:order val="0"/>
          <c:explosion val="13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CF19-4E1E-A87C-4F27100B81B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CF19-4E1E-A87C-4F27100B81B5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CF19-4E1E-A87C-4F27100B81B5}"/>
              </c:ext>
            </c:extLst>
          </c:dPt>
          <c:dLbls>
            <c:dLbl>
              <c:idx val="0"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ECFF058-527E-4326-BA07-0702CE677407}" type="CATEGORYNAME">
                      <a:rPr lang="sr-Cyrl-RS"/>
                      <a:pPr>
                        <a:defRPr sz="1000" b="1" i="0" u="none" strike="noStrike" kern="1200" baseline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[CATEGORY NAME]</a:t>
                    </a:fld>
                    <a:r>
                      <a:rPr lang="sr-Cyrl-RS" baseline="0" dirty="0"/>
                      <a:t>
89,87%</a:t>
                    </a:r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rgbClr val="4472C4"/>
                  </a:solidFill>
                </a:ln>
                <a:effectLst/>
              </c:sp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F19-4E1E-A87C-4F27100B81B5}"/>
                </c:ext>
              </c:extLst>
            </c:dLbl>
            <c:dLbl>
              <c:idx val="1"/>
              <c:layout>
                <c:manualLayout>
                  <c:x val="-0.11093990755007704"/>
                  <c:y val="0.21019607843137258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B2AF28E-120E-4AFA-A6BF-6FDFD5202192}" type="CATEGORYNAME">
                      <a:rPr lang="ru-RU"/>
                      <a:pPr>
                        <a:defRPr sz="1000" b="1" i="0" u="none" strike="noStrike" kern="1200" baseline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[CATEGORY NAME]</a:t>
                    </a:fld>
                    <a:r>
                      <a:rPr lang="ru-RU" baseline="0" dirty="0"/>
                      <a:t>
6,27%</a:t>
                    </a:r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rgbClr val="4472C4"/>
                  </a:solidFill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F19-4E1E-A87C-4F27100B81B5}"/>
                </c:ext>
              </c:extLst>
            </c:dLbl>
            <c:dLbl>
              <c:idx val="2"/>
              <c:layout>
                <c:manualLayout>
                  <c:x val="0.1088854648176682"/>
                  <c:y val="-6.9019607843137293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C2E6CEC-35B3-45A4-855D-2C39E8773AD5}" type="CATEGORYNAME">
                      <a:rPr lang="ru-RU"/>
                      <a:pPr>
                        <a:defRPr sz="1000" b="1" i="0" u="none" strike="noStrike" kern="1200" baseline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[CATEGORY NAME]</a:t>
                    </a:fld>
                    <a:r>
                      <a:rPr lang="ru-RU" baseline="0" dirty="0"/>
                      <a:t>
3,86%</a:t>
                    </a:r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rgbClr val="4472C4"/>
                  </a:solidFill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CF19-4E1E-A87C-4F27100B81B5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rgbClr val="4472C4"/>
                </a:solidFill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'Prihodi i primanja'!$C$6:$C$10</c:f>
              <c:strCache>
                <c:ptCount val="3"/>
                <c:pt idx="0">
                  <c:v>Порески приходи</c:v>
                </c:pt>
                <c:pt idx="1">
                  <c:v>Други приходи (накнаде, таксе, мешовити приходи...) </c:v>
                </c:pt>
                <c:pt idx="2">
                  <c:v>Нераспоређени вишак прихода из ранијих година </c:v>
                </c:pt>
              </c:strCache>
            </c:strRef>
          </c:cat>
          <c:val>
            <c:numRef>
              <c:f>'Prihodi i primanja'!$D$6:$D$10</c:f>
              <c:numCache>
                <c:formatCode>General</c:formatCode>
                <c:ptCount val="3"/>
                <c:pt idx="0">
                  <c:v>529569696</c:v>
                </c:pt>
                <c:pt idx="1">
                  <c:v>92500000</c:v>
                </c:pt>
                <c:pt idx="2">
                  <c:v>24550000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F19-4E1E-A87C-4F27100B81B5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расхода и издатака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3712750081894612"/>
          <c:y val="0.31178409757603831"/>
          <c:w val="0.53601721202415242"/>
          <c:h val="0.47396905974988451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/>
              <a:t>Структура расхода и издатака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3712750081894612"/>
          <c:y val="0.31178409757603831"/>
          <c:w val="0.53601721202415198"/>
          <c:h val="0.47396905974988424"/>
        </c:manualLayout>
      </c:layout>
      <c:pie3DChart>
        <c:varyColors val="1"/>
        <c:ser>
          <c:idx val="0"/>
          <c:order val="0"/>
          <c:explosion val="15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7496-4803-9F36-1B8D89E8CF2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7496-4803-9F36-1B8D89E8CF2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7496-4803-9F36-1B8D89E8CF2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7496-4803-9F36-1B8D89E8CF2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7496-4803-9F36-1B8D89E8CF2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7496-4803-9F36-1B8D89E8CF2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1-7496-4803-9F36-1B8D89E8CF25}"/>
              </c:ext>
            </c:extLst>
          </c:dPt>
          <c:dLbls>
            <c:dLbl>
              <c:idx val="0"/>
              <c:layout>
                <c:manualLayout>
                  <c:x val="5.3415511042629697E-2"/>
                  <c:y val="0.17882352941176469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317D414-4292-46F5-908A-6AE3841A65DF}" type="CATEGORYNAME">
                      <a:rPr lang="sr-Cyrl-RS"/>
                      <a:pPr>
                        <a:defRPr/>
                      </a:pPr>
                      <a:t>[CATEGORY NAME]</a:t>
                    </a:fld>
                    <a:r>
                      <a:rPr lang="sr-Cyrl-RS" baseline="0" dirty="0"/>
                      <a:t>
50,62%</a:t>
                    </a:r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rgbClr val="4472C4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496-4803-9F36-1B8D89E8CF25}"/>
                </c:ext>
              </c:extLst>
            </c:dLbl>
            <c:dLbl>
              <c:idx val="1"/>
              <c:layout>
                <c:manualLayout>
                  <c:x val="0.21160760143810992"/>
                  <c:y val="7.8431372549019607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BBA14B7-8869-4C3A-9042-A76E61623229}" type="CATEGORYNAME">
                      <a:rPr lang="ru-RU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ru-RU" baseline="0" dirty="0"/>
                      <a:t>
33,72%</a:t>
                    </a:r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rgbClr val="4472C4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496-4803-9F36-1B8D89E8CF25}"/>
                </c:ext>
              </c:extLst>
            </c:dLbl>
            <c:dLbl>
              <c:idx val="2"/>
              <c:layout>
                <c:manualLayout>
                  <c:x val="-0.15408320493066258"/>
                  <c:y val="0.1286274509803921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F8F0681-124D-4F8D-B374-D4B18EC3AAF9}" type="CATEGORYNAME">
                      <a:rPr lang="sr-Cyrl-RS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sr-Cyrl-RS" baseline="0" dirty="0"/>
                      <a:t>
3,20%</a:t>
                    </a:r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rgbClr val="4472C4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7496-4803-9F36-1B8D89E8CF25}"/>
                </c:ext>
              </c:extLst>
            </c:dLbl>
            <c:dLbl>
              <c:idx val="3"/>
              <c:layout>
                <c:manualLayout>
                  <c:x val="-9.2449922958397532E-2"/>
                  <c:y val="0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283029D-D4A7-4D2C-9AFA-400294C0EEE3}" type="CATEGORYNAME">
                      <a:rPr lang="ru-RU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ru-RU" baseline="0" dirty="0"/>
                      <a:t>
2,37%</a:t>
                    </a:r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rgbClr val="4472C4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7496-4803-9F36-1B8D89E8CF25}"/>
                </c:ext>
              </c:extLst>
            </c:dLbl>
            <c:dLbl>
              <c:idx val="4"/>
              <c:layout>
                <c:manualLayout>
                  <c:x val="-8.0123266563944542E-2"/>
                  <c:y val="-0.11294117647058825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437AAE3-A4CA-4699-811D-3F576B6080F3}" type="CATEGORYNAME">
                      <a:rPr lang="sr-Cyrl-RS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sr-Cyrl-RS" baseline="0" dirty="0"/>
                      <a:t>
2,86%</a:t>
                    </a:r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rgbClr val="4472C4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7496-4803-9F36-1B8D89E8CF25}"/>
                </c:ext>
              </c:extLst>
            </c:dLbl>
            <c:dLbl>
              <c:idx val="5"/>
              <c:layout>
                <c:manualLayout>
                  <c:x val="0.22393425783256291"/>
                  <c:y val="-8.4705882352941228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1DD6605-B306-4375-A11A-35AAC512CFFC}" type="CATEGORYNAME">
                      <a:rPr lang="sr-Cyrl-RS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sr-Cyrl-RS" baseline="0" dirty="0"/>
                      <a:t>
6,59%</a:t>
                    </a:r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rgbClr val="4472C4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7496-4803-9F36-1B8D89E8CF25}"/>
                </c:ext>
              </c:extLst>
            </c:dLbl>
            <c:dLbl>
              <c:idx val="6"/>
              <c:layout>
                <c:manualLayout>
                  <c:x val="0.29583975346687219"/>
                  <c:y val="1.8823529411764711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DE6D913-AD4B-47C0-8CE8-E9E5C5B7B334}" type="CATEGORYNAME">
                      <a:rPr lang="sr-Cyrl-RS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sr-Cyrl-RS" baseline="0" dirty="0"/>
                      <a:t>
0,64%</a:t>
                    </a:r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rgbClr val="4472C4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7496-4803-9F36-1B8D89E8CF25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rgbClr val="4472C4"/>
                </a:solidFill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'Rashodi i izdaci'!$C$6:$C$14</c:f>
              <c:strCache>
                <c:ptCount val="7"/>
                <c:pt idx="0">
                  <c:v>Расходи за запослене</c:v>
                </c:pt>
                <c:pt idx="1">
                  <c:v>Коришћење услуга и роба</c:v>
                </c:pt>
                <c:pt idx="2">
                  <c:v>Дотације и трансфери</c:v>
                </c:pt>
                <c:pt idx="3">
                  <c:v>Права из социјалног осигурања</c:v>
                </c:pt>
                <c:pt idx="4">
                  <c:v>Остали расходи</c:v>
                </c:pt>
                <c:pt idx="5">
                  <c:v>Основна средства</c:v>
                </c:pt>
                <c:pt idx="6">
                  <c:v>Средства резерве </c:v>
                </c:pt>
              </c:strCache>
            </c:strRef>
          </c:cat>
          <c:val>
            <c:numRef>
              <c:f>'Rashodi i izdaci'!$D$6:$D$14</c:f>
              <c:numCache>
                <c:formatCode>General</c:formatCode>
                <c:ptCount val="7"/>
                <c:pt idx="0">
                  <c:v>269218266</c:v>
                </c:pt>
                <c:pt idx="1">
                  <c:v>253647475</c:v>
                </c:pt>
                <c:pt idx="2">
                  <c:v>25768013</c:v>
                </c:pt>
                <c:pt idx="3">
                  <c:v>33395942</c:v>
                </c:pt>
                <c:pt idx="4">
                  <c:v>16096000</c:v>
                </c:pt>
                <c:pt idx="5">
                  <c:v>54660000</c:v>
                </c:pt>
                <c:pt idx="6">
                  <c:v>3300000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7496-4803-9F36-1B8D89E8CF25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1607629427792927"/>
          <c:y val="0.37589947089947101"/>
          <c:w val="0.40236148955495016"/>
          <c:h val="0.36484126984126991"/>
        </c:manualLayout>
      </c:layout>
      <c:pie3DChart>
        <c:varyColors val="1"/>
        <c:ser>
          <c:idx val="0"/>
          <c:order val="0"/>
          <c:explosion val="9"/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F68E-4827-B6CF-B78F7B2B8614}"/>
              </c:ext>
            </c:extLst>
          </c:dPt>
          <c:dPt>
            <c:idx val="1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F68E-4827-B6CF-B78F7B2B8614}"/>
              </c:ext>
            </c:extLst>
          </c:dPt>
          <c:dPt>
            <c:idx val="2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1-F68E-4827-B6CF-B78F7B2B8614}"/>
              </c:ext>
            </c:extLst>
          </c:dPt>
          <c:dPt>
            <c:idx val="3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5-F68E-4827-B6CF-B78F7B2B8614}"/>
              </c:ext>
            </c:extLst>
          </c:dPt>
          <c:dPt>
            <c:idx val="4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9-F68E-4827-B6CF-B78F7B2B8614}"/>
              </c:ext>
            </c:extLst>
          </c:dPt>
          <c:dPt>
            <c:idx val="5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B-F68E-4827-B6CF-B78F7B2B8614}"/>
              </c:ext>
            </c:extLst>
          </c:dPt>
          <c:dPt>
            <c:idx val="6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D-F68E-4827-B6CF-B78F7B2B8614}"/>
              </c:ext>
            </c:extLst>
          </c:dPt>
          <c:dPt>
            <c:idx val="7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F-F68E-4827-B6CF-B78F7B2B8614}"/>
              </c:ext>
            </c:extLst>
          </c:dPt>
          <c:dLbls>
            <c:dLbl>
              <c:idx val="0"/>
              <c:layout>
                <c:manualLayout>
                  <c:x val="-0.21253405994550414"/>
                  <c:y val="-5.5555555555555594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6913F9E-EDF3-4613-A4C2-52092D9229A0}" type="CATEGORYNAME">
                      <a:rPr lang="sr-Cyrl-RS"/>
                      <a:pPr>
                        <a:defRPr sz="1000" b="1" i="0" u="none" strike="noStrike" kern="1200" baseline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[CATEGORY NAME]</a:t>
                    </a:fld>
                    <a:r>
                      <a:rPr lang="sr-Cyrl-RS" baseline="0" dirty="0"/>
                      <a:t>
0,58%</a:t>
                    </a:r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rgbClr val="ED7D31"/>
                  </a:solidFill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68E-4827-B6CF-B78F7B2B8614}"/>
                </c:ext>
              </c:extLst>
            </c:dLbl>
            <c:dLbl>
              <c:idx val="1"/>
              <c:layout>
                <c:manualLayout>
                  <c:x val="-0.27974568574023617"/>
                  <c:y val="-0.20634920634920637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accent1">
                            <a:lumMod val="6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2886A6A-51AA-490B-B07C-8DDC0636FEFB}" type="CATEGORYNAME">
                      <a:rPr lang="ru-RU"/>
                      <a:pPr>
                        <a:defRPr sz="1000" b="1" i="0" u="none" strike="noStrike" kern="1200" baseline="0">
                          <a:solidFill>
                            <a:schemeClr val="accent1">
                              <a:lumMod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[CATEGORY NAME]</a:t>
                    </a:fld>
                    <a:r>
                      <a:rPr lang="ru-RU" baseline="0" dirty="0"/>
                      <a:t>
2,51%</a:t>
                    </a:r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rgbClr val="ED7D31"/>
                  </a:solidFill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F68E-4827-B6CF-B78F7B2B8614}"/>
                </c:ext>
              </c:extLst>
            </c:dLbl>
            <c:dLbl>
              <c:idx val="2"/>
              <c:layout>
                <c:manualLayout>
                  <c:x val="-0.14168937329700279"/>
                  <c:y val="-0.2433862433862434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accent3">
                            <a:lumMod val="6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4F1E35E-1837-4FB4-8C55-45B60EB29CFD}" type="CATEGORYNAME">
                      <a:rPr lang="ru-RU"/>
                      <a:pPr>
                        <a:defRPr sz="1000" b="1" i="0" u="none" strike="noStrike" kern="1200" baseline="0">
                          <a:solidFill>
                            <a:schemeClr val="accent3">
                              <a:lumMod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[CATEGORY NAME]</a:t>
                    </a:fld>
                    <a:r>
                      <a:rPr lang="ru-RU" baseline="0" dirty="0"/>
                      <a:t>
5,52%</a:t>
                    </a:r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rgbClr val="ED7D31"/>
                  </a:solidFill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F68E-4827-B6CF-B78F7B2B8614}"/>
                </c:ext>
              </c:extLst>
            </c:dLbl>
            <c:dLbl>
              <c:idx val="3"/>
              <c:layout>
                <c:manualLayout>
                  <c:x val="5.4495912806539525E-3"/>
                  <c:y val="-0.16666666666666669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accent5">
                            <a:lumMod val="6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4EC7317-BF15-473D-8E21-95F54DA47714}" type="CATEGORYNAME">
                      <a:rPr lang="ru-RU"/>
                      <a:pPr>
                        <a:defRPr sz="1000" b="1" i="0" u="none" strike="noStrike" kern="1200" baseline="0">
                          <a:solidFill>
                            <a:schemeClr val="accent5">
                              <a:lumMod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[CATEGORY NAME]</a:t>
                    </a:fld>
                    <a:r>
                      <a:rPr lang="ru-RU" baseline="0" dirty="0"/>
                      <a:t>
2,07%</a:t>
                    </a:r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rgbClr val="ED7D31"/>
                  </a:solidFill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F68E-4827-B6CF-B78F7B2B8614}"/>
                </c:ext>
              </c:extLst>
            </c:dLbl>
            <c:dLbl>
              <c:idx val="4"/>
              <c:layout>
                <c:manualLayout>
                  <c:x val="1.0899182561307768E-2"/>
                  <c:y val="0.11640211640211641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accent1">
                            <a:lumMod val="80000"/>
                            <a:lumOff val="2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D5194AE-F730-41EB-964C-045096FE8B32}" type="CATEGORYNAME">
                      <a:rPr lang="ru-RU"/>
                      <a:pPr>
                        <a:defRPr sz="1000" b="1" i="0" u="none" strike="noStrike" kern="1200" baseline="0">
                          <a:solidFill>
                            <a:schemeClr val="accent1">
                              <a:lumMod val="80000"/>
                              <a:lumOff val="2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[CATEGORY NAME]</a:t>
                    </a:fld>
                    <a:r>
                      <a:rPr lang="ru-RU" baseline="0" dirty="0"/>
                      <a:t>
0,71%</a:t>
                    </a:r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rgbClr val="ED7D31"/>
                  </a:solidFill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9-F68E-4827-B6CF-B78F7B2B8614}"/>
                </c:ext>
              </c:extLst>
            </c:dLbl>
            <c:dLbl>
              <c:idx val="5"/>
              <c:layout>
                <c:manualLayout>
                  <c:x val="-7.0844686648501382E-2"/>
                  <c:y val="0.2830687830687830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accent2">
                            <a:lumMod val="80000"/>
                            <a:lumOff val="2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467D7D7-5E83-4F23-9FD8-82B5037E3533}" type="CATEGORYNAME">
                      <a:rPr lang="ru-RU"/>
                      <a:pPr>
                        <a:defRPr sz="1000" b="1" i="0" u="none" strike="noStrike" kern="1200" baseline="0">
                          <a:solidFill>
                            <a:schemeClr val="accent2">
                              <a:lumMod val="80000"/>
                              <a:lumOff val="2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[CATEGORY NAME]</a:t>
                    </a:fld>
                    <a:r>
                      <a:rPr lang="ru-RU" baseline="0" dirty="0"/>
                      <a:t>
2,89%</a:t>
                    </a:r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rgbClr val="ED7D31"/>
                  </a:solidFill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B-F68E-4827-B6CF-B78F7B2B8614}"/>
                </c:ext>
              </c:extLst>
            </c:dLbl>
            <c:dLbl>
              <c:idx val="6"/>
              <c:layout>
                <c:manualLayout>
                  <c:x val="-0.13260672116257943"/>
                  <c:y val="7.407407407407407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accent3">
                            <a:lumMod val="80000"/>
                            <a:lumOff val="2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5AE17F8-8005-438C-9B7E-01697A74843F}" type="CATEGORYNAME">
                      <a:rPr lang="ru-RU"/>
                      <a:pPr>
                        <a:defRPr sz="1000" b="1" i="0" u="none" strike="noStrike" kern="1200" baseline="0">
                          <a:solidFill>
                            <a:schemeClr val="accent3">
                              <a:lumMod val="80000"/>
                              <a:lumOff val="2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[CATEGORY NAME]</a:t>
                    </a:fld>
                    <a:r>
                      <a:rPr lang="ru-RU" baseline="0" dirty="0"/>
                      <a:t>
74,98%</a:t>
                    </a:r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rgbClr val="ED7D31"/>
                  </a:solidFill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D-F68E-4827-B6CF-B78F7B2B8614}"/>
                </c:ext>
              </c:extLst>
            </c:dLbl>
            <c:dLbl>
              <c:idx val="7"/>
              <c:layout>
                <c:manualLayout>
                  <c:x val="-0.20890099909173482"/>
                  <c:y val="5.8201058201058142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accent4">
                            <a:lumMod val="80000"/>
                            <a:lumOff val="2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3F895BF-925D-437C-B825-A6F91D19F0E5}" type="CATEGORYNAME">
                      <a:rPr lang="ru-RU"/>
                      <a:pPr>
                        <a:defRPr sz="1000" b="1" i="0" u="none" strike="noStrike" kern="1200" baseline="0">
                          <a:solidFill>
                            <a:schemeClr val="accent4">
                              <a:lumMod val="80000"/>
                              <a:lumOff val="2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[CATEGORY NAME]</a:t>
                    </a:fld>
                    <a:r>
                      <a:rPr lang="ru-RU" baseline="0" dirty="0"/>
                      <a:t>
10,74%</a:t>
                    </a:r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rgbClr val="ED7D31"/>
                  </a:solidFill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F-F68E-4827-B6CF-B78F7B2B8614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rgbClr val="ED7D31"/>
                </a:solidFill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Programi!$D$5:$D$21</c:f>
              <c:strCache>
                <c:ptCount val="8"/>
                <c:pt idx="0">
                  <c:v>Комуналне делатности</c:v>
                </c:pt>
                <c:pt idx="1">
                  <c:v>Организација саобраћаја и саобраћајна инфраструктура</c:v>
                </c:pt>
                <c:pt idx="2">
                  <c:v>Основно образовање и васпитање</c:v>
                </c:pt>
                <c:pt idx="3">
                  <c:v>Социјална и дечија заштита</c:v>
                </c:pt>
                <c:pt idx="4">
                  <c:v>Развој културе и информисања</c:v>
                </c:pt>
                <c:pt idx="5">
                  <c:v>Развој спорта и омладине</c:v>
                </c:pt>
                <c:pt idx="6">
                  <c:v>Опште услуге локалне самоуправе</c:v>
                </c:pt>
                <c:pt idx="7">
                  <c:v>Политички систем локалне самоуправе</c:v>
                </c:pt>
              </c:strCache>
            </c:strRef>
          </c:cat>
          <c:val>
            <c:numRef>
              <c:f>Programi!$E$5:$E$21</c:f>
              <c:numCache>
                <c:formatCode>General</c:formatCode>
                <c:ptCount val="8"/>
                <c:pt idx="0">
                  <c:v>10000000</c:v>
                </c:pt>
                <c:pt idx="1">
                  <c:v>60000000</c:v>
                </c:pt>
                <c:pt idx="2">
                  <c:v>36520000</c:v>
                </c:pt>
                <c:pt idx="3">
                  <c:v>33314942</c:v>
                </c:pt>
                <c:pt idx="4">
                  <c:v>10058000</c:v>
                </c:pt>
                <c:pt idx="5">
                  <c:v>14700000</c:v>
                </c:pt>
                <c:pt idx="6">
                  <c:v>425404384</c:v>
                </c:pt>
                <c:pt idx="7">
                  <c:v>69822370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F68E-4827-B6CF-B78F7B2B8614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15701C-9177-4F63-BC4A-2A3F58667EEF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086DEB-01FD-4650-84A6-3248233D6869}">
      <dgm:prSet phldrT="[Text]"/>
      <dgm:spPr/>
      <dgm:t>
        <a:bodyPr/>
        <a:lstStyle/>
        <a:p>
          <a:endParaRPr lang="en-US" dirty="0"/>
        </a:p>
      </dgm:t>
    </dgm:pt>
    <dgm:pt modelId="{D8E22DAB-5022-49AE-91A6-20DF1C7017B2}" type="parTrans" cxnId="{487FD65B-B6F4-4CE6-AC18-CBA1C7BC6CD8}">
      <dgm:prSet/>
      <dgm:spPr/>
      <dgm:t>
        <a:bodyPr/>
        <a:lstStyle/>
        <a:p>
          <a:endParaRPr lang="en-US"/>
        </a:p>
      </dgm:t>
    </dgm:pt>
    <dgm:pt modelId="{EBD18A8D-98B2-4C8A-B1B4-4169A0689B2C}" type="sibTrans" cxnId="{487FD65B-B6F4-4CE6-AC18-CBA1C7BC6CD8}">
      <dgm:prSet/>
      <dgm:spPr/>
      <dgm:t>
        <a:bodyPr/>
        <a:lstStyle/>
        <a:p>
          <a:endParaRPr lang="en-US"/>
        </a:p>
      </dgm:t>
    </dgm:pt>
    <dgm:pt modelId="{724C2318-F479-4174-A10E-9EC4287AD534}">
      <dgm:prSet phldrT="[Text]"/>
      <dgm:spPr/>
      <dgm:t>
        <a:bodyPr/>
        <a:lstStyle/>
        <a:p>
          <a:endParaRPr lang="en-US"/>
        </a:p>
      </dgm:t>
    </dgm:pt>
    <dgm:pt modelId="{75FF1061-0136-4D4A-8F29-8B8C5BB09E30}" type="parTrans" cxnId="{AF284A92-A842-400F-96D2-9B85FD48F842}">
      <dgm:prSet/>
      <dgm:spPr/>
      <dgm:t>
        <a:bodyPr/>
        <a:lstStyle/>
        <a:p>
          <a:endParaRPr lang="en-US"/>
        </a:p>
      </dgm:t>
    </dgm:pt>
    <dgm:pt modelId="{CF55BBF8-6284-4BA7-9983-520960D17E18}" type="sibTrans" cxnId="{AF284A92-A842-400F-96D2-9B85FD48F842}">
      <dgm:prSet/>
      <dgm:spPr/>
      <dgm:t>
        <a:bodyPr/>
        <a:lstStyle/>
        <a:p>
          <a:endParaRPr lang="en-US"/>
        </a:p>
      </dgm:t>
    </dgm:pt>
    <dgm:pt modelId="{F525C7DD-C069-4FE6-9519-29523B058512}">
      <dgm:prSet phldrT="[Text]"/>
      <dgm:spPr/>
      <dgm:t>
        <a:bodyPr/>
        <a:lstStyle/>
        <a:p>
          <a:endParaRPr lang="en-US"/>
        </a:p>
      </dgm:t>
    </dgm:pt>
    <dgm:pt modelId="{495F855C-786B-4014-ACFA-A29039643E3B}" type="parTrans" cxnId="{AF9C8EEE-81F3-442F-9504-7988DBF2C7F9}">
      <dgm:prSet/>
      <dgm:spPr/>
      <dgm:t>
        <a:bodyPr/>
        <a:lstStyle/>
        <a:p>
          <a:endParaRPr lang="en-US"/>
        </a:p>
      </dgm:t>
    </dgm:pt>
    <dgm:pt modelId="{B1936762-DD2F-4289-8425-BB02188F1FAF}" type="sibTrans" cxnId="{AF9C8EEE-81F3-442F-9504-7988DBF2C7F9}">
      <dgm:prSet/>
      <dgm:spPr/>
      <dgm:t>
        <a:bodyPr/>
        <a:lstStyle/>
        <a:p>
          <a:endParaRPr lang="en-US"/>
        </a:p>
      </dgm:t>
    </dgm:pt>
    <dgm:pt modelId="{BDD04F37-85A8-4736-987B-C65A16E753DF}">
      <dgm:prSet phldrT="[Text]" custT="1"/>
      <dgm:spPr>
        <a:solidFill>
          <a:srgbClr val="0070C0"/>
        </a:solidFill>
      </dgm:spPr>
      <dgm:t>
        <a:bodyPr/>
        <a:lstStyle/>
        <a:p>
          <a:r>
            <a:rPr lang="sr-Cyrl-RS" sz="4000" b="1" dirty="0"/>
            <a:t>БУЏЕТ</a:t>
          </a:r>
          <a:endParaRPr lang="en-US" sz="4000" b="1" dirty="0"/>
        </a:p>
      </dgm:t>
    </dgm:pt>
    <dgm:pt modelId="{D3D7414D-A0EC-4776-9C1B-2828FCAA13DF}" type="sibTrans" cxnId="{8132406A-FEC2-47D3-92A5-198F9BF4DB6B}">
      <dgm:prSet/>
      <dgm:spPr/>
      <dgm:t>
        <a:bodyPr/>
        <a:lstStyle/>
        <a:p>
          <a:endParaRPr lang="en-US"/>
        </a:p>
      </dgm:t>
    </dgm:pt>
    <dgm:pt modelId="{5EF0D46A-B998-45D9-BE84-B88288A3455A}" type="parTrans" cxnId="{8132406A-FEC2-47D3-92A5-198F9BF4DB6B}">
      <dgm:prSet/>
      <dgm:spPr/>
      <dgm:t>
        <a:bodyPr/>
        <a:lstStyle/>
        <a:p>
          <a:endParaRPr lang="en-US"/>
        </a:p>
      </dgm:t>
    </dgm:pt>
    <dgm:pt modelId="{C8F2A349-D54D-4B85-BD78-BA70A66CB9EA}">
      <dgm:prSet phldrT="[Text]" custT="1"/>
      <dgm:spPr>
        <a:solidFill>
          <a:srgbClr val="FFC000"/>
        </a:solidFill>
      </dgm:spPr>
      <dgm:t>
        <a:bodyPr/>
        <a:lstStyle/>
        <a:p>
          <a:r>
            <a:rPr lang="sr-Cyrl-RS" sz="1100" dirty="0">
              <a:solidFill>
                <a:schemeClr val="accent1">
                  <a:lumMod val="75000"/>
                </a:schemeClr>
              </a:solidFill>
            </a:rPr>
            <a:t> Скупштина ГО и Општинско руководство</a:t>
          </a:r>
        </a:p>
      </dgm:t>
    </dgm:pt>
    <dgm:pt modelId="{FDA33D62-3016-4584-BF43-2DBBB14A066A}" type="sibTrans" cxnId="{D9932761-9BDF-4FD0-8911-4ABD16EE8703}">
      <dgm:prSet/>
      <dgm:spPr/>
      <dgm:t>
        <a:bodyPr/>
        <a:lstStyle/>
        <a:p>
          <a:endParaRPr lang="en-US"/>
        </a:p>
      </dgm:t>
    </dgm:pt>
    <dgm:pt modelId="{A965CD0E-CB5C-406E-AFDD-63697CFB0404}" type="parTrans" cxnId="{D9932761-9BDF-4FD0-8911-4ABD16EE8703}">
      <dgm:prSet/>
      <dgm:spPr/>
      <dgm:t>
        <a:bodyPr/>
        <a:lstStyle/>
        <a:p>
          <a:endParaRPr lang="en-US"/>
        </a:p>
      </dgm:t>
    </dgm:pt>
    <dgm:pt modelId="{9621BB6C-CCFC-4987-A70A-BF11FC47FFCC}">
      <dgm:prSet phldrT="[Text]" custT="1"/>
      <dgm:spPr>
        <a:solidFill>
          <a:srgbClr val="CD3FCD"/>
        </a:solidFill>
      </dgm:spPr>
      <dgm:t>
        <a:bodyPr/>
        <a:lstStyle/>
        <a:p>
          <a:r>
            <a:rPr lang="sr-Cyrl-RS" sz="1200" dirty="0"/>
            <a:t>Стручне службе</a:t>
          </a:r>
          <a:endParaRPr lang="en-US" sz="1200" dirty="0"/>
        </a:p>
      </dgm:t>
    </dgm:pt>
    <dgm:pt modelId="{26D4FA14-60D5-40E5-B665-764CA26A018F}" type="sibTrans" cxnId="{37DBBC31-0F9C-4EEF-B983-1B1BD8728434}">
      <dgm:prSet/>
      <dgm:spPr/>
      <dgm:t>
        <a:bodyPr/>
        <a:lstStyle/>
        <a:p>
          <a:endParaRPr lang="en-US"/>
        </a:p>
      </dgm:t>
    </dgm:pt>
    <dgm:pt modelId="{A38DE29F-85F5-4579-AADA-99391004BA45}" type="parTrans" cxnId="{37DBBC31-0F9C-4EEF-B983-1B1BD8728434}">
      <dgm:prSet/>
      <dgm:spPr/>
      <dgm:t>
        <a:bodyPr/>
        <a:lstStyle/>
        <a:p>
          <a:endParaRPr lang="en-US"/>
        </a:p>
      </dgm:t>
    </dgm:pt>
    <dgm:pt modelId="{25D6FDCA-AF89-4E94-8527-A645D96AD391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sr-Cyrl-RS" sz="1000" dirty="0"/>
            <a:t>Индиректни корисници буџета</a:t>
          </a:r>
          <a:endParaRPr lang="en-US" sz="1000" dirty="0"/>
        </a:p>
      </dgm:t>
    </dgm:pt>
    <dgm:pt modelId="{6BAFCD73-121D-4A77-9784-59255CD1F0C4}" type="parTrans" cxnId="{9244C039-0486-46A1-A414-66C62AC419AA}">
      <dgm:prSet/>
      <dgm:spPr/>
      <dgm:t>
        <a:bodyPr/>
        <a:lstStyle/>
        <a:p>
          <a:endParaRPr lang="en-US"/>
        </a:p>
      </dgm:t>
    </dgm:pt>
    <dgm:pt modelId="{8FA6913F-E215-433F-8EEF-ADD9EBD747C4}" type="sibTrans" cxnId="{9244C039-0486-46A1-A414-66C62AC419AA}">
      <dgm:prSet/>
      <dgm:spPr/>
      <dgm:t>
        <a:bodyPr/>
        <a:lstStyle/>
        <a:p>
          <a:endParaRPr lang="en-US"/>
        </a:p>
      </dgm:t>
    </dgm:pt>
    <dgm:pt modelId="{321B7D25-459A-4C12-B5A2-CA5B40FAB5AA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4"/>
        </a:solidFill>
        <a:ln>
          <a:noFill/>
        </a:ln>
      </dgm:spPr>
      <dgm:t>
        <a:bodyPr/>
        <a:lstStyle/>
        <a:p>
          <a:r>
            <a:rPr lang="sr-Cyrl-RS" sz="1000" dirty="0"/>
            <a:t>Остали корисници буџета</a:t>
          </a:r>
          <a:endParaRPr lang="en-US" sz="1000" dirty="0"/>
        </a:p>
      </dgm:t>
    </dgm:pt>
    <dgm:pt modelId="{C43F4D64-7647-4B78-B440-39C589C158CB}" type="parTrans" cxnId="{A7A3255F-CF80-4B42-A7B2-AB9EA8C7C1A5}">
      <dgm:prSet/>
      <dgm:spPr/>
      <dgm:t>
        <a:bodyPr/>
        <a:lstStyle/>
        <a:p>
          <a:endParaRPr lang="en-US"/>
        </a:p>
      </dgm:t>
    </dgm:pt>
    <dgm:pt modelId="{A0D13D1E-E605-4811-927D-152BFE604B5A}" type="sibTrans" cxnId="{A7A3255F-CF80-4B42-A7B2-AB9EA8C7C1A5}">
      <dgm:prSet/>
      <dgm:spPr/>
      <dgm:t>
        <a:bodyPr/>
        <a:lstStyle/>
        <a:p>
          <a:endParaRPr lang="en-US"/>
        </a:p>
      </dgm:t>
    </dgm:pt>
    <dgm:pt modelId="{F67C4AC6-D320-469D-8949-6AC26CBBA3A8}" type="pres">
      <dgm:prSet presAssocID="{2915701C-9177-4F63-BC4A-2A3F58667EEF}" presName="Name0" presStyleCnt="0">
        <dgm:presLayoutVars>
          <dgm:chMax val="1"/>
          <dgm:chPref val="1"/>
        </dgm:presLayoutVars>
      </dgm:prSet>
      <dgm:spPr/>
    </dgm:pt>
    <dgm:pt modelId="{36B03C56-E57D-489D-BAA9-78BCBCF466C2}" type="pres">
      <dgm:prSet presAssocID="{BDD04F37-85A8-4736-987B-C65A16E753DF}" presName="Parent" presStyleLbl="node0" presStyleIdx="0" presStyleCnt="1" custLinFactNeighborX="1572" custLinFactNeighborY="-1415">
        <dgm:presLayoutVars>
          <dgm:chMax val="5"/>
          <dgm:chPref val="5"/>
        </dgm:presLayoutVars>
      </dgm:prSet>
      <dgm:spPr/>
    </dgm:pt>
    <dgm:pt modelId="{6AE34D3E-FD5D-4402-89AF-BF559D3EC92D}" type="pres">
      <dgm:prSet presAssocID="{BDD04F37-85A8-4736-987B-C65A16E753DF}" presName="Accent1" presStyleLbl="node1" presStyleIdx="0" presStyleCnt="17"/>
      <dgm:spPr>
        <a:solidFill>
          <a:srgbClr val="FFC000"/>
        </a:solidFill>
      </dgm:spPr>
    </dgm:pt>
    <dgm:pt modelId="{8EA36E17-C808-4A8F-B550-8E3BDDE3A6F4}" type="pres">
      <dgm:prSet presAssocID="{BDD04F37-85A8-4736-987B-C65A16E753DF}" presName="Accent2" presStyleLbl="node1" presStyleIdx="1" presStyleCnt="17"/>
      <dgm:spPr>
        <a:solidFill>
          <a:srgbClr val="7030A0"/>
        </a:solidFill>
      </dgm:spPr>
    </dgm:pt>
    <dgm:pt modelId="{004949FA-7FD1-4B77-A362-5945ADA91CA9}" type="pres">
      <dgm:prSet presAssocID="{BDD04F37-85A8-4736-987B-C65A16E753DF}" presName="Accent3" presStyleLbl="node1" presStyleIdx="2" presStyleCnt="17"/>
      <dgm:spPr/>
    </dgm:pt>
    <dgm:pt modelId="{26FE1052-C82D-4BB2-8303-E4D063782600}" type="pres">
      <dgm:prSet presAssocID="{BDD04F37-85A8-4736-987B-C65A16E753DF}" presName="Accent4" presStyleLbl="node1" presStyleIdx="3" presStyleCnt="17" custLinFactX="100000" custLinFactNeighborX="100877" custLinFactNeighborY="-18226"/>
      <dgm:spPr>
        <a:solidFill>
          <a:srgbClr val="FFFF00"/>
        </a:solidFill>
      </dgm:spPr>
    </dgm:pt>
    <dgm:pt modelId="{5B5715D4-85E8-4263-BFCE-8CF5FFF5C6FE}" type="pres">
      <dgm:prSet presAssocID="{BDD04F37-85A8-4736-987B-C65A16E753DF}" presName="Accent5" presStyleLbl="node1" presStyleIdx="4" presStyleCnt="17"/>
      <dgm:spPr>
        <a:solidFill>
          <a:srgbClr val="FFFF00"/>
        </a:solidFill>
      </dgm:spPr>
    </dgm:pt>
    <dgm:pt modelId="{6384018A-26AF-4566-8127-D62355903781}" type="pres">
      <dgm:prSet presAssocID="{BDD04F37-85A8-4736-987B-C65A16E753DF}" presName="Accent6" presStyleLbl="node1" presStyleIdx="5" presStyleCnt="17"/>
      <dgm:spPr/>
    </dgm:pt>
    <dgm:pt modelId="{3D7780BF-6503-41CB-98CA-855FDE3F921D}" type="pres">
      <dgm:prSet presAssocID="{C8F2A349-D54D-4B85-BD78-BA70A66CB9EA}" presName="Child1" presStyleLbl="node1" presStyleIdx="6" presStyleCnt="17" custScaleX="154886" custScaleY="130254" custLinFactNeighborX="33727" custLinFactNeighborY="-19538">
        <dgm:presLayoutVars>
          <dgm:chMax val="0"/>
          <dgm:chPref val="0"/>
        </dgm:presLayoutVars>
      </dgm:prSet>
      <dgm:spPr/>
    </dgm:pt>
    <dgm:pt modelId="{0A517365-D512-4D77-9CDF-3D337BCBA867}" type="pres">
      <dgm:prSet presAssocID="{C8F2A349-D54D-4B85-BD78-BA70A66CB9EA}" presName="Accent7" presStyleCnt="0"/>
      <dgm:spPr/>
    </dgm:pt>
    <dgm:pt modelId="{D4397D2C-6DDE-4A42-9855-5F94ADD7F1F8}" type="pres">
      <dgm:prSet presAssocID="{C8F2A349-D54D-4B85-BD78-BA70A66CB9EA}" presName="AccentHold1" presStyleLbl="node1" presStyleIdx="7" presStyleCnt="17"/>
      <dgm:spPr/>
    </dgm:pt>
    <dgm:pt modelId="{DF631D91-E916-4387-97B2-68806159FA1A}" type="pres">
      <dgm:prSet presAssocID="{C8F2A349-D54D-4B85-BD78-BA70A66CB9EA}" presName="Accent8" presStyleCnt="0"/>
      <dgm:spPr/>
    </dgm:pt>
    <dgm:pt modelId="{05F66E64-01B7-46B5-8689-BB97E0438E53}" type="pres">
      <dgm:prSet presAssocID="{C8F2A349-D54D-4B85-BD78-BA70A66CB9EA}" presName="AccentHold2" presStyleLbl="node1" presStyleIdx="8" presStyleCnt="17" custLinFactX="300000" custLinFactNeighborX="311683" custLinFactNeighborY="-15963"/>
      <dgm:spPr>
        <a:solidFill>
          <a:srgbClr val="FF0000"/>
        </a:solidFill>
      </dgm:spPr>
    </dgm:pt>
    <dgm:pt modelId="{0E187C1F-9236-44A9-A8EB-D04D567D5110}" type="pres">
      <dgm:prSet presAssocID="{321B7D25-459A-4C12-B5A2-CA5B40FAB5AA}" presName="Child2" presStyleLbl="node1" presStyleIdx="9" presStyleCnt="17" custLinFactY="100000" custLinFactNeighborX="-3741" custLinFactNeighborY="126953">
        <dgm:presLayoutVars>
          <dgm:chMax val="0"/>
          <dgm:chPref val="0"/>
        </dgm:presLayoutVars>
      </dgm:prSet>
      <dgm:spPr/>
    </dgm:pt>
    <dgm:pt modelId="{F1190E03-133C-4A7A-9FAA-D59B2FA8B665}" type="pres">
      <dgm:prSet presAssocID="{321B7D25-459A-4C12-B5A2-CA5B40FAB5AA}" presName="Accent9" presStyleCnt="0"/>
      <dgm:spPr/>
    </dgm:pt>
    <dgm:pt modelId="{B235A495-374B-4D1A-8789-AE4C5E2111BE}" type="pres">
      <dgm:prSet presAssocID="{321B7D25-459A-4C12-B5A2-CA5B40FAB5AA}" presName="AccentHold1" presStyleLbl="node1" presStyleIdx="10" presStyleCnt="17"/>
      <dgm:spPr/>
    </dgm:pt>
    <dgm:pt modelId="{C5D2492F-6D65-4A30-8742-546ED181DB69}" type="pres">
      <dgm:prSet presAssocID="{321B7D25-459A-4C12-B5A2-CA5B40FAB5AA}" presName="Accent10" presStyleCnt="0"/>
      <dgm:spPr/>
    </dgm:pt>
    <dgm:pt modelId="{0F072109-8E5D-4053-B61A-0B3478B9B1AD}" type="pres">
      <dgm:prSet presAssocID="{321B7D25-459A-4C12-B5A2-CA5B40FAB5AA}" presName="AccentHold2" presStyleLbl="node1" presStyleIdx="11" presStyleCnt="17" custLinFactY="-299382" custLinFactNeighborX="13437" custLinFactNeighborY="-300000"/>
      <dgm:spPr/>
    </dgm:pt>
    <dgm:pt modelId="{1DB6ECE5-685F-47EA-AD8F-7BBC6CC6DD28}" type="pres">
      <dgm:prSet presAssocID="{321B7D25-459A-4C12-B5A2-CA5B40FAB5AA}" presName="Accent11" presStyleCnt="0"/>
      <dgm:spPr/>
    </dgm:pt>
    <dgm:pt modelId="{D482C18D-3114-4EE5-AF78-5918D0C6D624}" type="pres">
      <dgm:prSet presAssocID="{321B7D25-459A-4C12-B5A2-CA5B40FAB5AA}" presName="AccentHold3" presStyleLbl="node1" presStyleIdx="12" presStyleCnt="17" custLinFactX="-96001" custLinFactNeighborX="-100000" custLinFactNeighborY="-96042"/>
      <dgm:spPr/>
    </dgm:pt>
    <dgm:pt modelId="{796134CB-4AC4-48BB-9B33-81FBDB5B6F90}" type="pres">
      <dgm:prSet presAssocID="{25D6FDCA-AF89-4E94-8527-A645D96AD391}" presName="Child3" presStyleLbl="node1" presStyleIdx="13" presStyleCnt="17" custLinFactNeighborX="-11752" custLinFactNeighborY="-75935">
        <dgm:presLayoutVars>
          <dgm:chMax val="0"/>
          <dgm:chPref val="0"/>
        </dgm:presLayoutVars>
      </dgm:prSet>
      <dgm:spPr/>
    </dgm:pt>
    <dgm:pt modelId="{F4EB093C-BD9E-47B6-AC50-CCD00BC32755}" type="pres">
      <dgm:prSet presAssocID="{25D6FDCA-AF89-4E94-8527-A645D96AD391}" presName="Accent12" presStyleCnt="0"/>
      <dgm:spPr/>
    </dgm:pt>
    <dgm:pt modelId="{F2F183C6-0454-4175-882C-713D684AF07A}" type="pres">
      <dgm:prSet presAssocID="{25D6FDCA-AF89-4E94-8527-A645D96AD391}" presName="AccentHold1" presStyleLbl="node1" presStyleIdx="14" presStyleCnt="17"/>
      <dgm:spPr/>
    </dgm:pt>
    <dgm:pt modelId="{1EF8DFA3-2EB1-42B0-8B26-BFCD87CE2603}" type="pres">
      <dgm:prSet presAssocID="{9621BB6C-CCFC-4987-A70A-BF11FC47FFCC}" presName="Child4" presStyleLbl="node1" presStyleIdx="15" presStyleCnt="17" custLinFactNeighborX="67215" custLinFactNeighborY="-44473">
        <dgm:presLayoutVars>
          <dgm:chMax val="0"/>
          <dgm:chPref val="0"/>
        </dgm:presLayoutVars>
      </dgm:prSet>
      <dgm:spPr/>
    </dgm:pt>
    <dgm:pt modelId="{476BEE24-70A4-49DC-B3A0-EEB9ACD9DF52}" type="pres">
      <dgm:prSet presAssocID="{9621BB6C-CCFC-4987-A70A-BF11FC47FFCC}" presName="Accent13" presStyleCnt="0"/>
      <dgm:spPr/>
    </dgm:pt>
    <dgm:pt modelId="{4ABBCF6F-E7DA-4CE7-A2F5-6DD06BFAA1FA}" type="pres">
      <dgm:prSet presAssocID="{9621BB6C-CCFC-4987-A70A-BF11FC47FFCC}" presName="AccentHold1" presStyleLbl="node1" presStyleIdx="16" presStyleCnt="17" custLinFactX="244434" custLinFactY="-74575" custLinFactNeighborX="300000" custLinFactNeighborY="-100000"/>
      <dgm:spPr>
        <a:solidFill>
          <a:schemeClr val="accent2">
            <a:lumMod val="40000"/>
            <a:lumOff val="60000"/>
          </a:schemeClr>
        </a:solidFill>
      </dgm:spPr>
    </dgm:pt>
  </dgm:ptLst>
  <dgm:cxnLst>
    <dgm:cxn modelId="{D5175900-3038-4996-A662-66E42756424E}" type="presOf" srcId="{2915701C-9177-4F63-BC4A-2A3F58667EEF}" destId="{F67C4AC6-D320-469D-8949-6AC26CBBA3A8}" srcOrd="0" destOrd="0" presId="urn:microsoft.com/office/officeart/2009/3/layout/CircleRelationship"/>
    <dgm:cxn modelId="{CAA32D14-F780-451D-9CCC-1220AF8F1DF9}" type="presOf" srcId="{BDD04F37-85A8-4736-987B-C65A16E753DF}" destId="{36B03C56-E57D-489D-BAA9-78BCBCF466C2}" srcOrd="0" destOrd="0" presId="urn:microsoft.com/office/officeart/2009/3/layout/CircleRelationship"/>
    <dgm:cxn modelId="{37DBBC31-0F9C-4EEF-B983-1B1BD8728434}" srcId="{BDD04F37-85A8-4736-987B-C65A16E753DF}" destId="{9621BB6C-CCFC-4987-A70A-BF11FC47FFCC}" srcOrd="3" destOrd="0" parTransId="{A38DE29F-85F5-4579-AADA-99391004BA45}" sibTransId="{26D4FA14-60D5-40E5-B665-764CA26A018F}"/>
    <dgm:cxn modelId="{9244C039-0486-46A1-A414-66C62AC419AA}" srcId="{BDD04F37-85A8-4736-987B-C65A16E753DF}" destId="{25D6FDCA-AF89-4E94-8527-A645D96AD391}" srcOrd="2" destOrd="0" parTransId="{6BAFCD73-121D-4A77-9784-59255CD1F0C4}" sibTransId="{8FA6913F-E215-433F-8EEF-ADD9EBD747C4}"/>
    <dgm:cxn modelId="{487FD65B-B6F4-4CE6-AC18-CBA1C7BC6CD8}" srcId="{2915701C-9177-4F63-BC4A-2A3F58667EEF}" destId="{EC086DEB-01FD-4650-84A6-3248233D6869}" srcOrd="1" destOrd="0" parTransId="{D8E22DAB-5022-49AE-91A6-20DF1C7017B2}" sibTransId="{EBD18A8D-98B2-4C8A-B1B4-4169A0689B2C}"/>
    <dgm:cxn modelId="{A7A3255F-CF80-4B42-A7B2-AB9EA8C7C1A5}" srcId="{BDD04F37-85A8-4736-987B-C65A16E753DF}" destId="{321B7D25-459A-4C12-B5A2-CA5B40FAB5AA}" srcOrd="1" destOrd="0" parTransId="{C43F4D64-7647-4B78-B440-39C589C158CB}" sibTransId="{A0D13D1E-E605-4811-927D-152BFE604B5A}"/>
    <dgm:cxn modelId="{D9932761-9BDF-4FD0-8911-4ABD16EE8703}" srcId="{BDD04F37-85A8-4736-987B-C65A16E753DF}" destId="{C8F2A349-D54D-4B85-BD78-BA70A66CB9EA}" srcOrd="0" destOrd="0" parTransId="{A965CD0E-CB5C-406E-AFDD-63697CFB0404}" sibTransId="{FDA33D62-3016-4584-BF43-2DBBB14A066A}"/>
    <dgm:cxn modelId="{2B5F3744-B44A-4006-A14C-FB425643023A}" type="presOf" srcId="{C8F2A349-D54D-4B85-BD78-BA70A66CB9EA}" destId="{3D7780BF-6503-41CB-98CA-855FDE3F921D}" srcOrd="0" destOrd="0" presId="urn:microsoft.com/office/officeart/2009/3/layout/CircleRelationship"/>
    <dgm:cxn modelId="{C241B345-9B0F-47FD-A522-75946828E4D7}" type="presOf" srcId="{25D6FDCA-AF89-4E94-8527-A645D96AD391}" destId="{796134CB-4AC4-48BB-9B33-81FBDB5B6F90}" srcOrd="0" destOrd="0" presId="urn:microsoft.com/office/officeart/2009/3/layout/CircleRelationship"/>
    <dgm:cxn modelId="{8132406A-FEC2-47D3-92A5-198F9BF4DB6B}" srcId="{2915701C-9177-4F63-BC4A-2A3F58667EEF}" destId="{BDD04F37-85A8-4736-987B-C65A16E753DF}" srcOrd="0" destOrd="0" parTransId="{5EF0D46A-B998-45D9-BE84-B88288A3455A}" sibTransId="{D3D7414D-A0EC-4776-9C1B-2828FCAA13DF}"/>
    <dgm:cxn modelId="{A63E9F6B-D8FF-4928-84B5-47B48F396A52}" type="presOf" srcId="{321B7D25-459A-4C12-B5A2-CA5B40FAB5AA}" destId="{0E187C1F-9236-44A9-A8EB-D04D567D5110}" srcOrd="0" destOrd="0" presId="urn:microsoft.com/office/officeart/2009/3/layout/CircleRelationship"/>
    <dgm:cxn modelId="{AF284A92-A842-400F-96D2-9B85FD48F842}" srcId="{2915701C-9177-4F63-BC4A-2A3F58667EEF}" destId="{724C2318-F479-4174-A10E-9EC4287AD534}" srcOrd="2" destOrd="0" parTransId="{75FF1061-0136-4D4A-8F29-8B8C5BB09E30}" sibTransId="{CF55BBF8-6284-4BA7-9983-520960D17E18}"/>
    <dgm:cxn modelId="{AF9C8EEE-81F3-442F-9504-7988DBF2C7F9}" srcId="{2915701C-9177-4F63-BC4A-2A3F58667EEF}" destId="{F525C7DD-C069-4FE6-9519-29523B058512}" srcOrd="3" destOrd="0" parTransId="{495F855C-786B-4014-ACFA-A29039643E3B}" sibTransId="{B1936762-DD2F-4289-8425-BB02188F1FAF}"/>
    <dgm:cxn modelId="{19B779EF-5B20-44A6-9BA4-EAC3F143F001}" type="presOf" srcId="{9621BB6C-CCFC-4987-A70A-BF11FC47FFCC}" destId="{1EF8DFA3-2EB1-42B0-8B26-BFCD87CE2603}" srcOrd="0" destOrd="0" presId="urn:microsoft.com/office/officeart/2009/3/layout/CircleRelationship"/>
    <dgm:cxn modelId="{F187BFC1-801A-45EA-9A06-02A210474584}" type="presParOf" srcId="{F67C4AC6-D320-469D-8949-6AC26CBBA3A8}" destId="{36B03C56-E57D-489D-BAA9-78BCBCF466C2}" srcOrd="0" destOrd="0" presId="urn:microsoft.com/office/officeart/2009/3/layout/CircleRelationship"/>
    <dgm:cxn modelId="{7BDE173C-A4BF-4268-BD2F-B179B4B47685}" type="presParOf" srcId="{F67C4AC6-D320-469D-8949-6AC26CBBA3A8}" destId="{6AE34D3E-FD5D-4402-89AF-BF559D3EC92D}" srcOrd="1" destOrd="0" presId="urn:microsoft.com/office/officeart/2009/3/layout/CircleRelationship"/>
    <dgm:cxn modelId="{0FAA7E33-3E61-4943-B769-45B35FF93A33}" type="presParOf" srcId="{F67C4AC6-D320-469D-8949-6AC26CBBA3A8}" destId="{8EA36E17-C808-4A8F-B550-8E3BDDE3A6F4}" srcOrd="2" destOrd="0" presId="urn:microsoft.com/office/officeart/2009/3/layout/CircleRelationship"/>
    <dgm:cxn modelId="{702B55D0-30E0-41DD-8AA2-A9627F7F6174}" type="presParOf" srcId="{F67C4AC6-D320-469D-8949-6AC26CBBA3A8}" destId="{004949FA-7FD1-4B77-A362-5945ADA91CA9}" srcOrd="3" destOrd="0" presId="urn:microsoft.com/office/officeart/2009/3/layout/CircleRelationship"/>
    <dgm:cxn modelId="{F508C29A-A0C9-40C8-9597-84B70A20ACAE}" type="presParOf" srcId="{F67C4AC6-D320-469D-8949-6AC26CBBA3A8}" destId="{26FE1052-C82D-4BB2-8303-E4D063782600}" srcOrd="4" destOrd="0" presId="urn:microsoft.com/office/officeart/2009/3/layout/CircleRelationship"/>
    <dgm:cxn modelId="{7C08AB6D-72AF-4055-A37B-0E1FA982D5F4}" type="presParOf" srcId="{F67C4AC6-D320-469D-8949-6AC26CBBA3A8}" destId="{5B5715D4-85E8-4263-BFCE-8CF5FFF5C6FE}" srcOrd="5" destOrd="0" presId="urn:microsoft.com/office/officeart/2009/3/layout/CircleRelationship"/>
    <dgm:cxn modelId="{3152A75F-1441-4FF5-8D5D-4FC5F1F3C11B}" type="presParOf" srcId="{F67C4AC6-D320-469D-8949-6AC26CBBA3A8}" destId="{6384018A-26AF-4566-8127-D62355903781}" srcOrd="6" destOrd="0" presId="urn:microsoft.com/office/officeart/2009/3/layout/CircleRelationship"/>
    <dgm:cxn modelId="{228D5037-3971-45A9-9C5C-91F268CB5810}" type="presParOf" srcId="{F67C4AC6-D320-469D-8949-6AC26CBBA3A8}" destId="{3D7780BF-6503-41CB-98CA-855FDE3F921D}" srcOrd="7" destOrd="0" presId="urn:microsoft.com/office/officeart/2009/3/layout/CircleRelationship"/>
    <dgm:cxn modelId="{C6C1F0E8-BFBB-4B10-8F3C-C4492281C70E}" type="presParOf" srcId="{F67C4AC6-D320-469D-8949-6AC26CBBA3A8}" destId="{0A517365-D512-4D77-9CDF-3D337BCBA867}" srcOrd="8" destOrd="0" presId="urn:microsoft.com/office/officeart/2009/3/layout/CircleRelationship"/>
    <dgm:cxn modelId="{F6F0F986-D535-4526-8E9F-A2BC4B233033}" type="presParOf" srcId="{0A517365-D512-4D77-9CDF-3D337BCBA867}" destId="{D4397D2C-6DDE-4A42-9855-5F94ADD7F1F8}" srcOrd="0" destOrd="0" presId="urn:microsoft.com/office/officeart/2009/3/layout/CircleRelationship"/>
    <dgm:cxn modelId="{0587175A-D1E9-4DE1-9850-BBD68FAA222F}" type="presParOf" srcId="{F67C4AC6-D320-469D-8949-6AC26CBBA3A8}" destId="{DF631D91-E916-4387-97B2-68806159FA1A}" srcOrd="9" destOrd="0" presId="urn:microsoft.com/office/officeart/2009/3/layout/CircleRelationship"/>
    <dgm:cxn modelId="{EA6C9325-C2C4-448E-B548-51F801752D4A}" type="presParOf" srcId="{DF631D91-E916-4387-97B2-68806159FA1A}" destId="{05F66E64-01B7-46B5-8689-BB97E0438E53}" srcOrd="0" destOrd="0" presId="urn:microsoft.com/office/officeart/2009/3/layout/CircleRelationship"/>
    <dgm:cxn modelId="{5D8F45E2-5DE6-4A61-8477-640F21380EB9}" type="presParOf" srcId="{F67C4AC6-D320-469D-8949-6AC26CBBA3A8}" destId="{0E187C1F-9236-44A9-A8EB-D04D567D5110}" srcOrd="10" destOrd="0" presId="urn:microsoft.com/office/officeart/2009/3/layout/CircleRelationship"/>
    <dgm:cxn modelId="{1590E049-3A10-4B30-93A4-7B718B07F404}" type="presParOf" srcId="{F67C4AC6-D320-469D-8949-6AC26CBBA3A8}" destId="{F1190E03-133C-4A7A-9FAA-D59B2FA8B665}" srcOrd="11" destOrd="0" presId="urn:microsoft.com/office/officeart/2009/3/layout/CircleRelationship"/>
    <dgm:cxn modelId="{1DDA6EEA-4EBE-4009-B534-1F95C6AEB2A1}" type="presParOf" srcId="{F1190E03-133C-4A7A-9FAA-D59B2FA8B665}" destId="{B235A495-374B-4D1A-8789-AE4C5E2111BE}" srcOrd="0" destOrd="0" presId="urn:microsoft.com/office/officeart/2009/3/layout/CircleRelationship"/>
    <dgm:cxn modelId="{D0B74E21-D47F-49C4-A3EA-4D8BDEC301AF}" type="presParOf" srcId="{F67C4AC6-D320-469D-8949-6AC26CBBA3A8}" destId="{C5D2492F-6D65-4A30-8742-546ED181DB69}" srcOrd="12" destOrd="0" presId="urn:microsoft.com/office/officeart/2009/3/layout/CircleRelationship"/>
    <dgm:cxn modelId="{B89B7C63-CE48-46B2-9854-144E323E9392}" type="presParOf" srcId="{C5D2492F-6D65-4A30-8742-546ED181DB69}" destId="{0F072109-8E5D-4053-B61A-0B3478B9B1AD}" srcOrd="0" destOrd="0" presId="urn:microsoft.com/office/officeart/2009/3/layout/CircleRelationship"/>
    <dgm:cxn modelId="{401351FC-5A9F-4E0D-BEB2-BC3FA8565B22}" type="presParOf" srcId="{F67C4AC6-D320-469D-8949-6AC26CBBA3A8}" destId="{1DB6ECE5-685F-47EA-AD8F-7BBC6CC6DD28}" srcOrd="13" destOrd="0" presId="urn:microsoft.com/office/officeart/2009/3/layout/CircleRelationship"/>
    <dgm:cxn modelId="{3681CDB7-1D65-451D-B8D3-81F5DD4E85A5}" type="presParOf" srcId="{1DB6ECE5-685F-47EA-AD8F-7BBC6CC6DD28}" destId="{D482C18D-3114-4EE5-AF78-5918D0C6D624}" srcOrd="0" destOrd="0" presId="urn:microsoft.com/office/officeart/2009/3/layout/CircleRelationship"/>
    <dgm:cxn modelId="{FCEDB211-F6D2-4AAD-9648-34E66AC55A64}" type="presParOf" srcId="{F67C4AC6-D320-469D-8949-6AC26CBBA3A8}" destId="{796134CB-4AC4-48BB-9B33-81FBDB5B6F90}" srcOrd="14" destOrd="0" presId="urn:microsoft.com/office/officeart/2009/3/layout/CircleRelationship"/>
    <dgm:cxn modelId="{4F3C3034-3AA0-4865-9E42-FF07234964C0}" type="presParOf" srcId="{F67C4AC6-D320-469D-8949-6AC26CBBA3A8}" destId="{F4EB093C-BD9E-47B6-AC50-CCD00BC32755}" srcOrd="15" destOrd="0" presId="urn:microsoft.com/office/officeart/2009/3/layout/CircleRelationship"/>
    <dgm:cxn modelId="{5F2139F0-216A-404F-8BAF-744CAA207F61}" type="presParOf" srcId="{F4EB093C-BD9E-47B6-AC50-CCD00BC32755}" destId="{F2F183C6-0454-4175-882C-713D684AF07A}" srcOrd="0" destOrd="0" presId="urn:microsoft.com/office/officeart/2009/3/layout/CircleRelationship"/>
    <dgm:cxn modelId="{18BB0EC1-96DB-4959-9F78-6A9E54B6ED5E}" type="presParOf" srcId="{F67C4AC6-D320-469D-8949-6AC26CBBA3A8}" destId="{1EF8DFA3-2EB1-42B0-8B26-BFCD87CE2603}" srcOrd="16" destOrd="0" presId="urn:microsoft.com/office/officeart/2009/3/layout/CircleRelationship"/>
    <dgm:cxn modelId="{01AF1AAB-131A-45B7-8D66-8C78FFCBFA45}" type="presParOf" srcId="{F67C4AC6-D320-469D-8949-6AC26CBBA3A8}" destId="{476BEE24-70A4-49DC-B3A0-EEB9ACD9DF52}" srcOrd="17" destOrd="0" presId="urn:microsoft.com/office/officeart/2009/3/layout/CircleRelationship"/>
    <dgm:cxn modelId="{B02B96CE-6E80-47E3-9F4A-F6A8D90E3888}" type="presParOf" srcId="{476BEE24-70A4-49DC-B3A0-EEB9ACD9DF52}" destId="{4ABBCF6F-E7DA-4CE7-A2F5-6DD06BFAA1FA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2CB039-CC31-48A4-8156-6B36281AE8EC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360BBF-6709-42DA-A6DE-B8193ABE792F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 vert="vert"/>
        <a:lstStyle/>
        <a:p>
          <a:r>
            <a:rPr lang="sr-Cyrl-RS" sz="3000" dirty="0"/>
            <a:t>На основу чега се доноси буџет</a:t>
          </a:r>
          <a:r>
            <a:rPr lang="en-US" sz="3000" dirty="0"/>
            <a:t>? </a:t>
          </a:r>
        </a:p>
      </dgm:t>
    </dgm:pt>
    <dgm:pt modelId="{F529A454-219A-454C-B138-14C3B361B39F}" type="parTrans" cxnId="{CFDBCFE1-4797-458E-A0CF-256D1699DCBD}">
      <dgm:prSet/>
      <dgm:spPr/>
      <dgm:t>
        <a:bodyPr/>
        <a:lstStyle/>
        <a:p>
          <a:endParaRPr lang="en-US"/>
        </a:p>
      </dgm:t>
    </dgm:pt>
    <dgm:pt modelId="{B5AC9C0B-1D20-4957-A866-89ED18231A73}" type="sibTrans" cxnId="{CFDBCFE1-4797-458E-A0CF-256D1699DCBD}">
      <dgm:prSet/>
      <dgm:spPr/>
      <dgm:t>
        <a:bodyPr/>
        <a:lstStyle/>
        <a:p>
          <a:endParaRPr lang="en-US"/>
        </a:p>
      </dgm:t>
    </dgm:pt>
    <dgm:pt modelId="{0150A799-C83B-499D-BB9F-10C758CEFD9B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 anchor="t"/>
        <a:lstStyle/>
        <a:p>
          <a:pPr algn="l"/>
          <a:r>
            <a:rPr lang="sr-Cyrl-RS" sz="1400" dirty="0"/>
            <a:t>Закони и прописи:</a:t>
          </a:r>
        </a:p>
        <a:p>
          <a:pPr algn="l"/>
          <a:r>
            <a:rPr lang="sr-Cyrl-RS" sz="1400" dirty="0"/>
            <a:t>-Закон о финансирању локалне самоуправе,</a:t>
          </a:r>
          <a:endParaRPr lang="sr-Latn-RS" sz="1400" dirty="0"/>
        </a:p>
        <a:p>
          <a:pPr algn="l"/>
          <a:r>
            <a:rPr lang="sr-Cyrl-RS" sz="1400" dirty="0"/>
            <a:t>-Закон о буџетском систему,</a:t>
          </a:r>
          <a:endParaRPr lang="sr-Latn-RS" sz="1400" dirty="0"/>
        </a:p>
        <a:p>
          <a:pPr algn="l"/>
          <a:r>
            <a:rPr lang="sr-Cyrl-RS" sz="1400" dirty="0"/>
            <a:t>-Закон о локалној самоуправи, </a:t>
          </a:r>
          <a:endParaRPr lang="sr-Latn-RS" sz="1400" dirty="0"/>
        </a:p>
        <a:p>
          <a:pPr algn="l"/>
          <a:r>
            <a:rPr lang="sr-Cyrl-RS" sz="1400" dirty="0"/>
            <a:t>-Упутство Министарства финансија за припрему одлуке о буџету      за 2020. годину и др.</a:t>
          </a:r>
        </a:p>
        <a:p>
          <a:pPr algn="l"/>
          <a:r>
            <a:rPr lang="sr-Cyrl-RS" sz="1400" dirty="0"/>
            <a:t>-Статут Градске општине Звездара</a:t>
          </a:r>
        </a:p>
        <a:p>
          <a:pPr algn="l"/>
          <a:r>
            <a:rPr lang="sr-Cyrl-RS" sz="1400" dirty="0">
              <a:solidFill>
                <a:schemeClr val="tx1"/>
              </a:solidFill>
            </a:rPr>
            <a:t>-Сви посебни прописи којима су утврђене надлежности ЈЛС</a:t>
          </a:r>
          <a:endParaRPr lang="sr-Latn-RS" sz="1400" dirty="0">
            <a:solidFill>
              <a:schemeClr val="tx1"/>
            </a:solidFill>
          </a:endParaRPr>
        </a:p>
        <a:p>
          <a:pPr algn="l"/>
          <a:endParaRPr lang="sr-Latn-RS" sz="1400" dirty="0">
            <a:solidFill>
              <a:schemeClr val="tx1"/>
            </a:solidFill>
          </a:endParaRPr>
        </a:p>
        <a:p>
          <a:pPr algn="l"/>
          <a:endParaRPr lang="sr-Cyrl-RS" sz="1400" dirty="0">
            <a:solidFill>
              <a:schemeClr val="tx1"/>
            </a:solidFill>
          </a:endParaRPr>
        </a:p>
      </dgm:t>
    </dgm:pt>
    <dgm:pt modelId="{F2167233-387A-4C2A-92FA-201B800AF2E5}" type="parTrans" cxnId="{2258ECB3-705E-4310-8AB9-ADAE767310BF}">
      <dgm:prSet/>
      <dgm:spPr>
        <a:ln>
          <a:solidFill>
            <a:srgbClr val="EB8B21"/>
          </a:solidFill>
        </a:ln>
      </dgm:spPr>
      <dgm:t>
        <a:bodyPr/>
        <a:lstStyle/>
        <a:p>
          <a:endParaRPr lang="en-US"/>
        </a:p>
      </dgm:t>
    </dgm:pt>
    <dgm:pt modelId="{C4F81D71-55D6-477B-91FF-B7E8CDA27FA4}" type="sibTrans" cxnId="{2258ECB3-705E-4310-8AB9-ADAE767310BF}">
      <dgm:prSet/>
      <dgm:spPr/>
      <dgm:t>
        <a:bodyPr/>
        <a:lstStyle/>
        <a:p>
          <a:endParaRPr lang="en-US"/>
        </a:p>
      </dgm:t>
    </dgm:pt>
    <dgm:pt modelId="{DA59984A-EA45-43D5-8622-7135015E39DC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sr-Cyrl-RS" sz="1400" dirty="0"/>
            <a:t>Стратешки документи:</a:t>
          </a:r>
        </a:p>
        <a:p>
          <a:pPr algn="l"/>
          <a:r>
            <a:rPr lang="sr-Cyrl-RS" sz="1400" dirty="0"/>
            <a:t>-Стратегија развоја</a:t>
          </a:r>
          <a:endParaRPr lang="sr-Latn-RS" sz="1400" dirty="0">
            <a:solidFill>
              <a:srgbClr val="FF0000"/>
            </a:solidFill>
          </a:endParaRPr>
        </a:p>
        <a:p>
          <a:pPr algn="l"/>
          <a:r>
            <a:rPr lang="sr-Cyrl-RS" sz="1400" dirty="0"/>
            <a:t>-Акциони планови за поједине области</a:t>
          </a:r>
          <a:endParaRPr lang="en-US" sz="1400" dirty="0"/>
        </a:p>
      </dgm:t>
    </dgm:pt>
    <dgm:pt modelId="{346E9DC4-0947-473F-AED9-9AECED92978F}" type="parTrans" cxnId="{5CB019DC-D02B-4F72-8799-DCEC8949294E}">
      <dgm:prSet/>
      <dgm:spPr>
        <a:ln>
          <a:solidFill>
            <a:srgbClr val="EB8B21"/>
          </a:solidFill>
        </a:ln>
      </dgm:spPr>
      <dgm:t>
        <a:bodyPr/>
        <a:lstStyle/>
        <a:p>
          <a:endParaRPr lang="en-US"/>
        </a:p>
      </dgm:t>
    </dgm:pt>
    <dgm:pt modelId="{518CC24E-4035-4B8A-A82C-EA8D78A041FF}" type="sibTrans" cxnId="{5CB019DC-D02B-4F72-8799-DCEC8949294E}">
      <dgm:prSet/>
      <dgm:spPr/>
      <dgm:t>
        <a:bodyPr/>
        <a:lstStyle/>
        <a:p>
          <a:endParaRPr lang="en-US"/>
        </a:p>
      </dgm:t>
    </dgm:pt>
    <dgm:pt modelId="{12F72430-90C8-46E7-9363-A8933111BAFD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sr-Cyrl-RS" sz="1400" dirty="0"/>
            <a:t>-Потребе буџетских корисника</a:t>
          </a:r>
          <a:endParaRPr lang="en-US" sz="1400" dirty="0"/>
        </a:p>
      </dgm:t>
    </dgm:pt>
    <dgm:pt modelId="{9324F21A-CF22-404B-991C-F0FAD04F1E1A}" type="parTrans" cxnId="{4EE02A3D-8F83-4292-A026-1515ED03FF36}">
      <dgm:prSet/>
      <dgm:spPr>
        <a:ln>
          <a:solidFill>
            <a:srgbClr val="EB8B21"/>
          </a:solidFill>
        </a:ln>
      </dgm:spPr>
      <dgm:t>
        <a:bodyPr/>
        <a:lstStyle/>
        <a:p>
          <a:endParaRPr lang="en-US"/>
        </a:p>
      </dgm:t>
    </dgm:pt>
    <dgm:pt modelId="{DF00040C-AB67-4D43-B520-7E02E511DCB9}" type="sibTrans" cxnId="{4EE02A3D-8F83-4292-A026-1515ED03FF36}">
      <dgm:prSet/>
      <dgm:spPr/>
      <dgm:t>
        <a:bodyPr/>
        <a:lstStyle/>
        <a:p>
          <a:endParaRPr lang="en-US"/>
        </a:p>
      </dgm:t>
    </dgm:pt>
    <dgm:pt modelId="{CACC7C31-0A19-4B77-8109-9AAB9EC25D20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sr-Cyrl-RS" sz="1400" dirty="0"/>
            <a:t>-Започети пројекти из ранијих година</a:t>
          </a:r>
          <a:endParaRPr lang="en-US" sz="1400" dirty="0"/>
        </a:p>
      </dgm:t>
    </dgm:pt>
    <dgm:pt modelId="{F68F9F1A-A0AC-4627-BB76-A21CB9C16ACA}" type="parTrans" cxnId="{C3F3E9EA-BE7C-42FA-A974-B6909D195A40}">
      <dgm:prSet/>
      <dgm:spPr>
        <a:ln>
          <a:solidFill>
            <a:srgbClr val="EB8B21"/>
          </a:solidFill>
        </a:ln>
      </dgm:spPr>
      <dgm:t>
        <a:bodyPr/>
        <a:lstStyle/>
        <a:p>
          <a:endParaRPr lang="en-US"/>
        </a:p>
      </dgm:t>
    </dgm:pt>
    <dgm:pt modelId="{D22C3584-0D16-4A12-B343-F9C335256014}" type="sibTrans" cxnId="{C3F3E9EA-BE7C-42FA-A974-B6909D195A40}">
      <dgm:prSet/>
      <dgm:spPr/>
      <dgm:t>
        <a:bodyPr/>
        <a:lstStyle/>
        <a:p>
          <a:endParaRPr lang="en-US"/>
        </a:p>
      </dgm:t>
    </dgm:pt>
    <dgm:pt modelId="{24C9F698-7D4E-4709-8117-FB7CF1BB6ECA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sr-Cyrl-RS" sz="1400" dirty="0"/>
            <a:t>-Остварење прошлогодишњег буџета</a:t>
          </a:r>
          <a:endParaRPr lang="en-US" sz="1400" dirty="0"/>
        </a:p>
      </dgm:t>
    </dgm:pt>
    <dgm:pt modelId="{B764CED6-B38C-4590-855F-1F4460EB1A27}" type="parTrans" cxnId="{04C92B63-107A-49B7-9300-E9098DE5DF6A}">
      <dgm:prSet/>
      <dgm:spPr>
        <a:ln>
          <a:solidFill>
            <a:srgbClr val="EB8B21"/>
          </a:solidFill>
        </a:ln>
      </dgm:spPr>
      <dgm:t>
        <a:bodyPr/>
        <a:lstStyle/>
        <a:p>
          <a:endParaRPr lang="en-US"/>
        </a:p>
      </dgm:t>
    </dgm:pt>
    <dgm:pt modelId="{F823D820-3815-46B0-8D53-E3C09C351FFB}" type="sibTrans" cxnId="{04C92B63-107A-49B7-9300-E9098DE5DF6A}">
      <dgm:prSet/>
      <dgm:spPr/>
      <dgm:t>
        <a:bodyPr/>
        <a:lstStyle/>
        <a:p>
          <a:endParaRPr lang="en-US"/>
        </a:p>
      </dgm:t>
    </dgm:pt>
    <dgm:pt modelId="{25DAE38A-FD8C-46C3-B34D-A50FB369E7DF}" type="pres">
      <dgm:prSet presAssocID="{0E2CB039-CC31-48A4-8156-6B36281AE8E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B26C9DD-3124-450D-81B6-4B010B30C520}" type="pres">
      <dgm:prSet presAssocID="{00360BBF-6709-42DA-A6DE-B8193ABE792F}" presName="root1" presStyleCnt="0"/>
      <dgm:spPr/>
    </dgm:pt>
    <dgm:pt modelId="{D1C52863-34A6-4E04-9740-6E0567681A8F}" type="pres">
      <dgm:prSet presAssocID="{00360BBF-6709-42DA-A6DE-B8193ABE792F}" presName="LevelOneTextNode" presStyleLbl="node0" presStyleIdx="0" presStyleCnt="1" custScaleX="183914" custScaleY="90176">
        <dgm:presLayoutVars>
          <dgm:chPref val="3"/>
        </dgm:presLayoutVars>
      </dgm:prSet>
      <dgm:spPr/>
    </dgm:pt>
    <dgm:pt modelId="{CFBE3A7D-7CD3-413D-AA64-9100FA79E8D0}" type="pres">
      <dgm:prSet presAssocID="{00360BBF-6709-42DA-A6DE-B8193ABE792F}" presName="level2hierChild" presStyleCnt="0"/>
      <dgm:spPr/>
    </dgm:pt>
    <dgm:pt modelId="{25CF5DCC-0AE9-4D09-ABC1-8BE4D97FDFCB}" type="pres">
      <dgm:prSet presAssocID="{F2167233-387A-4C2A-92FA-201B800AF2E5}" presName="conn2-1" presStyleLbl="parChTrans1D2" presStyleIdx="0" presStyleCnt="5"/>
      <dgm:spPr/>
    </dgm:pt>
    <dgm:pt modelId="{61AA8207-A6A4-4905-9FD1-93C90724B340}" type="pres">
      <dgm:prSet presAssocID="{F2167233-387A-4C2A-92FA-201B800AF2E5}" presName="connTx" presStyleLbl="parChTrans1D2" presStyleIdx="0" presStyleCnt="5"/>
      <dgm:spPr/>
    </dgm:pt>
    <dgm:pt modelId="{E4E2AF43-D45C-43E2-8E5A-8B4F8328AA50}" type="pres">
      <dgm:prSet presAssocID="{0150A799-C83B-499D-BB9F-10C758CEFD9B}" presName="root2" presStyleCnt="0"/>
      <dgm:spPr/>
    </dgm:pt>
    <dgm:pt modelId="{AD67EDBF-32B4-495C-A262-4812FBE80932}" type="pres">
      <dgm:prSet presAssocID="{0150A799-C83B-499D-BB9F-10C758CEFD9B}" presName="LevelTwoTextNode" presStyleLbl="node2" presStyleIdx="0" presStyleCnt="5" custScaleX="189790" custScaleY="261458" custLinFactNeighborX="924" custLinFactNeighborY="6005">
        <dgm:presLayoutVars>
          <dgm:chPref val="3"/>
        </dgm:presLayoutVars>
      </dgm:prSet>
      <dgm:spPr/>
    </dgm:pt>
    <dgm:pt modelId="{BD88E36A-E711-4840-AED6-01651340FCD0}" type="pres">
      <dgm:prSet presAssocID="{0150A799-C83B-499D-BB9F-10C758CEFD9B}" presName="level3hierChild" presStyleCnt="0"/>
      <dgm:spPr/>
    </dgm:pt>
    <dgm:pt modelId="{F1903401-CDA9-4777-A04C-F19A89F110A0}" type="pres">
      <dgm:prSet presAssocID="{346E9DC4-0947-473F-AED9-9AECED92978F}" presName="conn2-1" presStyleLbl="parChTrans1D2" presStyleIdx="1" presStyleCnt="5"/>
      <dgm:spPr/>
    </dgm:pt>
    <dgm:pt modelId="{D23E054D-0742-441B-9D09-9EB576968A6E}" type="pres">
      <dgm:prSet presAssocID="{346E9DC4-0947-473F-AED9-9AECED92978F}" presName="connTx" presStyleLbl="parChTrans1D2" presStyleIdx="1" presStyleCnt="5"/>
      <dgm:spPr/>
    </dgm:pt>
    <dgm:pt modelId="{145ADC9F-A830-493F-9981-28A949B5D57E}" type="pres">
      <dgm:prSet presAssocID="{DA59984A-EA45-43D5-8622-7135015E39DC}" presName="root2" presStyleCnt="0"/>
      <dgm:spPr/>
    </dgm:pt>
    <dgm:pt modelId="{A288E7CD-845A-4B30-8D9E-0FCFF4059FF8}" type="pres">
      <dgm:prSet presAssocID="{DA59984A-EA45-43D5-8622-7135015E39DC}" presName="LevelTwoTextNode" presStyleLbl="node2" presStyleIdx="1" presStyleCnt="5" custScaleX="188329" custScaleY="97554">
        <dgm:presLayoutVars>
          <dgm:chPref val="3"/>
        </dgm:presLayoutVars>
      </dgm:prSet>
      <dgm:spPr/>
    </dgm:pt>
    <dgm:pt modelId="{8AF56EA1-EF0C-41F7-A64B-4E0DC746E609}" type="pres">
      <dgm:prSet presAssocID="{DA59984A-EA45-43D5-8622-7135015E39DC}" presName="level3hierChild" presStyleCnt="0"/>
      <dgm:spPr/>
    </dgm:pt>
    <dgm:pt modelId="{531482B3-13DA-4E77-8EF9-7A508768A321}" type="pres">
      <dgm:prSet presAssocID="{9324F21A-CF22-404B-991C-F0FAD04F1E1A}" presName="conn2-1" presStyleLbl="parChTrans1D2" presStyleIdx="2" presStyleCnt="5"/>
      <dgm:spPr/>
    </dgm:pt>
    <dgm:pt modelId="{92BF821D-14E3-40BB-B3C5-212A94A9CA22}" type="pres">
      <dgm:prSet presAssocID="{9324F21A-CF22-404B-991C-F0FAD04F1E1A}" presName="connTx" presStyleLbl="parChTrans1D2" presStyleIdx="2" presStyleCnt="5"/>
      <dgm:spPr/>
    </dgm:pt>
    <dgm:pt modelId="{CB322892-7746-46FA-9A5A-A13AAAB16AEB}" type="pres">
      <dgm:prSet presAssocID="{12F72430-90C8-46E7-9363-A8933111BAFD}" presName="root2" presStyleCnt="0"/>
      <dgm:spPr/>
    </dgm:pt>
    <dgm:pt modelId="{573F9BF2-AC82-43FC-A361-118085DB3D65}" type="pres">
      <dgm:prSet presAssocID="{12F72430-90C8-46E7-9363-A8933111BAFD}" presName="LevelTwoTextNode" presStyleLbl="node2" presStyleIdx="2" presStyleCnt="5" custScaleX="188642" custScaleY="48152">
        <dgm:presLayoutVars>
          <dgm:chPref val="3"/>
        </dgm:presLayoutVars>
      </dgm:prSet>
      <dgm:spPr/>
    </dgm:pt>
    <dgm:pt modelId="{83F1B72F-BD92-4E4B-8B73-2DBC7440818F}" type="pres">
      <dgm:prSet presAssocID="{12F72430-90C8-46E7-9363-A8933111BAFD}" presName="level3hierChild" presStyleCnt="0"/>
      <dgm:spPr/>
    </dgm:pt>
    <dgm:pt modelId="{EE8B77DA-77C5-46AD-80A2-BD307CFE9F0A}" type="pres">
      <dgm:prSet presAssocID="{F68F9F1A-A0AC-4627-BB76-A21CB9C16ACA}" presName="conn2-1" presStyleLbl="parChTrans1D2" presStyleIdx="3" presStyleCnt="5"/>
      <dgm:spPr/>
    </dgm:pt>
    <dgm:pt modelId="{7E8E6685-0078-4B86-BC52-3A0FBAF76686}" type="pres">
      <dgm:prSet presAssocID="{F68F9F1A-A0AC-4627-BB76-A21CB9C16ACA}" presName="connTx" presStyleLbl="parChTrans1D2" presStyleIdx="3" presStyleCnt="5"/>
      <dgm:spPr/>
    </dgm:pt>
    <dgm:pt modelId="{4C9B0C12-D40F-4085-B321-C72DDFDB9D14}" type="pres">
      <dgm:prSet presAssocID="{CACC7C31-0A19-4B77-8109-9AAB9EC25D20}" presName="root2" presStyleCnt="0"/>
      <dgm:spPr/>
    </dgm:pt>
    <dgm:pt modelId="{B2DE3A8A-BA09-499F-9C72-0630724E4538}" type="pres">
      <dgm:prSet presAssocID="{CACC7C31-0A19-4B77-8109-9AAB9EC25D20}" presName="LevelTwoTextNode" presStyleLbl="node2" presStyleIdx="3" presStyleCnt="5" custScaleX="188676" custScaleY="48056">
        <dgm:presLayoutVars>
          <dgm:chPref val="3"/>
        </dgm:presLayoutVars>
      </dgm:prSet>
      <dgm:spPr/>
    </dgm:pt>
    <dgm:pt modelId="{225055FE-8B42-4143-ADD3-8E6B554691DD}" type="pres">
      <dgm:prSet presAssocID="{CACC7C31-0A19-4B77-8109-9AAB9EC25D20}" presName="level3hierChild" presStyleCnt="0"/>
      <dgm:spPr/>
    </dgm:pt>
    <dgm:pt modelId="{69201674-1235-4FA7-9CBC-B675F6713E38}" type="pres">
      <dgm:prSet presAssocID="{B764CED6-B38C-4590-855F-1F4460EB1A27}" presName="conn2-1" presStyleLbl="parChTrans1D2" presStyleIdx="4" presStyleCnt="5"/>
      <dgm:spPr/>
    </dgm:pt>
    <dgm:pt modelId="{EE9BE54A-48D2-43A6-AD4C-394C0EDDA292}" type="pres">
      <dgm:prSet presAssocID="{B764CED6-B38C-4590-855F-1F4460EB1A27}" presName="connTx" presStyleLbl="parChTrans1D2" presStyleIdx="4" presStyleCnt="5"/>
      <dgm:spPr/>
    </dgm:pt>
    <dgm:pt modelId="{991F253B-0E4F-40EA-A604-E0113D6B712C}" type="pres">
      <dgm:prSet presAssocID="{24C9F698-7D4E-4709-8117-FB7CF1BB6ECA}" presName="root2" presStyleCnt="0"/>
      <dgm:spPr/>
    </dgm:pt>
    <dgm:pt modelId="{94F14A6F-3CD0-4A17-88D3-6F4D0EB2D4E6}" type="pres">
      <dgm:prSet presAssocID="{24C9F698-7D4E-4709-8117-FB7CF1BB6ECA}" presName="LevelTwoTextNode" presStyleLbl="node2" presStyleIdx="4" presStyleCnt="5" custScaleX="189623" custScaleY="49763">
        <dgm:presLayoutVars>
          <dgm:chPref val="3"/>
        </dgm:presLayoutVars>
      </dgm:prSet>
      <dgm:spPr/>
    </dgm:pt>
    <dgm:pt modelId="{29A4DBB5-5792-469E-B23C-2F896481FC4D}" type="pres">
      <dgm:prSet presAssocID="{24C9F698-7D4E-4709-8117-FB7CF1BB6ECA}" presName="level3hierChild" presStyleCnt="0"/>
      <dgm:spPr/>
    </dgm:pt>
  </dgm:ptLst>
  <dgm:cxnLst>
    <dgm:cxn modelId="{34283C31-8592-4422-A1A3-73AB4C9D03AC}" type="presOf" srcId="{346E9DC4-0947-473F-AED9-9AECED92978F}" destId="{F1903401-CDA9-4777-A04C-F19A89F110A0}" srcOrd="0" destOrd="0" presId="urn:microsoft.com/office/officeart/2008/layout/HorizontalMultiLevelHierarchy"/>
    <dgm:cxn modelId="{4EE02A3D-8F83-4292-A026-1515ED03FF36}" srcId="{00360BBF-6709-42DA-A6DE-B8193ABE792F}" destId="{12F72430-90C8-46E7-9363-A8933111BAFD}" srcOrd="2" destOrd="0" parTransId="{9324F21A-CF22-404B-991C-F0FAD04F1E1A}" sibTransId="{DF00040C-AB67-4D43-B520-7E02E511DCB9}"/>
    <dgm:cxn modelId="{04C92B63-107A-49B7-9300-E9098DE5DF6A}" srcId="{00360BBF-6709-42DA-A6DE-B8193ABE792F}" destId="{24C9F698-7D4E-4709-8117-FB7CF1BB6ECA}" srcOrd="4" destOrd="0" parTransId="{B764CED6-B38C-4590-855F-1F4460EB1A27}" sibTransId="{F823D820-3815-46B0-8D53-E3C09C351FFB}"/>
    <dgm:cxn modelId="{40388A68-B94C-4A35-8C64-05C5C0A60913}" type="presOf" srcId="{F2167233-387A-4C2A-92FA-201B800AF2E5}" destId="{61AA8207-A6A4-4905-9FD1-93C90724B340}" srcOrd="1" destOrd="0" presId="urn:microsoft.com/office/officeart/2008/layout/HorizontalMultiLevelHierarchy"/>
    <dgm:cxn modelId="{01BF0D4B-39BD-418F-9FD8-FA1BCFA1191B}" type="presOf" srcId="{0150A799-C83B-499D-BB9F-10C758CEFD9B}" destId="{AD67EDBF-32B4-495C-A262-4812FBE80932}" srcOrd="0" destOrd="0" presId="urn:microsoft.com/office/officeart/2008/layout/HorizontalMultiLevelHierarchy"/>
    <dgm:cxn modelId="{E5279A4E-EE6C-4FFB-B246-5E27296AFE3A}" type="presOf" srcId="{12F72430-90C8-46E7-9363-A8933111BAFD}" destId="{573F9BF2-AC82-43FC-A361-118085DB3D65}" srcOrd="0" destOrd="0" presId="urn:microsoft.com/office/officeart/2008/layout/HorizontalMultiLevelHierarchy"/>
    <dgm:cxn modelId="{D638D777-8D10-48F2-B9D8-6C3134F26FF3}" type="presOf" srcId="{00360BBF-6709-42DA-A6DE-B8193ABE792F}" destId="{D1C52863-34A6-4E04-9740-6E0567681A8F}" srcOrd="0" destOrd="0" presId="urn:microsoft.com/office/officeart/2008/layout/HorizontalMultiLevelHierarchy"/>
    <dgm:cxn modelId="{C39D5786-DF54-4F2D-BB08-544A5A89AC42}" type="presOf" srcId="{DA59984A-EA45-43D5-8622-7135015E39DC}" destId="{A288E7CD-845A-4B30-8D9E-0FCFF4059FF8}" srcOrd="0" destOrd="0" presId="urn:microsoft.com/office/officeart/2008/layout/HorizontalMultiLevelHierarchy"/>
    <dgm:cxn modelId="{2C85DAA3-D0FC-43CA-9B0A-F73BC8EBF88D}" type="presOf" srcId="{9324F21A-CF22-404B-991C-F0FAD04F1E1A}" destId="{92BF821D-14E3-40BB-B3C5-212A94A9CA22}" srcOrd="1" destOrd="0" presId="urn:microsoft.com/office/officeart/2008/layout/HorizontalMultiLevelHierarchy"/>
    <dgm:cxn modelId="{2258ECB3-705E-4310-8AB9-ADAE767310BF}" srcId="{00360BBF-6709-42DA-A6DE-B8193ABE792F}" destId="{0150A799-C83B-499D-BB9F-10C758CEFD9B}" srcOrd="0" destOrd="0" parTransId="{F2167233-387A-4C2A-92FA-201B800AF2E5}" sibTransId="{C4F81D71-55D6-477B-91FF-B7E8CDA27FA4}"/>
    <dgm:cxn modelId="{200F0BB4-194A-4F9E-8035-F09C349D5691}" type="presOf" srcId="{346E9DC4-0947-473F-AED9-9AECED92978F}" destId="{D23E054D-0742-441B-9D09-9EB576968A6E}" srcOrd="1" destOrd="0" presId="urn:microsoft.com/office/officeart/2008/layout/HorizontalMultiLevelHierarchy"/>
    <dgm:cxn modelId="{54DF95BD-B55C-478B-B176-94F45C467DEA}" type="presOf" srcId="{24C9F698-7D4E-4709-8117-FB7CF1BB6ECA}" destId="{94F14A6F-3CD0-4A17-88D3-6F4D0EB2D4E6}" srcOrd="0" destOrd="0" presId="urn:microsoft.com/office/officeart/2008/layout/HorizontalMultiLevelHierarchy"/>
    <dgm:cxn modelId="{576C8ACB-F866-4817-A9DB-50D6A32736E8}" type="presOf" srcId="{F68F9F1A-A0AC-4627-BB76-A21CB9C16ACA}" destId="{7E8E6685-0078-4B86-BC52-3A0FBAF76686}" srcOrd="1" destOrd="0" presId="urn:microsoft.com/office/officeart/2008/layout/HorizontalMultiLevelHierarchy"/>
    <dgm:cxn modelId="{FB5A4DD2-91D2-40A1-813C-E41EC57616AE}" type="presOf" srcId="{B764CED6-B38C-4590-855F-1F4460EB1A27}" destId="{69201674-1235-4FA7-9CBC-B675F6713E38}" srcOrd="0" destOrd="0" presId="urn:microsoft.com/office/officeart/2008/layout/HorizontalMultiLevelHierarchy"/>
    <dgm:cxn modelId="{E2BD27D4-DAC4-4519-8D15-C28EE4B2AB17}" type="presOf" srcId="{CACC7C31-0A19-4B77-8109-9AAB9EC25D20}" destId="{B2DE3A8A-BA09-499F-9C72-0630724E4538}" srcOrd="0" destOrd="0" presId="urn:microsoft.com/office/officeart/2008/layout/HorizontalMultiLevelHierarchy"/>
    <dgm:cxn modelId="{296FDAD7-32B9-4AA6-AB43-27535B1CEDA1}" type="presOf" srcId="{B764CED6-B38C-4590-855F-1F4460EB1A27}" destId="{EE9BE54A-48D2-43A6-AD4C-394C0EDDA292}" srcOrd="1" destOrd="0" presId="urn:microsoft.com/office/officeart/2008/layout/HorizontalMultiLevelHierarchy"/>
    <dgm:cxn modelId="{5CB019DC-D02B-4F72-8799-DCEC8949294E}" srcId="{00360BBF-6709-42DA-A6DE-B8193ABE792F}" destId="{DA59984A-EA45-43D5-8622-7135015E39DC}" srcOrd="1" destOrd="0" parTransId="{346E9DC4-0947-473F-AED9-9AECED92978F}" sibTransId="{518CC24E-4035-4B8A-A82C-EA8D78A041FF}"/>
    <dgm:cxn modelId="{EBEF4ADE-627A-4970-BBED-45B55431C879}" type="presOf" srcId="{F68F9F1A-A0AC-4627-BB76-A21CB9C16ACA}" destId="{EE8B77DA-77C5-46AD-80A2-BD307CFE9F0A}" srcOrd="0" destOrd="0" presId="urn:microsoft.com/office/officeart/2008/layout/HorizontalMultiLevelHierarchy"/>
    <dgm:cxn modelId="{CFDBCFE1-4797-458E-A0CF-256D1699DCBD}" srcId="{0E2CB039-CC31-48A4-8156-6B36281AE8EC}" destId="{00360BBF-6709-42DA-A6DE-B8193ABE792F}" srcOrd="0" destOrd="0" parTransId="{F529A454-219A-454C-B138-14C3B361B39F}" sibTransId="{B5AC9C0B-1D20-4957-A866-89ED18231A73}"/>
    <dgm:cxn modelId="{9435DEE7-B833-45BD-8BAB-C370E3ADA3A3}" type="presOf" srcId="{F2167233-387A-4C2A-92FA-201B800AF2E5}" destId="{25CF5DCC-0AE9-4D09-ABC1-8BE4D97FDFCB}" srcOrd="0" destOrd="0" presId="urn:microsoft.com/office/officeart/2008/layout/HorizontalMultiLevelHierarchy"/>
    <dgm:cxn modelId="{C3F3E9EA-BE7C-42FA-A974-B6909D195A40}" srcId="{00360BBF-6709-42DA-A6DE-B8193ABE792F}" destId="{CACC7C31-0A19-4B77-8109-9AAB9EC25D20}" srcOrd="3" destOrd="0" parTransId="{F68F9F1A-A0AC-4627-BB76-A21CB9C16ACA}" sibTransId="{D22C3584-0D16-4A12-B343-F9C335256014}"/>
    <dgm:cxn modelId="{5F3E36FB-962E-4D75-AA46-DDFDEC90684F}" type="presOf" srcId="{9324F21A-CF22-404B-991C-F0FAD04F1E1A}" destId="{531482B3-13DA-4E77-8EF9-7A508768A321}" srcOrd="0" destOrd="0" presId="urn:microsoft.com/office/officeart/2008/layout/HorizontalMultiLevelHierarchy"/>
    <dgm:cxn modelId="{95AB8CFE-8FB4-44AD-859A-6210B1783C5C}" type="presOf" srcId="{0E2CB039-CC31-48A4-8156-6B36281AE8EC}" destId="{25DAE38A-FD8C-46C3-B34D-A50FB369E7DF}" srcOrd="0" destOrd="0" presId="urn:microsoft.com/office/officeart/2008/layout/HorizontalMultiLevelHierarchy"/>
    <dgm:cxn modelId="{F43F3809-C85D-45B0-8B1F-A48A2240F7FD}" type="presParOf" srcId="{25DAE38A-FD8C-46C3-B34D-A50FB369E7DF}" destId="{CB26C9DD-3124-450D-81B6-4B010B30C520}" srcOrd="0" destOrd="0" presId="urn:microsoft.com/office/officeart/2008/layout/HorizontalMultiLevelHierarchy"/>
    <dgm:cxn modelId="{2944E46B-0331-4BCB-A798-32B203C58265}" type="presParOf" srcId="{CB26C9DD-3124-450D-81B6-4B010B30C520}" destId="{D1C52863-34A6-4E04-9740-6E0567681A8F}" srcOrd="0" destOrd="0" presId="urn:microsoft.com/office/officeart/2008/layout/HorizontalMultiLevelHierarchy"/>
    <dgm:cxn modelId="{F2729F2A-A943-4A2C-87AA-9EA209FBF982}" type="presParOf" srcId="{CB26C9DD-3124-450D-81B6-4B010B30C520}" destId="{CFBE3A7D-7CD3-413D-AA64-9100FA79E8D0}" srcOrd="1" destOrd="0" presId="urn:microsoft.com/office/officeart/2008/layout/HorizontalMultiLevelHierarchy"/>
    <dgm:cxn modelId="{BEF379DB-5DFA-4386-AFDB-5F4C6BAEF77C}" type="presParOf" srcId="{CFBE3A7D-7CD3-413D-AA64-9100FA79E8D0}" destId="{25CF5DCC-0AE9-4D09-ABC1-8BE4D97FDFCB}" srcOrd="0" destOrd="0" presId="urn:microsoft.com/office/officeart/2008/layout/HorizontalMultiLevelHierarchy"/>
    <dgm:cxn modelId="{6B6EE897-CB21-494F-A275-3F65B2330CD8}" type="presParOf" srcId="{25CF5DCC-0AE9-4D09-ABC1-8BE4D97FDFCB}" destId="{61AA8207-A6A4-4905-9FD1-93C90724B340}" srcOrd="0" destOrd="0" presId="urn:microsoft.com/office/officeart/2008/layout/HorizontalMultiLevelHierarchy"/>
    <dgm:cxn modelId="{71C16420-94D0-4C4D-8826-0C65D893AC5A}" type="presParOf" srcId="{CFBE3A7D-7CD3-413D-AA64-9100FA79E8D0}" destId="{E4E2AF43-D45C-43E2-8E5A-8B4F8328AA50}" srcOrd="1" destOrd="0" presId="urn:microsoft.com/office/officeart/2008/layout/HorizontalMultiLevelHierarchy"/>
    <dgm:cxn modelId="{BF712BFE-C950-41CA-87C5-31BDD02EDEE5}" type="presParOf" srcId="{E4E2AF43-D45C-43E2-8E5A-8B4F8328AA50}" destId="{AD67EDBF-32B4-495C-A262-4812FBE80932}" srcOrd="0" destOrd="0" presId="urn:microsoft.com/office/officeart/2008/layout/HorizontalMultiLevelHierarchy"/>
    <dgm:cxn modelId="{7147CEBD-6915-4195-841E-7CD7DE6F33E4}" type="presParOf" srcId="{E4E2AF43-D45C-43E2-8E5A-8B4F8328AA50}" destId="{BD88E36A-E711-4840-AED6-01651340FCD0}" srcOrd="1" destOrd="0" presId="urn:microsoft.com/office/officeart/2008/layout/HorizontalMultiLevelHierarchy"/>
    <dgm:cxn modelId="{0A8A22A4-4EDA-4689-B0A9-1198A9E56F06}" type="presParOf" srcId="{CFBE3A7D-7CD3-413D-AA64-9100FA79E8D0}" destId="{F1903401-CDA9-4777-A04C-F19A89F110A0}" srcOrd="2" destOrd="0" presId="urn:microsoft.com/office/officeart/2008/layout/HorizontalMultiLevelHierarchy"/>
    <dgm:cxn modelId="{933306AF-1DFB-4BB3-9D7E-EFC678BAAB07}" type="presParOf" srcId="{F1903401-CDA9-4777-A04C-F19A89F110A0}" destId="{D23E054D-0742-441B-9D09-9EB576968A6E}" srcOrd="0" destOrd="0" presId="urn:microsoft.com/office/officeart/2008/layout/HorizontalMultiLevelHierarchy"/>
    <dgm:cxn modelId="{5944B083-DBD5-40A0-A7C2-97EE7928F409}" type="presParOf" srcId="{CFBE3A7D-7CD3-413D-AA64-9100FA79E8D0}" destId="{145ADC9F-A830-493F-9981-28A949B5D57E}" srcOrd="3" destOrd="0" presId="urn:microsoft.com/office/officeart/2008/layout/HorizontalMultiLevelHierarchy"/>
    <dgm:cxn modelId="{0CA230BB-4CD5-404C-BE9F-5BC1C225C2EE}" type="presParOf" srcId="{145ADC9F-A830-493F-9981-28A949B5D57E}" destId="{A288E7CD-845A-4B30-8D9E-0FCFF4059FF8}" srcOrd="0" destOrd="0" presId="urn:microsoft.com/office/officeart/2008/layout/HorizontalMultiLevelHierarchy"/>
    <dgm:cxn modelId="{3E6A55AD-4F8D-47D7-9596-9A9228B677C8}" type="presParOf" srcId="{145ADC9F-A830-493F-9981-28A949B5D57E}" destId="{8AF56EA1-EF0C-41F7-A64B-4E0DC746E609}" srcOrd="1" destOrd="0" presId="urn:microsoft.com/office/officeart/2008/layout/HorizontalMultiLevelHierarchy"/>
    <dgm:cxn modelId="{09BC75D1-9083-4561-85C8-75AF4AA86828}" type="presParOf" srcId="{CFBE3A7D-7CD3-413D-AA64-9100FA79E8D0}" destId="{531482B3-13DA-4E77-8EF9-7A508768A321}" srcOrd="4" destOrd="0" presId="urn:microsoft.com/office/officeart/2008/layout/HorizontalMultiLevelHierarchy"/>
    <dgm:cxn modelId="{4EAC49D4-BDB5-4EB2-8578-C2E070F88431}" type="presParOf" srcId="{531482B3-13DA-4E77-8EF9-7A508768A321}" destId="{92BF821D-14E3-40BB-B3C5-212A94A9CA22}" srcOrd="0" destOrd="0" presId="urn:microsoft.com/office/officeart/2008/layout/HorizontalMultiLevelHierarchy"/>
    <dgm:cxn modelId="{D8757985-95D4-41F4-9DDE-14544475857D}" type="presParOf" srcId="{CFBE3A7D-7CD3-413D-AA64-9100FA79E8D0}" destId="{CB322892-7746-46FA-9A5A-A13AAAB16AEB}" srcOrd="5" destOrd="0" presId="urn:microsoft.com/office/officeart/2008/layout/HorizontalMultiLevelHierarchy"/>
    <dgm:cxn modelId="{73C89E73-4139-434D-87AD-ADAD0C59E908}" type="presParOf" srcId="{CB322892-7746-46FA-9A5A-A13AAAB16AEB}" destId="{573F9BF2-AC82-43FC-A361-118085DB3D65}" srcOrd="0" destOrd="0" presId="urn:microsoft.com/office/officeart/2008/layout/HorizontalMultiLevelHierarchy"/>
    <dgm:cxn modelId="{88F62846-FA46-46DD-9A34-88ED39FBC415}" type="presParOf" srcId="{CB322892-7746-46FA-9A5A-A13AAAB16AEB}" destId="{83F1B72F-BD92-4E4B-8B73-2DBC7440818F}" srcOrd="1" destOrd="0" presId="urn:microsoft.com/office/officeart/2008/layout/HorizontalMultiLevelHierarchy"/>
    <dgm:cxn modelId="{8F20CA88-25B3-4493-842E-3AFF0C66C0F8}" type="presParOf" srcId="{CFBE3A7D-7CD3-413D-AA64-9100FA79E8D0}" destId="{EE8B77DA-77C5-46AD-80A2-BD307CFE9F0A}" srcOrd="6" destOrd="0" presId="urn:microsoft.com/office/officeart/2008/layout/HorizontalMultiLevelHierarchy"/>
    <dgm:cxn modelId="{46BD5FA2-135F-4D9F-8AF7-F80EFFC323A9}" type="presParOf" srcId="{EE8B77DA-77C5-46AD-80A2-BD307CFE9F0A}" destId="{7E8E6685-0078-4B86-BC52-3A0FBAF76686}" srcOrd="0" destOrd="0" presId="urn:microsoft.com/office/officeart/2008/layout/HorizontalMultiLevelHierarchy"/>
    <dgm:cxn modelId="{46BBF2DE-5F5D-431F-8623-48417D871D57}" type="presParOf" srcId="{CFBE3A7D-7CD3-413D-AA64-9100FA79E8D0}" destId="{4C9B0C12-D40F-4085-B321-C72DDFDB9D14}" srcOrd="7" destOrd="0" presId="urn:microsoft.com/office/officeart/2008/layout/HorizontalMultiLevelHierarchy"/>
    <dgm:cxn modelId="{7CBD2BF3-D51D-4346-927D-53D4E821F69D}" type="presParOf" srcId="{4C9B0C12-D40F-4085-B321-C72DDFDB9D14}" destId="{B2DE3A8A-BA09-499F-9C72-0630724E4538}" srcOrd="0" destOrd="0" presId="urn:microsoft.com/office/officeart/2008/layout/HorizontalMultiLevelHierarchy"/>
    <dgm:cxn modelId="{39EEF601-0469-429F-A54A-4FBE9BDF5D36}" type="presParOf" srcId="{4C9B0C12-D40F-4085-B321-C72DDFDB9D14}" destId="{225055FE-8B42-4143-ADD3-8E6B554691DD}" srcOrd="1" destOrd="0" presId="urn:microsoft.com/office/officeart/2008/layout/HorizontalMultiLevelHierarchy"/>
    <dgm:cxn modelId="{144FBA39-8477-41EA-916B-954C479349CC}" type="presParOf" srcId="{CFBE3A7D-7CD3-413D-AA64-9100FA79E8D0}" destId="{69201674-1235-4FA7-9CBC-B675F6713E38}" srcOrd="8" destOrd="0" presId="urn:microsoft.com/office/officeart/2008/layout/HorizontalMultiLevelHierarchy"/>
    <dgm:cxn modelId="{92AA3B83-8E15-4435-BF74-F86C5A05BEEA}" type="presParOf" srcId="{69201674-1235-4FA7-9CBC-B675F6713E38}" destId="{EE9BE54A-48D2-43A6-AD4C-394C0EDDA292}" srcOrd="0" destOrd="0" presId="urn:microsoft.com/office/officeart/2008/layout/HorizontalMultiLevelHierarchy"/>
    <dgm:cxn modelId="{C84FC69F-3CC3-4003-801C-5D64B1129CD7}" type="presParOf" srcId="{CFBE3A7D-7CD3-413D-AA64-9100FA79E8D0}" destId="{991F253B-0E4F-40EA-A604-E0113D6B712C}" srcOrd="9" destOrd="0" presId="urn:microsoft.com/office/officeart/2008/layout/HorizontalMultiLevelHierarchy"/>
    <dgm:cxn modelId="{24ABB6DB-8CD6-4C64-8306-CBA70F65EC0F}" type="presParOf" srcId="{991F253B-0E4F-40EA-A604-E0113D6B712C}" destId="{94F14A6F-3CD0-4A17-88D3-6F4D0EB2D4E6}" srcOrd="0" destOrd="0" presId="urn:microsoft.com/office/officeart/2008/layout/HorizontalMultiLevelHierarchy"/>
    <dgm:cxn modelId="{41ACFB4D-7855-49B0-ADAF-C505E803E4F5}" type="presParOf" srcId="{991F253B-0E4F-40EA-A604-E0113D6B712C}" destId="{29A4DBB5-5792-469E-B23C-2F896481FC4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8ECFAC-63B3-40F0-9E03-B31D365E432C}" type="doc">
      <dgm:prSet loTypeId="urn:microsoft.com/office/officeart/2005/8/layout/equation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F884CF4-1E4C-423F-AE7B-0BAC3D97360D}">
      <dgm:prSet/>
      <dgm:spPr>
        <a:solidFill>
          <a:srgbClr val="FFC000"/>
        </a:solidFill>
      </dgm:spPr>
      <dgm:t>
        <a:bodyPr/>
        <a:lstStyle/>
        <a:p>
          <a:r>
            <a:rPr lang="sr-Cyrl-RS" dirty="0"/>
            <a:t>Средства из буџета градске општине </a:t>
          </a:r>
          <a:r>
            <a:rPr lang="sr-Latn-RS" dirty="0"/>
            <a:t> </a:t>
          </a:r>
          <a:r>
            <a:rPr lang="sr-Latn-RS" b="1" dirty="0">
              <a:solidFill>
                <a:srgbClr val="00B050"/>
              </a:solidFill>
            </a:rPr>
            <a:t>498.404</a:t>
          </a:r>
          <a:r>
            <a:rPr lang="sr-Cyrl-RS" b="1" dirty="0">
              <a:solidFill>
                <a:srgbClr val="00B050"/>
              </a:solidFill>
            </a:rPr>
            <a:t>.</a:t>
          </a:r>
          <a:r>
            <a:rPr lang="sr-Latn-RS" b="1" dirty="0">
              <a:solidFill>
                <a:srgbClr val="00B050"/>
              </a:solidFill>
            </a:rPr>
            <a:t>451</a:t>
          </a:r>
          <a:endParaRPr lang="en-US" b="1" dirty="0">
            <a:solidFill>
              <a:srgbClr val="00B050"/>
            </a:solidFill>
          </a:endParaRPr>
        </a:p>
      </dgm:t>
    </dgm:pt>
    <dgm:pt modelId="{B54F7004-6983-4114-82DE-5ADF4FEF4D02}" type="parTrans" cxnId="{70C4B168-53EF-4508-8C4E-A3F87A5F97DE}">
      <dgm:prSet/>
      <dgm:spPr/>
      <dgm:t>
        <a:bodyPr/>
        <a:lstStyle/>
        <a:p>
          <a:endParaRPr lang="en-US"/>
        </a:p>
      </dgm:t>
    </dgm:pt>
    <dgm:pt modelId="{1B723845-E0D1-4671-AE0F-32E0821595D7}" type="sibTrans" cxnId="{70C4B168-53EF-4508-8C4E-A3F87A5F97DE}">
      <dgm:prSet/>
      <dgm:spPr/>
      <dgm:t>
        <a:bodyPr/>
        <a:lstStyle/>
        <a:p>
          <a:endParaRPr lang="en-US"/>
        </a:p>
      </dgm:t>
    </dgm:pt>
    <dgm:pt modelId="{092009B7-2960-442B-A6FB-0D8F25F4F5CA}">
      <dgm:prSet/>
      <dgm:spPr>
        <a:solidFill>
          <a:srgbClr val="92D050"/>
        </a:solidFill>
      </dgm:spPr>
      <dgm:t>
        <a:bodyPr/>
        <a:lstStyle/>
        <a:p>
          <a:r>
            <a:rPr lang="sr-Cyrl-RS" dirty="0">
              <a:solidFill>
                <a:schemeClr val="bg1"/>
              </a:solidFill>
            </a:rPr>
            <a:t>Укупан буџет градске општине </a:t>
          </a:r>
        </a:p>
        <a:p>
          <a:r>
            <a:rPr lang="sr-Latn-RS" dirty="0">
              <a:solidFill>
                <a:srgbClr val="0070C0"/>
              </a:solidFill>
            </a:rPr>
            <a:t>518</a:t>
          </a:r>
          <a:r>
            <a:rPr lang="sr-Cyrl-RS" dirty="0">
              <a:solidFill>
                <a:srgbClr val="0070C0"/>
              </a:solidFill>
            </a:rPr>
            <a:t>.</a:t>
          </a:r>
          <a:r>
            <a:rPr lang="sr-Latn-RS" dirty="0">
              <a:solidFill>
                <a:srgbClr val="0070C0"/>
              </a:solidFill>
            </a:rPr>
            <a:t>404</a:t>
          </a:r>
          <a:r>
            <a:rPr lang="sr-Cyrl-RS" dirty="0">
              <a:solidFill>
                <a:srgbClr val="0070C0"/>
              </a:solidFill>
            </a:rPr>
            <a:t>.</a:t>
          </a:r>
          <a:r>
            <a:rPr lang="sr-Latn-RS" dirty="0">
              <a:solidFill>
                <a:srgbClr val="0070C0"/>
              </a:solidFill>
            </a:rPr>
            <a:t>451</a:t>
          </a:r>
          <a:endParaRPr lang="en-US" b="1" dirty="0">
            <a:solidFill>
              <a:srgbClr val="0070C0"/>
            </a:solidFill>
          </a:endParaRPr>
        </a:p>
      </dgm:t>
    </dgm:pt>
    <dgm:pt modelId="{15C2B52E-4F55-4082-BB1C-94031D560EB4}" type="sibTrans" cxnId="{521ED7ED-3B46-4CE8-992A-CAB92204B1C6}">
      <dgm:prSet/>
      <dgm:spPr/>
      <dgm:t>
        <a:bodyPr/>
        <a:lstStyle/>
        <a:p>
          <a:endParaRPr lang="en-US"/>
        </a:p>
      </dgm:t>
    </dgm:pt>
    <dgm:pt modelId="{9B9E4606-8918-432D-AF17-F974BFE575C6}" type="parTrans" cxnId="{521ED7ED-3B46-4CE8-992A-CAB92204B1C6}">
      <dgm:prSet/>
      <dgm:spPr/>
      <dgm:t>
        <a:bodyPr/>
        <a:lstStyle/>
        <a:p>
          <a:endParaRPr lang="en-US"/>
        </a:p>
      </dgm:t>
    </dgm:pt>
    <dgm:pt modelId="{CD3B172F-D280-4B46-ACAF-A2C1011F11DF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sr-Cyrl-RS" dirty="0">
              <a:solidFill>
                <a:schemeClr val="bg1"/>
              </a:solidFill>
            </a:rPr>
            <a:t>Нераспоређени вишак прихода из ранијих година </a:t>
          </a:r>
          <a:r>
            <a:rPr lang="sr-Cyrl-RS" dirty="0">
              <a:solidFill>
                <a:srgbClr val="00B050"/>
              </a:solidFill>
            </a:rPr>
            <a:t>2</a:t>
          </a:r>
          <a:r>
            <a:rPr lang="sr-Latn-RS" dirty="0">
              <a:solidFill>
                <a:srgbClr val="00B050"/>
              </a:solidFill>
            </a:rPr>
            <a:t>0</a:t>
          </a:r>
          <a:r>
            <a:rPr lang="sr-Cyrl-RS" dirty="0">
              <a:solidFill>
                <a:srgbClr val="00B050"/>
              </a:solidFill>
            </a:rPr>
            <a:t>.</a:t>
          </a:r>
          <a:r>
            <a:rPr lang="sr-Latn-RS" dirty="0">
              <a:solidFill>
                <a:srgbClr val="00B050"/>
              </a:solidFill>
            </a:rPr>
            <a:t>00</a:t>
          </a:r>
          <a:r>
            <a:rPr lang="sr-Cyrl-RS" dirty="0">
              <a:solidFill>
                <a:srgbClr val="00B050"/>
              </a:solidFill>
            </a:rPr>
            <a:t>0.000</a:t>
          </a:r>
          <a:endParaRPr lang="en-US" dirty="0">
            <a:solidFill>
              <a:srgbClr val="00B050"/>
            </a:solidFill>
          </a:endParaRPr>
        </a:p>
      </dgm:t>
    </dgm:pt>
    <dgm:pt modelId="{7F3D7208-2FE5-4168-8E84-14751B230C91}" type="sibTrans" cxnId="{F3E210EA-B219-4D41-8DBF-EC96CB1A3170}">
      <dgm:prSet/>
      <dgm:spPr/>
      <dgm:t>
        <a:bodyPr/>
        <a:lstStyle/>
        <a:p>
          <a:endParaRPr lang="sr-Latn-RS"/>
        </a:p>
      </dgm:t>
    </dgm:pt>
    <dgm:pt modelId="{FB437261-FB61-4F4F-93D8-B2F29BF8D767}" type="parTrans" cxnId="{F3E210EA-B219-4D41-8DBF-EC96CB1A3170}">
      <dgm:prSet/>
      <dgm:spPr/>
      <dgm:t>
        <a:bodyPr/>
        <a:lstStyle/>
        <a:p>
          <a:endParaRPr lang="sr-Latn-RS"/>
        </a:p>
      </dgm:t>
    </dgm:pt>
    <dgm:pt modelId="{688A0EC4-0F6D-4987-959D-CA5F27B3CF24}" type="pres">
      <dgm:prSet presAssocID="{028ECFAC-63B3-40F0-9E03-B31D365E432C}" presName="linearFlow" presStyleCnt="0">
        <dgm:presLayoutVars>
          <dgm:dir/>
          <dgm:resizeHandles val="exact"/>
        </dgm:presLayoutVars>
      </dgm:prSet>
      <dgm:spPr/>
    </dgm:pt>
    <dgm:pt modelId="{D96E659A-663E-485D-BF89-FD74BE74A5C4}" type="pres">
      <dgm:prSet presAssocID="{1F884CF4-1E4C-423F-AE7B-0BAC3D97360D}" presName="node" presStyleLbl="node1" presStyleIdx="0" presStyleCnt="3">
        <dgm:presLayoutVars>
          <dgm:bulletEnabled val="1"/>
        </dgm:presLayoutVars>
      </dgm:prSet>
      <dgm:spPr/>
    </dgm:pt>
    <dgm:pt modelId="{BA78071E-3EA3-4945-922C-AE021F34276A}" type="pres">
      <dgm:prSet presAssocID="{1B723845-E0D1-4671-AE0F-32E0821595D7}" presName="spacerL" presStyleCnt="0"/>
      <dgm:spPr/>
    </dgm:pt>
    <dgm:pt modelId="{98F3E7AB-6934-48FA-B82F-FBEAF1B2375D}" type="pres">
      <dgm:prSet presAssocID="{1B723845-E0D1-4671-AE0F-32E0821595D7}" presName="sibTrans" presStyleLbl="sibTrans2D1" presStyleIdx="0" presStyleCnt="2"/>
      <dgm:spPr/>
    </dgm:pt>
    <dgm:pt modelId="{F9CA65E4-8785-4412-A513-0A2695416EE5}" type="pres">
      <dgm:prSet presAssocID="{1B723845-E0D1-4671-AE0F-32E0821595D7}" presName="spacerR" presStyleCnt="0"/>
      <dgm:spPr/>
    </dgm:pt>
    <dgm:pt modelId="{1BD7301A-13D0-4628-85F6-1B0CE1A94869}" type="pres">
      <dgm:prSet presAssocID="{CD3B172F-D280-4B46-ACAF-A2C1011F11DF}" presName="node" presStyleLbl="node1" presStyleIdx="1" presStyleCnt="3">
        <dgm:presLayoutVars>
          <dgm:bulletEnabled val="1"/>
        </dgm:presLayoutVars>
      </dgm:prSet>
      <dgm:spPr/>
    </dgm:pt>
    <dgm:pt modelId="{572682C6-2958-4977-B80D-C1E81D9B2FD6}" type="pres">
      <dgm:prSet presAssocID="{7F3D7208-2FE5-4168-8E84-14751B230C91}" presName="spacerL" presStyleCnt="0"/>
      <dgm:spPr/>
    </dgm:pt>
    <dgm:pt modelId="{655791B8-9C12-49D2-B860-94487689E5BA}" type="pres">
      <dgm:prSet presAssocID="{7F3D7208-2FE5-4168-8E84-14751B230C91}" presName="sibTrans" presStyleLbl="sibTrans2D1" presStyleIdx="1" presStyleCnt="2"/>
      <dgm:spPr/>
    </dgm:pt>
    <dgm:pt modelId="{6BB1698C-D5B0-46CA-B86B-FE595A1216C9}" type="pres">
      <dgm:prSet presAssocID="{7F3D7208-2FE5-4168-8E84-14751B230C91}" presName="spacerR" presStyleCnt="0"/>
      <dgm:spPr/>
    </dgm:pt>
    <dgm:pt modelId="{2DB98FF9-EDB5-4EEE-AFA3-A57C7337F497}" type="pres">
      <dgm:prSet presAssocID="{092009B7-2960-442B-A6FB-0D8F25F4F5CA}" presName="node" presStyleLbl="node1" presStyleIdx="2" presStyleCnt="3" custScaleX="148000" custScaleY="118993">
        <dgm:presLayoutVars>
          <dgm:bulletEnabled val="1"/>
        </dgm:presLayoutVars>
      </dgm:prSet>
      <dgm:spPr/>
    </dgm:pt>
  </dgm:ptLst>
  <dgm:cxnLst>
    <dgm:cxn modelId="{19DBA710-EAA7-479A-8FB0-39539DFAF5D1}" type="presOf" srcId="{1B723845-E0D1-4671-AE0F-32E0821595D7}" destId="{98F3E7AB-6934-48FA-B82F-FBEAF1B2375D}" srcOrd="0" destOrd="0" presId="urn:microsoft.com/office/officeart/2005/8/layout/equation1"/>
    <dgm:cxn modelId="{AA2B371A-C761-4755-A6F9-5CD00112D7B0}" type="presOf" srcId="{1F884CF4-1E4C-423F-AE7B-0BAC3D97360D}" destId="{D96E659A-663E-485D-BF89-FD74BE74A5C4}" srcOrd="0" destOrd="0" presId="urn:microsoft.com/office/officeart/2005/8/layout/equation1"/>
    <dgm:cxn modelId="{DFF66348-F003-4170-B40B-45DFF0939C25}" type="presOf" srcId="{CD3B172F-D280-4B46-ACAF-A2C1011F11DF}" destId="{1BD7301A-13D0-4628-85F6-1B0CE1A94869}" srcOrd="0" destOrd="0" presId="urn:microsoft.com/office/officeart/2005/8/layout/equation1"/>
    <dgm:cxn modelId="{70C4B168-53EF-4508-8C4E-A3F87A5F97DE}" srcId="{028ECFAC-63B3-40F0-9E03-B31D365E432C}" destId="{1F884CF4-1E4C-423F-AE7B-0BAC3D97360D}" srcOrd="0" destOrd="0" parTransId="{B54F7004-6983-4114-82DE-5ADF4FEF4D02}" sibTransId="{1B723845-E0D1-4671-AE0F-32E0821595D7}"/>
    <dgm:cxn modelId="{9C6BB78E-EFB3-4041-AD67-F0BF8DC2C140}" type="presOf" srcId="{028ECFAC-63B3-40F0-9E03-B31D365E432C}" destId="{688A0EC4-0F6D-4987-959D-CA5F27B3CF24}" srcOrd="0" destOrd="0" presId="urn:microsoft.com/office/officeart/2005/8/layout/equation1"/>
    <dgm:cxn modelId="{20F83DCD-3158-453F-967C-EBC1245F7DD9}" type="presOf" srcId="{092009B7-2960-442B-A6FB-0D8F25F4F5CA}" destId="{2DB98FF9-EDB5-4EEE-AFA3-A57C7337F497}" srcOrd="0" destOrd="0" presId="urn:microsoft.com/office/officeart/2005/8/layout/equation1"/>
    <dgm:cxn modelId="{5A629ED3-86B3-4E7F-93D3-D53F2F91F9DD}" type="presOf" srcId="{7F3D7208-2FE5-4168-8E84-14751B230C91}" destId="{655791B8-9C12-49D2-B860-94487689E5BA}" srcOrd="0" destOrd="0" presId="urn:microsoft.com/office/officeart/2005/8/layout/equation1"/>
    <dgm:cxn modelId="{F3E210EA-B219-4D41-8DBF-EC96CB1A3170}" srcId="{028ECFAC-63B3-40F0-9E03-B31D365E432C}" destId="{CD3B172F-D280-4B46-ACAF-A2C1011F11DF}" srcOrd="1" destOrd="0" parTransId="{FB437261-FB61-4F4F-93D8-B2F29BF8D767}" sibTransId="{7F3D7208-2FE5-4168-8E84-14751B230C91}"/>
    <dgm:cxn modelId="{521ED7ED-3B46-4CE8-992A-CAB92204B1C6}" srcId="{028ECFAC-63B3-40F0-9E03-B31D365E432C}" destId="{092009B7-2960-442B-A6FB-0D8F25F4F5CA}" srcOrd="2" destOrd="0" parTransId="{9B9E4606-8918-432D-AF17-F974BFE575C6}" sibTransId="{15C2B52E-4F55-4082-BB1C-94031D560EB4}"/>
    <dgm:cxn modelId="{E573888D-F9FB-4FE6-AAF3-F927AA2E6EBC}" type="presParOf" srcId="{688A0EC4-0F6D-4987-959D-CA5F27B3CF24}" destId="{D96E659A-663E-485D-BF89-FD74BE74A5C4}" srcOrd="0" destOrd="0" presId="urn:microsoft.com/office/officeart/2005/8/layout/equation1"/>
    <dgm:cxn modelId="{0D0B0A83-F15C-4526-8464-422DF0C5A916}" type="presParOf" srcId="{688A0EC4-0F6D-4987-959D-CA5F27B3CF24}" destId="{BA78071E-3EA3-4945-922C-AE021F34276A}" srcOrd="1" destOrd="0" presId="urn:microsoft.com/office/officeart/2005/8/layout/equation1"/>
    <dgm:cxn modelId="{F031027E-A6F6-4F40-A5F1-E4A0719687A0}" type="presParOf" srcId="{688A0EC4-0F6D-4987-959D-CA5F27B3CF24}" destId="{98F3E7AB-6934-48FA-B82F-FBEAF1B2375D}" srcOrd="2" destOrd="0" presId="urn:microsoft.com/office/officeart/2005/8/layout/equation1"/>
    <dgm:cxn modelId="{D6E988E9-F5EF-40D2-8011-DD3EEFB6D15B}" type="presParOf" srcId="{688A0EC4-0F6D-4987-959D-CA5F27B3CF24}" destId="{F9CA65E4-8785-4412-A513-0A2695416EE5}" srcOrd="3" destOrd="0" presId="urn:microsoft.com/office/officeart/2005/8/layout/equation1"/>
    <dgm:cxn modelId="{69509DD5-F800-4345-9E6B-E056731727E3}" type="presParOf" srcId="{688A0EC4-0F6D-4987-959D-CA5F27B3CF24}" destId="{1BD7301A-13D0-4628-85F6-1B0CE1A94869}" srcOrd="4" destOrd="0" presId="urn:microsoft.com/office/officeart/2005/8/layout/equation1"/>
    <dgm:cxn modelId="{42256A6F-AC22-4C1E-9587-97E017E8DE0F}" type="presParOf" srcId="{688A0EC4-0F6D-4987-959D-CA5F27B3CF24}" destId="{572682C6-2958-4977-B80D-C1E81D9B2FD6}" srcOrd="5" destOrd="0" presId="urn:microsoft.com/office/officeart/2005/8/layout/equation1"/>
    <dgm:cxn modelId="{72D6C7CC-7485-4A71-A9E4-4048199A44D1}" type="presParOf" srcId="{688A0EC4-0F6D-4987-959D-CA5F27B3CF24}" destId="{655791B8-9C12-49D2-B860-94487689E5BA}" srcOrd="6" destOrd="0" presId="urn:microsoft.com/office/officeart/2005/8/layout/equation1"/>
    <dgm:cxn modelId="{8DA57FD3-F914-418F-B058-BFCD823F1F5E}" type="presParOf" srcId="{688A0EC4-0F6D-4987-959D-CA5F27B3CF24}" destId="{6BB1698C-D5B0-46CA-B86B-FE595A1216C9}" srcOrd="7" destOrd="0" presId="urn:microsoft.com/office/officeart/2005/8/layout/equation1"/>
    <dgm:cxn modelId="{2EA15DB9-4691-4655-BBAA-3AC0D32206B3}" type="presParOf" srcId="{688A0EC4-0F6D-4987-959D-CA5F27B3CF24}" destId="{2DB98FF9-EDB5-4EEE-AFA3-A57C7337F497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A47F19-311D-44B3-AAA4-35C98BD4844B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844461-76DE-4FEA-A87D-23440AD6FC2E}">
      <dgm:prSet phldrT="[Text]"/>
      <dgm:spPr/>
      <dgm:t>
        <a:bodyPr/>
        <a:lstStyle/>
        <a:p>
          <a:r>
            <a:rPr lang="sr-Cyrl-RS" b="1" dirty="0"/>
            <a:t>Порески приходи</a:t>
          </a:r>
          <a:endParaRPr lang="en-US" b="1" dirty="0"/>
        </a:p>
      </dgm:t>
    </dgm:pt>
    <dgm:pt modelId="{6F031138-6684-4AF8-B48F-F90EB84372B1}" type="parTrans" cxnId="{DFA45898-8E34-483C-97B6-EC38D2140466}">
      <dgm:prSet/>
      <dgm:spPr/>
      <dgm:t>
        <a:bodyPr/>
        <a:lstStyle/>
        <a:p>
          <a:endParaRPr lang="en-US"/>
        </a:p>
      </dgm:t>
    </dgm:pt>
    <dgm:pt modelId="{C24B5DA2-B651-485D-A0F4-95731772C9B8}" type="sibTrans" cxnId="{DFA45898-8E34-483C-97B6-EC38D2140466}">
      <dgm:prSet/>
      <dgm:spPr/>
      <dgm:t>
        <a:bodyPr/>
        <a:lstStyle/>
        <a:p>
          <a:endParaRPr lang="en-US"/>
        </a:p>
      </dgm:t>
    </dgm:pt>
    <dgm:pt modelId="{D45E583C-4AAD-40D2-9D24-9A0A68141567}">
      <dgm:prSet phldrT="[Text]" custT="1"/>
      <dgm:spPr>
        <a:solidFill>
          <a:srgbClr val="92D050"/>
        </a:solidFill>
      </dgm:spPr>
      <dgm:t>
        <a:bodyPr/>
        <a:lstStyle/>
        <a:p>
          <a:pPr algn="just"/>
          <a:r>
            <a:rPr lang="sr-Cyrl-RS" altLang="en-US" sz="1400" dirty="0">
              <a:latin typeface="Calibri" panose="020F0502020204030204" pitchFamily="34" charset="0"/>
            </a:rPr>
            <a:t>Врста јавних прихода који се прикупљају обавезним плаћањима пореских обвезника без обавезе извршења специјалне услуге заузврат</a:t>
          </a:r>
          <a:endParaRPr lang="en-US" sz="1400" dirty="0"/>
        </a:p>
      </dgm:t>
    </dgm:pt>
    <dgm:pt modelId="{DF23AB14-DB78-4D25-948A-D263DF13EBEB}" type="parTrans" cxnId="{B6E9FE2F-54FB-46AA-BA6A-1465C15C85E2}">
      <dgm:prSet/>
      <dgm:spPr/>
      <dgm:t>
        <a:bodyPr/>
        <a:lstStyle/>
        <a:p>
          <a:endParaRPr lang="en-US"/>
        </a:p>
      </dgm:t>
    </dgm:pt>
    <dgm:pt modelId="{875C4C0C-D761-476B-9D17-EF850CFCBB84}" type="sibTrans" cxnId="{B6E9FE2F-54FB-46AA-BA6A-1465C15C85E2}">
      <dgm:prSet/>
      <dgm:spPr/>
      <dgm:t>
        <a:bodyPr/>
        <a:lstStyle/>
        <a:p>
          <a:endParaRPr lang="en-US"/>
        </a:p>
      </dgm:t>
    </dgm:pt>
    <dgm:pt modelId="{E1B79EE1-1157-4302-AB0B-8FEDC81165FD}">
      <dgm:prSet phldrT="[Text]"/>
      <dgm:spPr/>
      <dgm:t>
        <a:bodyPr/>
        <a:lstStyle/>
        <a:p>
          <a:pPr algn="r"/>
          <a:r>
            <a:rPr lang="sr-Cyrl-RS" b="1" dirty="0"/>
            <a:t>Донације и трансфери</a:t>
          </a:r>
          <a:endParaRPr lang="en-US" b="1" dirty="0"/>
        </a:p>
      </dgm:t>
    </dgm:pt>
    <dgm:pt modelId="{D901DA59-A95A-4489-99A8-4140EE7BA89A}" type="parTrans" cxnId="{9CBF9DF9-AB9B-4A23-9199-3C2DD5A0CE43}">
      <dgm:prSet/>
      <dgm:spPr/>
      <dgm:t>
        <a:bodyPr/>
        <a:lstStyle/>
        <a:p>
          <a:endParaRPr lang="en-US"/>
        </a:p>
      </dgm:t>
    </dgm:pt>
    <dgm:pt modelId="{E99A6F9C-C544-4400-B178-20BC6CFFFE07}" type="sibTrans" cxnId="{9CBF9DF9-AB9B-4A23-9199-3C2DD5A0CE43}">
      <dgm:prSet/>
      <dgm:spPr/>
      <dgm:t>
        <a:bodyPr/>
        <a:lstStyle/>
        <a:p>
          <a:endParaRPr lang="en-US"/>
        </a:p>
      </dgm:t>
    </dgm:pt>
    <dgm:pt modelId="{92FD0664-EE76-4121-BE7B-68FC1EE5F4D7}">
      <dgm:prSet phldrT="[Text]" custT="1"/>
      <dgm:spPr>
        <a:solidFill>
          <a:srgbClr val="888CE6"/>
        </a:solidFill>
      </dgm:spPr>
      <dgm:t>
        <a:bodyPr/>
        <a:lstStyle/>
        <a:p>
          <a:pPr algn="just"/>
          <a:r>
            <a:rPr lang="sr-Cyrl-CS" sz="1400" b="0" i="0" dirty="0"/>
            <a:t>Донације</a:t>
          </a:r>
          <a:r>
            <a:rPr lang="sr-Cyrl-CS" sz="1400" b="1" dirty="0"/>
            <a:t> </a:t>
          </a:r>
          <a:r>
            <a:rPr lang="sr-Cyrl-CS" sz="1400" dirty="0"/>
            <a:t>се добијају од домаћих и међународних донатора и организација за различите пројекте. </a:t>
          </a:r>
          <a:r>
            <a:rPr lang="sr-Cyrl-RS" altLang="en-US" sz="1400" dirty="0">
              <a:latin typeface="Calibri" panose="020F0502020204030204" pitchFamily="34" charset="0"/>
            </a:rPr>
            <a:t>Трансфери п</a:t>
          </a:r>
          <a:r>
            <a:rPr lang="ru-RU" altLang="en-US" sz="1400" dirty="0">
              <a:latin typeface="Calibri" panose="020F0502020204030204" pitchFamily="34" charset="0"/>
            </a:rPr>
            <a:t>одразумевају пренос средстава од нивоа Републике Србије општинском нивоу власти. М</a:t>
          </a:r>
          <a:r>
            <a:rPr lang="sr-Cyrl-RS" altLang="en-US" sz="1400" dirty="0">
              <a:latin typeface="Calibri" panose="020F0502020204030204" pitchFamily="34" charset="0"/>
            </a:rPr>
            <a:t>огу бити </a:t>
          </a:r>
          <a:r>
            <a:rPr lang="sr-Cyrl-RS" altLang="en-US" sz="1400" b="1" dirty="0">
              <a:latin typeface="Calibri" panose="020F0502020204030204" pitchFamily="34" charset="0"/>
            </a:rPr>
            <a:t>наменски (</a:t>
          </a:r>
          <a:r>
            <a:rPr lang="sr-Cyrl-RS" altLang="en-US" sz="1400" dirty="0">
              <a:latin typeface="Calibri" panose="020F0502020204030204" pitchFamily="34" charset="0"/>
            </a:rPr>
            <a:t>за тачно утврђене намене) или </a:t>
          </a:r>
          <a:r>
            <a:rPr lang="sr-Cyrl-RS" altLang="en-US" sz="1400" b="1" dirty="0">
              <a:latin typeface="Calibri" panose="020F0502020204030204" pitchFamily="34" charset="0"/>
            </a:rPr>
            <a:t>ненаменски (</a:t>
          </a:r>
          <a:r>
            <a:rPr lang="sr-Cyrl-RS" altLang="en-US" sz="1400" dirty="0">
              <a:latin typeface="Calibri" panose="020F0502020204030204" pitchFamily="34" charset="0"/>
            </a:rPr>
            <a:t>није им унапред утврђена намена те се могу у складу са законом користити за било које сврхе)</a:t>
          </a:r>
          <a:r>
            <a:rPr lang="sr-Latn-RS" altLang="en-US" sz="1400" dirty="0">
              <a:latin typeface="Calibri" panose="020F0502020204030204" pitchFamily="34" charset="0"/>
            </a:rPr>
            <a:t> </a:t>
          </a:r>
          <a:r>
            <a:rPr lang="sr-Cyrl-RS" altLang="en-US" sz="1400" dirty="0">
              <a:latin typeface="Calibri" panose="020F0502020204030204" pitchFamily="34" charset="0"/>
            </a:rPr>
            <a:t>.</a:t>
          </a:r>
          <a:endParaRPr lang="en-US" sz="1400" dirty="0"/>
        </a:p>
      </dgm:t>
    </dgm:pt>
    <dgm:pt modelId="{A4B2DE69-08CB-4EF5-A179-A9838DCC0C0D}" type="parTrans" cxnId="{29D18108-D348-4C83-ABE4-39390C16C5CD}">
      <dgm:prSet/>
      <dgm:spPr/>
      <dgm:t>
        <a:bodyPr/>
        <a:lstStyle/>
        <a:p>
          <a:endParaRPr lang="en-US"/>
        </a:p>
      </dgm:t>
    </dgm:pt>
    <dgm:pt modelId="{31990FCE-83F5-4BCE-86BA-4F924011EADA}" type="sibTrans" cxnId="{29D18108-D348-4C83-ABE4-39390C16C5CD}">
      <dgm:prSet/>
      <dgm:spPr/>
      <dgm:t>
        <a:bodyPr/>
        <a:lstStyle/>
        <a:p>
          <a:endParaRPr lang="en-US"/>
        </a:p>
      </dgm:t>
    </dgm:pt>
    <dgm:pt modelId="{E055884F-7426-4921-A0E5-9CA56A76B49A}">
      <dgm:prSet phldrT="[Text]"/>
      <dgm:spPr/>
      <dgm:t>
        <a:bodyPr/>
        <a:lstStyle/>
        <a:p>
          <a:r>
            <a:rPr lang="sr-Cyrl-RS" b="1" dirty="0"/>
            <a:t>Непорески приходи</a:t>
          </a:r>
          <a:endParaRPr lang="en-US" b="1" dirty="0"/>
        </a:p>
      </dgm:t>
    </dgm:pt>
    <dgm:pt modelId="{A220DF32-CC6B-446C-B398-3C6FF19DF138}" type="parTrans" cxnId="{997AF6DE-9802-4842-96EC-E457543D4099}">
      <dgm:prSet/>
      <dgm:spPr/>
      <dgm:t>
        <a:bodyPr/>
        <a:lstStyle/>
        <a:p>
          <a:endParaRPr lang="en-US"/>
        </a:p>
      </dgm:t>
    </dgm:pt>
    <dgm:pt modelId="{EADBA54B-8207-46FB-8C83-E7274B6ED163}" type="sibTrans" cxnId="{997AF6DE-9802-4842-96EC-E457543D4099}">
      <dgm:prSet/>
      <dgm:spPr/>
      <dgm:t>
        <a:bodyPr/>
        <a:lstStyle/>
        <a:p>
          <a:endParaRPr lang="en-US"/>
        </a:p>
      </dgm:t>
    </dgm:pt>
    <dgm:pt modelId="{6B14159D-5902-471E-9F91-CEA86CA18597}">
      <dgm:prSet phldrT="[Text]" custT="1"/>
      <dgm:spPr>
        <a:solidFill>
          <a:srgbClr val="FFC000"/>
        </a:solidFill>
      </dgm:spPr>
      <dgm:t>
        <a:bodyPr/>
        <a:lstStyle/>
        <a:p>
          <a:pPr algn="just"/>
          <a:r>
            <a:rPr lang="sr-Cyrl-RS" altLang="en-US" sz="1400" dirty="0">
              <a:latin typeface="Calibri" panose="020F0502020204030204" pitchFamily="34" charset="0"/>
            </a:rPr>
            <a:t>Врста јавних прихода који се наплаћују за коришћење јавних добара (накнаде), пружање јавних услуга (таксе) или због  коршења уговорних или законских одредби (казне и пенали)</a:t>
          </a:r>
          <a:endParaRPr lang="en-US" sz="1400" dirty="0"/>
        </a:p>
      </dgm:t>
    </dgm:pt>
    <dgm:pt modelId="{0D2CFF9B-A50F-43E4-AFA5-E7E960E0BCD0}" type="parTrans" cxnId="{E528FBD6-03D8-4201-832B-0748BD271A16}">
      <dgm:prSet/>
      <dgm:spPr/>
      <dgm:t>
        <a:bodyPr/>
        <a:lstStyle/>
        <a:p>
          <a:endParaRPr lang="en-US"/>
        </a:p>
      </dgm:t>
    </dgm:pt>
    <dgm:pt modelId="{36039859-946E-4D2B-BAA0-EE1BB94895EC}" type="sibTrans" cxnId="{E528FBD6-03D8-4201-832B-0748BD271A16}">
      <dgm:prSet/>
      <dgm:spPr/>
      <dgm:t>
        <a:bodyPr/>
        <a:lstStyle/>
        <a:p>
          <a:endParaRPr lang="en-US"/>
        </a:p>
      </dgm:t>
    </dgm:pt>
    <dgm:pt modelId="{28888755-727E-436B-B2F2-DA7896544A65}">
      <dgm:prSet phldrT="[Text]"/>
      <dgm:spPr/>
      <dgm:t>
        <a:bodyPr/>
        <a:lstStyle/>
        <a:p>
          <a:r>
            <a:rPr lang="sr-Cyrl-RS" b="1" dirty="0"/>
            <a:t>Примања од продаје нефинансијске имовине</a:t>
          </a:r>
          <a:endParaRPr lang="en-US" b="1" dirty="0"/>
        </a:p>
      </dgm:t>
    </dgm:pt>
    <dgm:pt modelId="{74440C20-4C7D-42FA-8A71-91FF1ABB0C2B}" type="parTrans" cxnId="{423F4FFE-A4A5-4DB9-BCD0-81CA33242D4A}">
      <dgm:prSet/>
      <dgm:spPr/>
      <dgm:t>
        <a:bodyPr/>
        <a:lstStyle/>
        <a:p>
          <a:endParaRPr lang="en-US"/>
        </a:p>
      </dgm:t>
    </dgm:pt>
    <dgm:pt modelId="{25C618B1-3FCB-4E3A-AAEB-763F12B41872}" type="sibTrans" cxnId="{423F4FFE-A4A5-4DB9-BCD0-81CA33242D4A}">
      <dgm:prSet/>
      <dgm:spPr/>
      <dgm:t>
        <a:bodyPr/>
        <a:lstStyle/>
        <a:p>
          <a:endParaRPr lang="en-US"/>
        </a:p>
      </dgm:t>
    </dgm:pt>
    <dgm:pt modelId="{FE2BA0E8-81AC-463B-B498-EF464F5BCE06}">
      <dgm:prSet phldrT="[Text]" custT="1"/>
      <dgm:spPr>
        <a:solidFill>
          <a:srgbClr val="0070C0"/>
        </a:solidFill>
      </dgm:spPr>
      <dgm:t>
        <a:bodyPr/>
        <a:lstStyle/>
        <a:p>
          <a:pPr algn="just"/>
          <a:r>
            <a:rPr lang="sr-Cyrl-RS" sz="1400" dirty="0">
              <a:solidFill>
                <a:schemeClr val="accent1">
                  <a:lumMod val="40000"/>
                  <a:lumOff val="60000"/>
                </a:schemeClr>
              </a:solidFill>
            </a:rPr>
            <a:t>Ова примања се остварују продајом непокретности и покретних ствари у власништву градске општине.</a:t>
          </a:r>
          <a:endParaRPr lang="en-US" sz="1400" dirty="0">
            <a:solidFill>
              <a:schemeClr val="accent1">
                <a:lumMod val="40000"/>
                <a:lumOff val="60000"/>
              </a:schemeClr>
            </a:solidFill>
          </a:endParaRPr>
        </a:p>
      </dgm:t>
    </dgm:pt>
    <dgm:pt modelId="{7A39DE39-681C-425E-9FED-FBE278CC5B2D}" type="parTrans" cxnId="{86D1D984-3A22-405C-B36D-C2926B8E421B}">
      <dgm:prSet/>
      <dgm:spPr/>
      <dgm:t>
        <a:bodyPr/>
        <a:lstStyle/>
        <a:p>
          <a:endParaRPr lang="en-US"/>
        </a:p>
      </dgm:t>
    </dgm:pt>
    <dgm:pt modelId="{03DEC489-1FE9-42FB-A7B6-2DC930E80875}" type="sibTrans" cxnId="{86D1D984-3A22-405C-B36D-C2926B8E421B}">
      <dgm:prSet/>
      <dgm:spPr/>
      <dgm:t>
        <a:bodyPr/>
        <a:lstStyle/>
        <a:p>
          <a:endParaRPr lang="en-US"/>
        </a:p>
      </dgm:t>
    </dgm:pt>
    <dgm:pt modelId="{26EF48C7-6381-4355-B03F-DD441AE957C7}">
      <dgm:prSet phldrT="[Text]"/>
      <dgm:spPr/>
      <dgm:t>
        <a:bodyPr/>
        <a:lstStyle/>
        <a:p>
          <a:r>
            <a:rPr lang="sr-Cyrl-RS" b="1" dirty="0"/>
            <a:t>Примања од задуживања и  продаје финансијске имовине</a:t>
          </a:r>
          <a:endParaRPr lang="en-US" b="1" dirty="0"/>
        </a:p>
      </dgm:t>
    </dgm:pt>
    <dgm:pt modelId="{18A23F74-72B2-47CE-8CFA-63637C44E493}" type="parTrans" cxnId="{C002A477-0333-4E42-A591-A476378A7B14}">
      <dgm:prSet/>
      <dgm:spPr/>
      <dgm:t>
        <a:bodyPr/>
        <a:lstStyle/>
        <a:p>
          <a:endParaRPr lang="en-US"/>
        </a:p>
      </dgm:t>
    </dgm:pt>
    <dgm:pt modelId="{7F59AFA8-97ED-43F0-BB10-8E36A7F9F28C}" type="sibTrans" cxnId="{C002A477-0333-4E42-A591-A476378A7B14}">
      <dgm:prSet/>
      <dgm:spPr/>
      <dgm:t>
        <a:bodyPr/>
        <a:lstStyle/>
        <a:p>
          <a:endParaRPr lang="en-US"/>
        </a:p>
      </dgm:t>
    </dgm:pt>
    <dgm:pt modelId="{4B4A2A45-FFA7-47F5-A99D-A2DFD7698107}">
      <dgm:prSet phldrT="[Text]" custT="1"/>
      <dgm:spPr>
        <a:solidFill>
          <a:srgbClr val="CD3FCD"/>
        </a:solidFill>
      </dgm:spPr>
      <dgm:t>
        <a:bodyPr/>
        <a:lstStyle/>
        <a:p>
          <a:pPr algn="just"/>
          <a:r>
            <a:rPr lang="sr-Cyrl-RS" sz="1400" b="0" i="0" dirty="0"/>
            <a:t>Примања од задуживања представљају приливе по основу примања од задуживања код пословних банака у земљи у корист нивоа градске општине. Примања од продаје финансијске имовине  представљају приливе по основу продаје домаћих акција и осталог капитала у корист нивоа градске општине</a:t>
          </a:r>
          <a:endParaRPr lang="en-US" sz="1400" dirty="0"/>
        </a:p>
      </dgm:t>
    </dgm:pt>
    <dgm:pt modelId="{2E2C89AA-6D36-4A41-9A01-A47B8388C320}" type="parTrans" cxnId="{48A7DAC8-CBA0-4CCF-8FEB-1A8D1991CE61}">
      <dgm:prSet/>
      <dgm:spPr/>
      <dgm:t>
        <a:bodyPr/>
        <a:lstStyle/>
        <a:p>
          <a:endParaRPr lang="en-US"/>
        </a:p>
      </dgm:t>
    </dgm:pt>
    <dgm:pt modelId="{5B14C082-1404-4C23-9B64-643BA89D25BF}" type="sibTrans" cxnId="{48A7DAC8-CBA0-4CCF-8FEB-1A8D1991CE61}">
      <dgm:prSet/>
      <dgm:spPr/>
      <dgm:t>
        <a:bodyPr/>
        <a:lstStyle/>
        <a:p>
          <a:endParaRPr lang="en-US"/>
        </a:p>
      </dgm:t>
    </dgm:pt>
    <dgm:pt modelId="{E1AD8724-28DC-48C5-B75E-B0D1F33E6279}">
      <dgm:prSet phldrT="[Text]"/>
      <dgm:spPr/>
      <dgm:t>
        <a:bodyPr/>
        <a:lstStyle/>
        <a:p>
          <a:r>
            <a:rPr lang="sr-Cyrl-RS" b="1" dirty="0"/>
            <a:t>Пренета средства из ранијих година</a:t>
          </a:r>
          <a:endParaRPr lang="en-US" b="1" dirty="0"/>
        </a:p>
      </dgm:t>
    </dgm:pt>
    <dgm:pt modelId="{411CE078-310E-457E-A7C1-09A580CCEBB0}" type="parTrans" cxnId="{9EBB09AF-7741-47ED-B436-933466BD5F46}">
      <dgm:prSet/>
      <dgm:spPr/>
      <dgm:t>
        <a:bodyPr/>
        <a:lstStyle/>
        <a:p>
          <a:endParaRPr lang="en-US"/>
        </a:p>
      </dgm:t>
    </dgm:pt>
    <dgm:pt modelId="{BCA81F17-B88D-47F3-91A4-C02EC1C807D8}" type="sibTrans" cxnId="{9EBB09AF-7741-47ED-B436-933466BD5F46}">
      <dgm:prSet/>
      <dgm:spPr/>
      <dgm:t>
        <a:bodyPr/>
        <a:lstStyle/>
        <a:p>
          <a:endParaRPr lang="en-US"/>
        </a:p>
      </dgm:t>
    </dgm:pt>
    <dgm:pt modelId="{A22D28D0-C0EE-4FAC-9411-A8A4995FB17B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pPr algn="just"/>
          <a:r>
            <a:rPr lang="sr-Cyrl-RS" altLang="en-US" sz="1400" dirty="0"/>
            <a:t> Представљају вишак прихода буџета градске општине који нису потрошени у претходној  буџетској години</a:t>
          </a:r>
          <a:endParaRPr lang="en-US" sz="1400" dirty="0"/>
        </a:p>
      </dgm:t>
    </dgm:pt>
    <dgm:pt modelId="{7B8C8DE4-9C8E-4AAA-9ABD-7D21384D12EF}" type="parTrans" cxnId="{EF67239D-5166-423B-9E5F-06A1352131E4}">
      <dgm:prSet/>
      <dgm:spPr/>
      <dgm:t>
        <a:bodyPr/>
        <a:lstStyle/>
        <a:p>
          <a:endParaRPr lang="en-US"/>
        </a:p>
      </dgm:t>
    </dgm:pt>
    <dgm:pt modelId="{D9EE63C1-7C79-499A-9EE1-6AFD68E7C84E}" type="sibTrans" cxnId="{EF67239D-5166-423B-9E5F-06A1352131E4}">
      <dgm:prSet/>
      <dgm:spPr/>
      <dgm:t>
        <a:bodyPr/>
        <a:lstStyle/>
        <a:p>
          <a:endParaRPr lang="en-US"/>
        </a:p>
      </dgm:t>
    </dgm:pt>
    <dgm:pt modelId="{EFEB1020-9C17-48DC-BBE0-54FA743F9F75}" type="pres">
      <dgm:prSet presAssocID="{EEA47F19-311D-44B3-AAA4-35C98BD4844B}" presName="Name0" presStyleCnt="0">
        <dgm:presLayoutVars>
          <dgm:dir/>
          <dgm:animLvl val="lvl"/>
          <dgm:resizeHandles val="exact"/>
        </dgm:presLayoutVars>
      </dgm:prSet>
      <dgm:spPr/>
    </dgm:pt>
    <dgm:pt modelId="{98695426-23ED-40C0-90A1-2BB445DEBC64}" type="pres">
      <dgm:prSet presAssocID="{0C844461-76DE-4FEA-A87D-23440AD6FC2E}" presName="linNode" presStyleCnt="0"/>
      <dgm:spPr/>
    </dgm:pt>
    <dgm:pt modelId="{C6144CDB-22C1-4337-9F95-C3A522A707D1}" type="pres">
      <dgm:prSet presAssocID="{0C844461-76DE-4FEA-A87D-23440AD6FC2E}" presName="parTx" presStyleLbl="revTx" presStyleIdx="0" presStyleCnt="6">
        <dgm:presLayoutVars>
          <dgm:chMax val="1"/>
          <dgm:bulletEnabled val="1"/>
        </dgm:presLayoutVars>
      </dgm:prSet>
      <dgm:spPr/>
    </dgm:pt>
    <dgm:pt modelId="{02385D1D-92EB-445D-B736-940004751C79}" type="pres">
      <dgm:prSet presAssocID="{0C844461-76DE-4FEA-A87D-23440AD6FC2E}" presName="bracket" presStyleLbl="parChTrans1D1" presStyleIdx="0" presStyleCnt="6"/>
      <dgm:spPr/>
    </dgm:pt>
    <dgm:pt modelId="{99D36636-E395-439F-A79A-29C0BFB6F7E4}" type="pres">
      <dgm:prSet presAssocID="{0C844461-76DE-4FEA-A87D-23440AD6FC2E}" presName="spH" presStyleCnt="0"/>
      <dgm:spPr/>
    </dgm:pt>
    <dgm:pt modelId="{7BB6658A-32E0-42C7-B82A-240BF45CF27D}" type="pres">
      <dgm:prSet presAssocID="{0C844461-76DE-4FEA-A87D-23440AD6FC2E}" presName="desTx" presStyleLbl="node1" presStyleIdx="0" presStyleCnt="6">
        <dgm:presLayoutVars>
          <dgm:bulletEnabled val="1"/>
        </dgm:presLayoutVars>
      </dgm:prSet>
      <dgm:spPr/>
    </dgm:pt>
    <dgm:pt modelId="{5B3CB043-7A92-47E9-A4C4-39EC715F2552}" type="pres">
      <dgm:prSet presAssocID="{C24B5DA2-B651-485D-A0F4-95731772C9B8}" presName="spV" presStyleCnt="0"/>
      <dgm:spPr/>
    </dgm:pt>
    <dgm:pt modelId="{D9DF5E9A-39D4-44B7-A326-58B07A05D91E}" type="pres">
      <dgm:prSet presAssocID="{E1B79EE1-1157-4302-AB0B-8FEDC81165FD}" presName="linNode" presStyleCnt="0"/>
      <dgm:spPr/>
    </dgm:pt>
    <dgm:pt modelId="{F40D94EA-52E0-4740-A924-EAF350BDF213}" type="pres">
      <dgm:prSet presAssocID="{E1B79EE1-1157-4302-AB0B-8FEDC81165FD}" presName="parTx" presStyleLbl="revTx" presStyleIdx="1" presStyleCnt="6">
        <dgm:presLayoutVars>
          <dgm:chMax val="1"/>
          <dgm:bulletEnabled val="1"/>
        </dgm:presLayoutVars>
      </dgm:prSet>
      <dgm:spPr/>
    </dgm:pt>
    <dgm:pt modelId="{0E930D30-96BC-4D43-B65A-EE88C46DBE48}" type="pres">
      <dgm:prSet presAssocID="{E1B79EE1-1157-4302-AB0B-8FEDC81165FD}" presName="bracket" presStyleLbl="parChTrans1D1" presStyleIdx="1" presStyleCnt="6"/>
      <dgm:spPr/>
    </dgm:pt>
    <dgm:pt modelId="{5831BF15-ED1F-4BD5-857B-18B8E573D9AB}" type="pres">
      <dgm:prSet presAssocID="{E1B79EE1-1157-4302-AB0B-8FEDC81165FD}" presName="spH" presStyleCnt="0"/>
      <dgm:spPr/>
    </dgm:pt>
    <dgm:pt modelId="{C6BA9D27-2D60-4BA7-98A9-E18E57FDB6CB}" type="pres">
      <dgm:prSet presAssocID="{E1B79EE1-1157-4302-AB0B-8FEDC81165FD}" presName="desTx" presStyleLbl="node1" presStyleIdx="1" presStyleCnt="6">
        <dgm:presLayoutVars>
          <dgm:bulletEnabled val="1"/>
        </dgm:presLayoutVars>
      </dgm:prSet>
      <dgm:spPr/>
    </dgm:pt>
    <dgm:pt modelId="{5A002753-9FCA-4DC5-B8A6-1F7632BDDE58}" type="pres">
      <dgm:prSet presAssocID="{E99A6F9C-C544-4400-B178-20BC6CFFFE07}" presName="spV" presStyleCnt="0"/>
      <dgm:spPr/>
    </dgm:pt>
    <dgm:pt modelId="{9709DCCB-B8A8-47BC-A303-F9EC41DA889E}" type="pres">
      <dgm:prSet presAssocID="{E055884F-7426-4921-A0E5-9CA56A76B49A}" presName="linNode" presStyleCnt="0"/>
      <dgm:spPr/>
    </dgm:pt>
    <dgm:pt modelId="{CCB8139E-CA19-491D-9FCD-6BF28923C725}" type="pres">
      <dgm:prSet presAssocID="{E055884F-7426-4921-A0E5-9CA56A76B49A}" presName="parTx" presStyleLbl="revTx" presStyleIdx="2" presStyleCnt="6">
        <dgm:presLayoutVars>
          <dgm:chMax val="1"/>
          <dgm:bulletEnabled val="1"/>
        </dgm:presLayoutVars>
      </dgm:prSet>
      <dgm:spPr/>
    </dgm:pt>
    <dgm:pt modelId="{14D1633C-A097-4A5A-8269-B04E98857E56}" type="pres">
      <dgm:prSet presAssocID="{E055884F-7426-4921-A0E5-9CA56A76B49A}" presName="bracket" presStyleLbl="parChTrans1D1" presStyleIdx="2" presStyleCnt="6"/>
      <dgm:spPr/>
    </dgm:pt>
    <dgm:pt modelId="{82B38D6F-2AA7-4339-A71D-28AA55699178}" type="pres">
      <dgm:prSet presAssocID="{E055884F-7426-4921-A0E5-9CA56A76B49A}" presName="spH" presStyleCnt="0"/>
      <dgm:spPr/>
    </dgm:pt>
    <dgm:pt modelId="{FFFD7BD8-195B-4FA4-9414-4F4C582F5570}" type="pres">
      <dgm:prSet presAssocID="{E055884F-7426-4921-A0E5-9CA56A76B49A}" presName="desTx" presStyleLbl="node1" presStyleIdx="2" presStyleCnt="6">
        <dgm:presLayoutVars>
          <dgm:bulletEnabled val="1"/>
        </dgm:presLayoutVars>
      </dgm:prSet>
      <dgm:spPr/>
    </dgm:pt>
    <dgm:pt modelId="{D3A122A3-FC4C-4845-B4FF-0E74CF3D50D3}" type="pres">
      <dgm:prSet presAssocID="{EADBA54B-8207-46FB-8C83-E7274B6ED163}" presName="spV" presStyleCnt="0"/>
      <dgm:spPr/>
    </dgm:pt>
    <dgm:pt modelId="{CCB5FDA4-BEC8-4CA1-835A-2A3BEEBEC456}" type="pres">
      <dgm:prSet presAssocID="{28888755-727E-436B-B2F2-DA7896544A65}" presName="linNode" presStyleCnt="0"/>
      <dgm:spPr/>
    </dgm:pt>
    <dgm:pt modelId="{9312B733-3AEB-49F6-8245-08553BA2949B}" type="pres">
      <dgm:prSet presAssocID="{28888755-727E-436B-B2F2-DA7896544A65}" presName="parTx" presStyleLbl="revTx" presStyleIdx="3" presStyleCnt="6">
        <dgm:presLayoutVars>
          <dgm:chMax val="1"/>
          <dgm:bulletEnabled val="1"/>
        </dgm:presLayoutVars>
      </dgm:prSet>
      <dgm:spPr/>
    </dgm:pt>
    <dgm:pt modelId="{435AB433-2559-485A-A03D-C32F36288071}" type="pres">
      <dgm:prSet presAssocID="{28888755-727E-436B-B2F2-DA7896544A65}" presName="bracket" presStyleLbl="parChTrans1D1" presStyleIdx="3" presStyleCnt="6"/>
      <dgm:spPr/>
    </dgm:pt>
    <dgm:pt modelId="{C13B9160-72D5-46E0-A1C0-91E8634DFAE2}" type="pres">
      <dgm:prSet presAssocID="{28888755-727E-436B-B2F2-DA7896544A65}" presName="spH" presStyleCnt="0"/>
      <dgm:spPr/>
    </dgm:pt>
    <dgm:pt modelId="{9893D59A-7FEC-486D-89C4-D28135F6121C}" type="pres">
      <dgm:prSet presAssocID="{28888755-727E-436B-B2F2-DA7896544A65}" presName="desTx" presStyleLbl="node1" presStyleIdx="3" presStyleCnt="6">
        <dgm:presLayoutVars>
          <dgm:bulletEnabled val="1"/>
        </dgm:presLayoutVars>
      </dgm:prSet>
      <dgm:spPr/>
    </dgm:pt>
    <dgm:pt modelId="{A421D242-ABBF-45EB-97FD-83930430328F}" type="pres">
      <dgm:prSet presAssocID="{25C618B1-3FCB-4E3A-AAEB-763F12B41872}" presName="spV" presStyleCnt="0"/>
      <dgm:spPr/>
    </dgm:pt>
    <dgm:pt modelId="{F0DED400-B200-4EA2-AB34-CCFF58E07A6E}" type="pres">
      <dgm:prSet presAssocID="{26EF48C7-6381-4355-B03F-DD441AE957C7}" presName="linNode" presStyleCnt="0"/>
      <dgm:spPr/>
    </dgm:pt>
    <dgm:pt modelId="{EFAACCF6-3A6A-4536-89B0-F0A7C44F6BE1}" type="pres">
      <dgm:prSet presAssocID="{26EF48C7-6381-4355-B03F-DD441AE957C7}" presName="parTx" presStyleLbl="revTx" presStyleIdx="4" presStyleCnt="6">
        <dgm:presLayoutVars>
          <dgm:chMax val="1"/>
          <dgm:bulletEnabled val="1"/>
        </dgm:presLayoutVars>
      </dgm:prSet>
      <dgm:spPr/>
    </dgm:pt>
    <dgm:pt modelId="{6497CA82-45EE-4BD1-AEB4-CC3961FBFB74}" type="pres">
      <dgm:prSet presAssocID="{26EF48C7-6381-4355-B03F-DD441AE957C7}" presName="bracket" presStyleLbl="parChTrans1D1" presStyleIdx="4" presStyleCnt="6"/>
      <dgm:spPr/>
    </dgm:pt>
    <dgm:pt modelId="{CD7548DD-1E84-4DA7-B1D0-28F3E4EBFF82}" type="pres">
      <dgm:prSet presAssocID="{26EF48C7-6381-4355-B03F-DD441AE957C7}" presName="spH" presStyleCnt="0"/>
      <dgm:spPr/>
    </dgm:pt>
    <dgm:pt modelId="{9A05939C-6B40-4C32-897A-4A6DC3E71E5B}" type="pres">
      <dgm:prSet presAssocID="{26EF48C7-6381-4355-B03F-DD441AE957C7}" presName="desTx" presStyleLbl="node1" presStyleIdx="4" presStyleCnt="6">
        <dgm:presLayoutVars>
          <dgm:bulletEnabled val="1"/>
        </dgm:presLayoutVars>
      </dgm:prSet>
      <dgm:spPr/>
    </dgm:pt>
    <dgm:pt modelId="{569EA799-9807-4770-B698-79D3EF79120B}" type="pres">
      <dgm:prSet presAssocID="{7F59AFA8-97ED-43F0-BB10-8E36A7F9F28C}" presName="spV" presStyleCnt="0"/>
      <dgm:spPr/>
    </dgm:pt>
    <dgm:pt modelId="{2B991069-479A-498A-AF83-5B33CD9F12C6}" type="pres">
      <dgm:prSet presAssocID="{E1AD8724-28DC-48C5-B75E-B0D1F33E6279}" presName="linNode" presStyleCnt="0"/>
      <dgm:spPr/>
    </dgm:pt>
    <dgm:pt modelId="{939B76D1-BB33-4E50-9ECD-839FB5787B95}" type="pres">
      <dgm:prSet presAssocID="{E1AD8724-28DC-48C5-B75E-B0D1F33E6279}" presName="parTx" presStyleLbl="revTx" presStyleIdx="5" presStyleCnt="6">
        <dgm:presLayoutVars>
          <dgm:chMax val="1"/>
          <dgm:bulletEnabled val="1"/>
        </dgm:presLayoutVars>
      </dgm:prSet>
      <dgm:spPr/>
    </dgm:pt>
    <dgm:pt modelId="{7845F59F-6101-48DE-ABCC-EC5351843F5B}" type="pres">
      <dgm:prSet presAssocID="{E1AD8724-28DC-48C5-B75E-B0D1F33E6279}" presName="bracket" presStyleLbl="parChTrans1D1" presStyleIdx="5" presStyleCnt="6"/>
      <dgm:spPr/>
    </dgm:pt>
    <dgm:pt modelId="{8DC06B04-AA78-4007-96F1-AC66800E204E}" type="pres">
      <dgm:prSet presAssocID="{E1AD8724-28DC-48C5-B75E-B0D1F33E6279}" presName="spH" presStyleCnt="0"/>
      <dgm:spPr/>
    </dgm:pt>
    <dgm:pt modelId="{B43D6F8D-5103-4DCA-8971-053A6B7A987B}" type="pres">
      <dgm:prSet presAssocID="{E1AD8724-28DC-48C5-B75E-B0D1F33E6279}" presName="desTx" presStyleLbl="node1" presStyleIdx="5" presStyleCnt="6">
        <dgm:presLayoutVars>
          <dgm:bulletEnabled val="1"/>
        </dgm:presLayoutVars>
      </dgm:prSet>
      <dgm:spPr/>
    </dgm:pt>
  </dgm:ptLst>
  <dgm:cxnLst>
    <dgm:cxn modelId="{29D18108-D348-4C83-ABE4-39390C16C5CD}" srcId="{E1B79EE1-1157-4302-AB0B-8FEDC81165FD}" destId="{92FD0664-EE76-4121-BE7B-68FC1EE5F4D7}" srcOrd="0" destOrd="0" parTransId="{A4B2DE69-08CB-4EF5-A179-A9838DCC0C0D}" sibTransId="{31990FCE-83F5-4BCE-86BA-4F924011EADA}"/>
    <dgm:cxn modelId="{F0833111-710A-438D-8DAD-39E1E37FCCA2}" type="presOf" srcId="{E1AD8724-28DC-48C5-B75E-B0D1F33E6279}" destId="{939B76D1-BB33-4E50-9ECD-839FB5787B95}" srcOrd="0" destOrd="0" presId="urn:diagrams.loki3.com/BracketList"/>
    <dgm:cxn modelId="{1D90891A-5CA6-46E0-9B94-066929D862D5}" type="presOf" srcId="{28888755-727E-436B-B2F2-DA7896544A65}" destId="{9312B733-3AEB-49F6-8245-08553BA2949B}" srcOrd="0" destOrd="0" presId="urn:diagrams.loki3.com/BracketList"/>
    <dgm:cxn modelId="{B6E9FE2F-54FB-46AA-BA6A-1465C15C85E2}" srcId="{0C844461-76DE-4FEA-A87D-23440AD6FC2E}" destId="{D45E583C-4AAD-40D2-9D24-9A0A68141567}" srcOrd="0" destOrd="0" parTransId="{DF23AB14-DB78-4D25-948A-D263DF13EBEB}" sibTransId="{875C4C0C-D761-476B-9D17-EF850CFCBB84}"/>
    <dgm:cxn modelId="{1021894C-289A-4B28-BA0D-6767C27230B8}" type="presOf" srcId="{D45E583C-4AAD-40D2-9D24-9A0A68141567}" destId="{7BB6658A-32E0-42C7-B82A-240BF45CF27D}" srcOrd="0" destOrd="0" presId="urn:diagrams.loki3.com/BracketList"/>
    <dgm:cxn modelId="{C1188A4E-FB96-4E8F-9307-7C6CDB28AD6E}" type="presOf" srcId="{4B4A2A45-FFA7-47F5-A99D-A2DFD7698107}" destId="{9A05939C-6B40-4C32-897A-4A6DC3E71E5B}" srcOrd="0" destOrd="0" presId="urn:diagrams.loki3.com/BracketList"/>
    <dgm:cxn modelId="{DD617B54-39C2-497E-9D94-251C9FAD9A35}" type="presOf" srcId="{0C844461-76DE-4FEA-A87D-23440AD6FC2E}" destId="{C6144CDB-22C1-4337-9F95-C3A522A707D1}" srcOrd="0" destOrd="0" presId="urn:diagrams.loki3.com/BracketList"/>
    <dgm:cxn modelId="{F65CBA75-45F4-4C8A-8772-278962ADE0CE}" type="presOf" srcId="{E055884F-7426-4921-A0E5-9CA56A76B49A}" destId="{CCB8139E-CA19-491D-9FCD-6BF28923C725}" srcOrd="0" destOrd="0" presId="urn:diagrams.loki3.com/BracketList"/>
    <dgm:cxn modelId="{C002A477-0333-4E42-A591-A476378A7B14}" srcId="{EEA47F19-311D-44B3-AAA4-35C98BD4844B}" destId="{26EF48C7-6381-4355-B03F-DD441AE957C7}" srcOrd="4" destOrd="0" parTransId="{18A23F74-72B2-47CE-8CFA-63637C44E493}" sibTransId="{7F59AFA8-97ED-43F0-BB10-8E36A7F9F28C}"/>
    <dgm:cxn modelId="{B07D637A-714A-406B-993E-0E5A5B39956B}" type="presOf" srcId="{E1B79EE1-1157-4302-AB0B-8FEDC81165FD}" destId="{F40D94EA-52E0-4740-A924-EAF350BDF213}" srcOrd="0" destOrd="0" presId="urn:diagrams.loki3.com/BracketList"/>
    <dgm:cxn modelId="{86D1D984-3A22-405C-B36D-C2926B8E421B}" srcId="{28888755-727E-436B-B2F2-DA7896544A65}" destId="{FE2BA0E8-81AC-463B-B498-EF464F5BCE06}" srcOrd="0" destOrd="0" parTransId="{7A39DE39-681C-425E-9FED-FBE278CC5B2D}" sibTransId="{03DEC489-1FE9-42FB-A7B6-2DC930E80875}"/>
    <dgm:cxn modelId="{39B6D187-F738-494F-864B-824768F311FC}" type="presOf" srcId="{6B14159D-5902-471E-9F91-CEA86CA18597}" destId="{FFFD7BD8-195B-4FA4-9414-4F4C582F5570}" srcOrd="0" destOrd="0" presId="urn:diagrams.loki3.com/BracketList"/>
    <dgm:cxn modelId="{DFA45898-8E34-483C-97B6-EC38D2140466}" srcId="{EEA47F19-311D-44B3-AAA4-35C98BD4844B}" destId="{0C844461-76DE-4FEA-A87D-23440AD6FC2E}" srcOrd="0" destOrd="0" parTransId="{6F031138-6684-4AF8-B48F-F90EB84372B1}" sibTransId="{C24B5DA2-B651-485D-A0F4-95731772C9B8}"/>
    <dgm:cxn modelId="{87FAF999-9E08-4A6A-A6D7-11D7E30AC118}" type="presOf" srcId="{EEA47F19-311D-44B3-AAA4-35C98BD4844B}" destId="{EFEB1020-9C17-48DC-BBE0-54FA743F9F75}" srcOrd="0" destOrd="0" presId="urn:diagrams.loki3.com/BracketList"/>
    <dgm:cxn modelId="{EF67239D-5166-423B-9E5F-06A1352131E4}" srcId="{E1AD8724-28DC-48C5-B75E-B0D1F33E6279}" destId="{A22D28D0-C0EE-4FAC-9411-A8A4995FB17B}" srcOrd="0" destOrd="0" parTransId="{7B8C8DE4-9C8E-4AAA-9ABD-7D21384D12EF}" sibTransId="{D9EE63C1-7C79-499A-9EE1-6AFD68E7C84E}"/>
    <dgm:cxn modelId="{53E397A2-7CAD-4A4C-ABDE-885D92961EB2}" type="presOf" srcId="{FE2BA0E8-81AC-463B-B498-EF464F5BCE06}" destId="{9893D59A-7FEC-486D-89C4-D28135F6121C}" srcOrd="0" destOrd="0" presId="urn:diagrams.loki3.com/BracketList"/>
    <dgm:cxn modelId="{28FEEFA5-6DE3-40CA-B954-F6DBC6F9FAD9}" type="presOf" srcId="{26EF48C7-6381-4355-B03F-DD441AE957C7}" destId="{EFAACCF6-3A6A-4536-89B0-F0A7C44F6BE1}" srcOrd="0" destOrd="0" presId="urn:diagrams.loki3.com/BracketList"/>
    <dgm:cxn modelId="{9EBB09AF-7741-47ED-B436-933466BD5F46}" srcId="{EEA47F19-311D-44B3-AAA4-35C98BD4844B}" destId="{E1AD8724-28DC-48C5-B75E-B0D1F33E6279}" srcOrd="5" destOrd="0" parTransId="{411CE078-310E-457E-A7C1-09A580CCEBB0}" sibTransId="{BCA81F17-B88D-47F3-91A4-C02EC1C807D8}"/>
    <dgm:cxn modelId="{E9154DB6-8B71-4C47-A778-19BA49538396}" type="presOf" srcId="{92FD0664-EE76-4121-BE7B-68FC1EE5F4D7}" destId="{C6BA9D27-2D60-4BA7-98A9-E18E57FDB6CB}" srcOrd="0" destOrd="0" presId="urn:diagrams.loki3.com/BracketList"/>
    <dgm:cxn modelId="{48A7DAC8-CBA0-4CCF-8FEB-1A8D1991CE61}" srcId="{26EF48C7-6381-4355-B03F-DD441AE957C7}" destId="{4B4A2A45-FFA7-47F5-A99D-A2DFD7698107}" srcOrd="0" destOrd="0" parTransId="{2E2C89AA-6D36-4A41-9A01-A47B8388C320}" sibTransId="{5B14C082-1404-4C23-9B64-643BA89D25BF}"/>
    <dgm:cxn modelId="{E528FBD6-03D8-4201-832B-0748BD271A16}" srcId="{E055884F-7426-4921-A0E5-9CA56A76B49A}" destId="{6B14159D-5902-471E-9F91-CEA86CA18597}" srcOrd="0" destOrd="0" parTransId="{0D2CFF9B-A50F-43E4-AFA5-E7E960E0BCD0}" sibTransId="{36039859-946E-4D2B-BAA0-EE1BB94895EC}"/>
    <dgm:cxn modelId="{997AF6DE-9802-4842-96EC-E457543D4099}" srcId="{EEA47F19-311D-44B3-AAA4-35C98BD4844B}" destId="{E055884F-7426-4921-A0E5-9CA56A76B49A}" srcOrd="2" destOrd="0" parTransId="{A220DF32-CC6B-446C-B398-3C6FF19DF138}" sibTransId="{EADBA54B-8207-46FB-8C83-E7274B6ED163}"/>
    <dgm:cxn modelId="{F06063E2-D018-4F42-A342-274E0902DE34}" type="presOf" srcId="{A22D28D0-C0EE-4FAC-9411-A8A4995FB17B}" destId="{B43D6F8D-5103-4DCA-8971-053A6B7A987B}" srcOrd="0" destOrd="0" presId="urn:diagrams.loki3.com/BracketList"/>
    <dgm:cxn modelId="{9CBF9DF9-AB9B-4A23-9199-3C2DD5A0CE43}" srcId="{EEA47F19-311D-44B3-AAA4-35C98BD4844B}" destId="{E1B79EE1-1157-4302-AB0B-8FEDC81165FD}" srcOrd="1" destOrd="0" parTransId="{D901DA59-A95A-4489-99A8-4140EE7BA89A}" sibTransId="{E99A6F9C-C544-4400-B178-20BC6CFFFE07}"/>
    <dgm:cxn modelId="{423F4FFE-A4A5-4DB9-BCD0-81CA33242D4A}" srcId="{EEA47F19-311D-44B3-AAA4-35C98BD4844B}" destId="{28888755-727E-436B-B2F2-DA7896544A65}" srcOrd="3" destOrd="0" parTransId="{74440C20-4C7D-42FA-8A71-91FF1ABB0C2B}" sibTransId="{25C618B1-3FCB-4E3A-AAEB-763F12B41872}"/>
    <dgm:cxn modelId="{AB42D7A7-653E-47B5-9F42-6E7309322647}" type="presParOf" srcId="{EFEB1020-9C17-48DC-BBE0-54FA743F9F75}" destId="{98695426-23ED-40C0-90A1-2BB445DEBC64}" srcOrd="0" destOrd="0" presId="urn:diagrams.loki3.com/BracketList"/>
    <dgm:cxn modelId="{88359D50-1F2C-4547-ACE7-4937D5FD3348}" type="presParOf" srcId="{98695426-23ED-40C0-90A1-2BB445DEBC64}" destId="{C6144CDB-22C1-4337-9F95-C3A522A707D1}" srcOrd="0" destOrd="0" presId="urn:diagrams.loki3.com/BracketList"/>
    <dgm:cxn modelId="{56E45241-B190-4DE5-A94F-DBDE133CC0A6}" type="presParOf" srcId="{98695426-23ED-40C0-90A1-2BB445DEBC64}" destId="{02385D1D-92EB-445D-B736-940004751C79}" srcOrd="1" destOrd="0" presId="urn:diagrams.loki3.com/BracketList"/>
    <dgm:cxn modelId="{2931D4A6-7CE4-4574-8F38-13B1A85E814A}" type="presParOf" srcId="{98695426-23ED-40C0-90A1-2BB445DEBC64}" destId="{99D36636-E395-439F-A79A-29C0BFB6F7E4}" srcOrd="2" destOrd="0" presId="urn:diagrams.loki3.com/BracketList"/>
    <dgm:cxn modelId="{62613B9E-02C6-448F-8B3E-664ACF54EAF2}" type="presParOf" srcId="{98695426-23ED-40C0-90A1-2BB445DEBC64}" destId="{7BB6658A-32E0-42C7-B82A-240BF45CF27D}" srcOrd="3" destOrd="0" presId="urn:diagrams.loki3.com/BracketList"/>
    <dgm:cxn modelId="{1332BA43-D1F0-4534-AEF5-567EDB0DAA27}" type="presParOf" srcId="{EFEB1020-9C17-48DC-BBE0-54FA743F9F75}" destId="{5B3CB043-7A92-47E9-A4C4-39EC715F2552}" srcOrd="1" destOrd="0" presId="urn:diagrams.loki3.com/BracketList"/>
    <dgm:cxn modelId="{6F0DEA31-053D-4757-A3F1-C4AED257CE3B}" type="presParOf" srcId="{EFEB1020-9C17-48DC-BBE0-54FA743F9F75}" destId="{D9DF5E9A-39D4-44B7-A326-58B07A05D91E}" srcOrd="2" destOrd="0" presId="urn:diagrams.loki3.com/BracketList"/>
    <dgm:cxn modelId="{B1760F33-1DBF-4C9E-B44B-A6A107201CF0}" type="presParOf" srcId="{D9DF5E9A-39D4-44B7-A326-58B07A05D91E}" destId="{F40D94EA-52E0-4740-A924-EAF350BDF213}" srcOrd="0" destOrd="0" presId="urn:diagrams.loki3.com/BracketList"/>
    <dgm:cxn modelId="{E05D97EB-C4AC-4587-8803-EB26112029DC}" type="presParOf" srcId="{D9DF5E9A-39D4-44B7-A326-58B07A05D91E}" destId="{0E930D30-96BC-4D43-B65A-EE88C46DBE48}" srcOrd="1" destOrd="0" presId="urn:diagrams.loki3.com/BracketList"/>
    <dgm:cxn modelId="{DC4347B1-A070-4871-882A-8CD1ECF27540}" type="presParOf" srcId="{D9DF5E9A-39D4-44B7-A326-58B07A05D91E}" destId="{5831BF15-ED1F-4BD5-857B-18B8E573D9AB}" srcOrd="2" destOrd="0" presId="urn:diagrams.loki3.com/BracketList"/>
    <dgm:cxn modelId="{1E7448D8-C1E4-4B4D-8E3F-4EC6D422CA39}" type="presParOf" srcId="{D9DF5E9A-39D4-44B7-A326-58B07A05D91E}" destId="{C6BA9D27-2D60-4BA7-98A9-E18E57FDB6CB}" srcOrd="3" destOrd="0" presId="urn:diagrams.loki3.com/BracketList"/>
    <dgm:cxn modelId="{E9969BE0-22D4-47FD-AB4E-56E157AAFF3C}" type="presParOf" srcId="{EFEB1020-9C17-48DC-BBE0-54FA743F9F75}" destId="{5A002753-9FCA-4DC5-B8A6-1F7632BDDE58}" srcOrd="3" destOrd="0" presId="urn:diagrams.loki3.com/BracketList"/>
    <dgm:cxn modelId="{F5BAC381-EF18-4D17-A7FC-E82827E25D28}" type="presParOf" srcId="{EFEB1020-9C17-48DC-BBE0-54FA743F9F75}" destId="{9709DCCB-B8A8-47BC-A303-F9EC41DA889E}" srcOrd="4" destOrd="0" presId="urn:diagrams.loki3.com/BracketList"/>
    <dgm:cxn modelId="{86619517-933C-42D8-9489-6FCEC01DD220}" type="presParOf" srcId="{9709DCCB-B8A8-47BC-A303-F9EC41DA889E}" destId="{CCB8139E-CA19-491D-9FCD-6BF28923C725}" srcOrd="0" destOrd="0" presId="urn:diagrams.loki3.com/BracketList"/>
    <dgm:cxn modelId="{02F0F7C4-2988-4AF9-BF04-64F0EE634B90}" type="presParOf" srcId="{9709DCCB-B8A8-47BC-A303-F9EC41DA889E}" destId="{14D1633C-A097-4A5A-8269-B04E98857E56}" srcOrd="1" destOrd="0" presId="urn:diagrams.loki3.com/BracketList"/>
    <dgm:cxn modelId="{FEBBB89A-3DC9-4361-99FA-2638888193E6}" type="presParOf" srcId="{9709DCCB-B8A8-47BC-A303-F9EC41DA889E}" destId="{82B38D6F-2AA7-4339-A71D-28AA55699178}" srcOrd="2" destOrd="0" presId="urn:diagrams.loki3.com/BracketList"/>
    <dgm:cxn modelId="{13739E10-8EFE-4740-BDD6-C65738E97814}" type="presParOf" srcId="{9709DCCB-B8A8-47BC-A303-F9EC41DA889E}" destId="{FFFD7BD8-195B-4FA4-9414-4F4C582F5570}" srcOrd="3" destOrd="0" presId="urn:diagrams.loki3.com/BracketList"/>
    <dgm:cxn modelId="{41663860-8DE3-4FD4-8980-1FEBADA3B6B3}" type="presParOf" srcId="{EFEB1020-9C17-48DC-BBE0-54FA743F9F75}" destId="{D3A122A3-FC4C-4845-B4FF-0E74CF3D50D3}" srcOrd="5" destOrd="0" presId="urn:diagrams.loki3.com/BracketList"/>
    <dgm:cxn modelId="{AC162940-BA85-4CC1-8E11-F867C7B5704E}" type="presParOf" srcId="{EFEB1020-9C17-48DC-BBE0-54FA743F9F75}" destId="{CCB5FDA4-BEC8-4CA1-835A-2A3BEEBEC456}" srcOrd="6" destOrd="0" presId="urn:diagrams.loki3.com/BracketList"/>
    <dgm:cxn modelId="{E46BC4CC-A39A-4D98-8BAA-FCFC538FA5A8}" type="presParOf" srcId="{CCB5FDA4-BEC8-4CA1-835A-2A3BEEBEC456}" destId="{9312B733-3AEB-49F6-8245-08553BA2949B}" srcOrd="0" destOrd="0" presId="urn:diagrams.loki3.com/BracketList"/>
    <dgm:cxn modelId="{CB5D7538-FD50-4393-8217-84EC1FA41A65}" type="presParOf" srcId="{CCB5FDA4-BEC8-4CA1-835A-2A3BEEBEC456}" destId="{435AB433-2559-485A-A03D-C32F36288071}" srcOrd="1" destOrd="0" presId="urn:diagrams.loki3.com/BracketList"/>
    <dgm:cxn modelId="{A5F4C2C0-2AD0-4D9C-9722-B687CB19AED5}" type="presParOf" srcId="{CCB5FDA4-BEC8-4CA1-835A-2A3BEEBEC456}" destId="{C13B9160-72D5-46E0-A1C0-91E8634DFAE2}" srcOrd="2" destOrd="0" presId="urn:diagrams.loki3.com/BracketList"/>
    <dgm:cxn modelId="{7A26CC70-3B05-4550-B48E-AA9179FBA0D8}" type="presParOf" srcId="{CCB5FDA4-BEC8-4CA1-835A-2A3BEEBEC456}" destId="{9893D59A-7FEC-486D-89C4-D28135F6121C}" srcOrd="3" destOrd="0" presId="urn:diagrams.loki3.com/BracketList"/>
    <dgm:cxn modelId="{09210F02-D189-4C6E-BB0B-13D5D35D29D6}" type="presParOf" srcId="{EFEB1020-9C17-48DC-BBE0-54FA743F9F75}" destId="{A421D242-ABBF-45EB-97FD-83930430328F}" srcOrd="7" destOrd="0" presId="urn:diagrams.loki3.com/BracketList"/>
    <dgm:cxn modelId="{BF9B1FA8-C6F8-417C-9283-F4B7F3F4EF70}" type="presParOf" srcId="{EFEB1020-9C17-48DC-BBE0-54FA743F9F75}" destId="{F0DED400-B200-4EA2-AB34-CCFF58E07A6E}" srcOrd="8" destOrd="0" presId="urn:diagrams.loki3.com/BracketList"/>
    <dgm:cxn modelId="{E345153F-C919-4567-BC59-069A2E963EE9}" type="presParOf" srcId="{F0DED400-B200-4EA2-AB34-CCFF58E07A6E}" destId="{EFAACCF6-3A6A-4536-89B0-F0A7C44F6BE1}" srcOrd="0" destOrd="0" presId="urn:diagrams.loki3.com/BracketList"/>
    <dgm:cxn modelId="{19F0349F-94B2-48EF-9CB1-A53AF6DFB3E3}" type="presParOf" srcId="{F0DED400-B200-4EA2-AB34-CCFF58E07A6E}" destId="{6497CA82-45EE-4BD1-AEB4-CC3961FBFB74}" srcOrd="1" destOrd="0" presId="urn:diagrams.loki3.com/BracketList"/>
    <dgm:cxn modelId="{BDC27EB9-8B7C-4816-8A7F-E481DA678E0A}" type="presParOf" srcId="{F0DED400-B200-4EA2-AB34-CCFF58E07A6E}" destId="{CD7548DD-1E84-4DA7-B1D0-28F3E4EBFF82}" srcOrd="2" destOrd="0" presId="urn:diagrams.loki3.com/BracketList"/>
    <dgm:cxn modelId="{C48B11B7-350A-42FB-B1E8-37C6E8B4B104}" type="presParOf" srcId="{F0DED400-B200-4EA2-AB34-CCFF58E07A6E}" destId="{9A05939C-6B40-4C32-897A-4A6DC3E71E5B}" srcOrd="3" destOrd="0" presId="urn:diagrams.loki3.com/BracketList"/>
    <dgm:cxn modelId="{ABE5130E-CE17-45B1-8A81-C0E4C5D4AA9D}" type="presParOf" srcId="{EFEB1020-9C17-48DC-BBE0-54FA743F9F75}" destId="{569EA799-9807-4770-B698-79D3EF79120B}" srcOrd="9" destOrd="0" presId="urn:diagrams.loki3.com/BracketList"/>
    <dgm:cxn modelId="{C3FF0216-0C3D-49E3-97BA-BD3CECD08547}" type="presParOf" srcId="{EFEB1020-9C17-48DC-BBE0-54FA743F9F75}" destId="{2B991069-479A-498A-AF83-5B33CD9F12C6}" srcOrd="10" destOrd="0" presId="urn:diagrams.loki3.com/BracketList"/>
    <dgm:cxn modelId="{2C9BD979-B402-42D4-9CC8-2BC1BD98FC71}" type="presParOf" srcId="{2B991069-479A-498A-AF83-5B33CD9F12C6}" destId="{939B76D1-BB33-4E50-9ECD-839FB5787B95}" srcOrd="0" destOrd="0" presId="urn:diagrams.loki3.com/BracketList"/>
    <dgm:cxn modelId="{060B9C99-62E4-4DB3-A4C2-3B4F7EB8EA0E}" type="presParOf" srcId="{2B991069-479A-498A-AF83-5B33CD9F12C6}" destId="{7845F59F-6101-48DE-ABCC-EC5351843F5B}" srcOrd="1" destOrd="0" presId="urn:diagrams.loki3.com/BracketList"/>
    <dgm:cxn modelId="{A6CBCD60-0B97-4541-81C0-E2BA7C5B3668}" type="presParOf" srcId="{2B991069-479A-498A-AF83-5B33CD9F12C6}" destId="{8DC06B04-AA78-4007-96F1-AC66800E204E}" srcOrd="2" destOrd="0" presId="urn:diagrams.loki3.com/BracketList"/>
    <dgm:cxn modelId="{1BB5E12F-D959-4CAD-8C9A-57D3AA29A1E3}" type="presParOf" srcId="{2B991069-479A-498A-AF83-5B33CD9F12C6}" destId="{B43D6F8D-5103-4DCA-8971-053A6B7A987B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91C1FF8-D24B-462D-B13F-4086A7342655}" type="doc">
      <dgm:prSet loTypeId="urn:microsoft.com/office/officeart/2005/8/layout/radial3" loCatId="cycle" qsTypeId="urn:microsoft.com/office/officeart/2005/8/quickstyle/simple5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43275D6C-D470-4E2E-96F8-239EECE5D634}">
      <dgm:prSet phldrT="[Text]"/>
      <dgm:spPr/>
      <dgm:t>
        <a:bodyPr/>
        <a:lstStyle/>
        <a:p>
          <a:pPr algn="ctr"/>
          <a:r>
            <a:rPr lang="sr-Cyrl-RS" dirty="0"/>
            <a:t>Укупни буџетски приходи и примања  </a:t>
          </a:r>
          <a:r>
            <a:rPr lang="sr-Latn-RS" b="1" dirty="0"/>
            <a:t>518.404.451</a:t>
          </a:r>
          <a:r>
            <a:rPr lang="sr-Cyrl-RS" dirty="0"/>
            <a:t> динар</a:t>
          </a:r>
          <a:endParaRPr lang="en-US" dirty="0"/>
        </a:p>
      </dgm:t>
    </dgm:pt>
    <dgm:pt modelId="{C3508CD6-4178-4856-A1A5-59121457A236}" type="parTrans" cxnId="{0AC9C91C-155D-46F0-9E26-33B93E5E0E08}">
      <dgm:prSet/>
      <dgm:spPr/>
      <dgm:t>
        <a:bodyPr/>
        <a:lstStyle/>
        <a:p>
          <a:pPr algn="ctr"/>
          <a:endParaRPr lang="en-US"/>
        </a:p>
      </dgm:t>
    </dgm:pt>
    <dgm:pt modelId="{5344238D-D1B6-460D-9BE4-114CABEA8131}" type="sibTrans" cxnId="{0AC9C91C-155D-46F0-9E26-33B93E5E0E08}">
      <dgm:prSet/>
      <dgm:spPr/>
      <dgm:t>
        <a:bodyPr/>
        <a:lstStyle/>
        <a:p>
          <a:pPr algn="ctr"/>
          <a:endParaRPr lang="en-US"/>
        </a:p>
      </dgm:t>
    </dgm:pt>
    <dgm:pt modelId="{DB1A1606-130D-4B45-9553-0A0B804495DF}">
      <dgm:prSet phldrT="[Text]"/>
      <dgm:spPr/>
      <dgm:t>
        <a:bodyPr/>
        <a:lstStyle/>
        <a:p>
          <a:pPr algn="ctr"/>
          <a:r>
            <a:rPr lang="sr-Cyrl-RS" dirty="0"/>
            <a:t>Приходи од  пореза  </a:t>
          </a:r>
          <a:r>
            <a:rPr lang="sr-Latn-ME" b="1" dirty="0"/>
            <a:t>465.904.451</a:t>
          </a:r>
          <a:r>
            <a:rPr lang="sr-Cyrl-RS" dirty="0"/>
            <a:t>        динар</a:t>
          </a:r>
          <a:endParaRPr lang="en-US" dirty="0"/>
        </a:p>
      </dgm:t>
    </dgm:pt>
    <dgm:pt modelId="{E71C9696-7619-4519-B8E6-F2196E95C10E}" type="parTrans" cxnId="{8DDA3E00-731C-4A18-9115-B59AF995D68E}">
      <dgm:prSet/>
      <dgm:spPr/>
      <dgm:t>
        <a:bodyPr/>
        <a:lstStyle/>
        <a:p>
          <a:pPr algn="ctr"/>
          <a:endParaRPr lang="en-US"/>
        </a:p>
      </dgm:t>
    </dgm:pt>
    <dgm:pt modelId="{411BF947-09C5-4608-92FF-81B3B11A697B}" type="sibTrans" cxnId="{8DDA3E00-731C-4A18-9115-B59AF995D68E}">
      <dgm:prSet/>
      <dgm:spPr/>
      <dgm:t>
        <a:bodyPr/>
        <a:lstStyle/>
        <a:p>
          <a:pPr algn="ctr"/>
          <a:endParaRPr lang="en-US"/>
        </a:p>
      </dgm:t>
    </dgm:pt>
    <dgm:pt modelId="{BF71EFAE-EC9F-46E9-BD2A-1686637595DA}">
      <dgm:prSet phldrT="[Text]"/>
      <dgm:spPr/>
      <dgm:t>
        <a:bodyPr/>
        <a:lstStyle/>
        <a:p>
          <a:pPr algn="ctr"/>
          <a:r>
            <a:rPr lang="sr-Cyrl-RS" dirty="0"/>
            <a:t>Други приходи (накнаде, таксе, мешовити приходи...)  </a:t>
          </a:r>
          <a:r>
            <a:rPr lang="en-US" b="1" dirty="0"/>
            <a:t>3</a:t>
          </a:r>
          <a:r>
            <a:rPr lang="sr-Cyrl-RS" b="1" dirty="0"/>
            <a:t>2.5</a:t>
          </a:r>
          <a:r>
            <a:rPr lang="sr-Latn-RS" b="1" dirty="0"/>
            <a:t>00.000</a:t>
          </a:r>
          <a:r>
            <a:rPr lang="sr-Cyrl-RS" b="1" dirty="0"/>
            <a:t> </a:t>
          </a:r>
        </a:p>
        <a:p>
          <a:pPr algn="ctr"/>
          <a:r>
            <a:rPr lang="sr-Cyrl-RS" dirty="0"/>
            <a:t>динара</a:t>
          </a:r>
          <a:endParaRPr lang="en-US" dirty="0"/>
        </a:p>
      </dgm:t>
    </dgm:pt>
    <dgm:pt modelId="{C16FE7E0-0CCD-40DA-AE7B-F518D75734AD}" type="parTrans" cxnId="{E91D5090-0D92-42B7-9D4F-F91AB585D7A9}">
      <dgm:prSet/>
      <dgm:spPr/>
      <dgm:t>
        <a:bodyPr/>
        <a:lstStyle/>
        <a:p>
          <a:pPr algn="ctr"/>
          <a:endParaRPr lang="en-US"/>
        </a:p>
      </dgm:t>
    </dgm:pt>
    <dgm:pt modelId="{83F53DA1-8C67-4AF5-A20A-9CEC6105D842}" type="sibTrans" cxnId="{E91D5090-0D92-42B7-9D4F-F91AB585D7A9}">
      <dgm:prSet/>
      <dgm:spPr/>
      <dgm:t>
        <a:bodyPr/>
        <a:lstStyle/>
        <a:p>
          <a:pPr algn="ctr"/>
          <a:endParaRPr lang="en-US"/>
        </a:p>
      </dgm:t>
    </dgm:pt>
    <dgm:pt modelId="{BAD4881D-8A8E-49FE-A1F2-D7584F6917AB}">
      <dgm:prSet/>
      <dgm:spPr/>
      <dgm:t>
        <a:bodyPr/>
        <a:lstStyle/>
        <a:p>
          <a:endParaRPr lang="en-US"/>
        </a:p>
      </dgm:t>
    </dgm:pt>
    <dgm:pt modelId="{6D0A2762-31A5-4B16-AB07-B18DB3944832}" type="parTrans" cxnId="{810E72A1-7065-4386-88E6-2ADE9E580E1E}">
      <dgm:prSet/>
      <dgm:spPr/>
      <dgm:t>
        <a:bodyPr/>
        <a:lstStyle/>
        <a:p>
          <a:endParaRPr lang="en-US"/>
        </a:p>
      </dgm:t>
    </dgm:pt>
    <dgm:pt modelId="{75110C76-9227-4479-880F-DD28F7EF6571}" type="sibTrans" cxnId="{810E72A1-7065-4386-88E6-2ADE9E580E1E}">
      <dgm:prSet/>
      <dgm:spPr/>
      <dgm:t>
        <a:bodyPr/>
        <a:lstStyle/>
        <a:p>
          <a:endParaRPr lang="en-US"/>
        </a:p>
      </dgm:t>
    </dgm:pt>
    <dgm:pt modelId="{15426A40-9AD2-4153-8230-E20BC4B11534}">
      <dgm:prSet phldrT="[Text]" custT="1"/>
      <dgm:spPr/>
      <dgm:t>
        <a:bodyPr/>
        <a:lstStyle/>
        <a:p>
          <a:pPr algn="ctr"/>
          <a:r>
            <a:rPr lang="sr-Cyrl-RS" sz="1000" dirty="0"/>
            <a:t>Нераспоређени вишак прихода из ранијих година</a:t>
          </a:r>
          <a:r>
            <a:rPr lang="sr-Latn-RS" sz="1000" dirty="0"/>
            <a:t> </a:t>
          </a:r>
          <a:r>
            <a:rPr lang="sr-Cyrl-RS" sz="1000" b="1" dirty="0"/>
            <a:t>2</a:t>
          </a:r>
          <a:r>
            <a:rPr lang="sr-Latn-ME" sz="1000" b="1" dirty="0"/>
            <a:t>0</a:t>
          </a:r>
          <a:r>
            <a:rPr lang="sr-Cyrl-RS" sz="1000" b="1" dirty="0"/>
            <a:t>.</a:t>
          </a:r>
          <a:r>
            <a:rPr lang="sr-Latn-ME" sz="1000" b="1" dirty="0"/>
            <a:t>00</a:t>
          </a:r>
          <a:r>
            <a:rPr lang="sr-Cyrl-RS" sz="1000" b="1" dirty="0"/>
            <a:t>0.000 </a:t>
          </a:r>
          <a:r>
            <a:rPr lang="sr-Latn-RS" sz="1000" b="1" dirty="0"/>
            <a:t> </a:t>
          </a:r>
          <a:r>
            <a:rPr lang="sr-Cyrl-RS" sz="1000" dirty="0"/>
            <a:t>динара</a:t>
          </a:r>
          <a:endParaRPr lang="en-US" sz="1000" dirty="0"/>
        </a:p>
      </dgm:t>
    </dgm:pt>
    <dgm:pt modelId="{869B992E-498B-4FBD-AA48-03E5171031C9}" type="sibTrans" cxnId="{09B198C8-E6EF-4BF2-B04A-98A7D3B82C52}">
      <dgm:prSet/>
      <dgm:spPr/>
      <dgm:t>
        <a:bodyPr/>
        <a:lstStyle/>
        <a:p>
          <a:pPr algn="ctr"/>
          <a:endParaRPr lang="en-US"/>
        </a:p>
      </dgm:t>
    </dgm:pt>
    <dgm:pt modelId="{A1307EAF-2414-4AFE-BE82-97C79333BAA9}" type="parTrans" cxnId="{09B198C8-E6EF-4BF2-B04A-98A7D3B82C52}">
      <dgm:prSet/>
      <dgm:spPr/>
      <dgm:t>
        <a:bodyPr/>
        <a:lstStyle/>
        <a:p>
          <a:pPr algn="ctr"/>
          <a:endParaRPr lang="en-US"/>
        </a:p>
      </dgm:t>
    </dgm:pt>
    <dgm:pt modelId="{E6763EE5-8DA4-47FB-A886-915FA197CAD0}" type="pres">
      <dgm:prSet presAssocID="{691C1FF8-D24B-462D-B13F-4086A7342655}" presName="composite" presStyleCnt="0">
        <dgm:presLayoutVars>
          <dgm:chMax val="1"/>
          <dgm:dir/>
          <dgm:resizeHandles val="exact"/>
        </dgm:presLayoutVars>
      </dgm:prSet>
      <dgm:spPr/>
    </dgm:pt>
    <dgm:pt modelId="{1FB746E2-D736-4446-8093-C865FE09A112}" type="pres">
      <dgm:prSet presAssocID="{691C1FF8-D24B-462D-B13F-4086A7342655}" presName="radial" presStyleCnt="0">
        <dgm:presLayoutVars>
          <dgm:animLvl val="ctr"/>
        </dgm:presLayoutVars>
      </dgm:prSet>
      <dgm:spPr/>
    </dgm:pt>
    <dgm:pt modelId="{AFBC9C78-4E8A-498B-ACC1-DC2EFA6E3D36}" type="pres">
      <dgm:prSet presAssocID="{43275D6C-D470-4E2E-96F8-239EECE5D634}" presName="centerShape" presStyleLbl="vennNode1" presStyleIdx="0" presStyleCnt="4" custLinFactNeighborX="915" custLinFactNeighborY="754"/>
      <dgm:spPr/>
    </dgm:pt>
    <dgm:pt modelId="{63432802-399F-407F-AC10-7219543A0326}" type="pres">
      <dgm:prSet presAssocID="{DB1A1606-130D-4B45-9553-0A0B804495DF}" presName="node" presStyleLbl="vennNode1" presStyleIdx="1" presStyleCnt="4" custRadScaleRad="100739" custRadScaleInc="628">
        <dgm:presLayoutVars>
          <dgm:bulletEnabled val="1"/>
        </dgm:presLayoutVars>
      </dgm:prSet>
      <dgm:spPr/>
    </dgm:pt>
    <dgm:pt modelId="{9DDE88A7-5745-4E4F-A7A8-F71A4DA0D5F2}" type="pres">
      <dgm:prSet presAssocID="{BF71EFAE-EC9F-46E9-BD2A-1686637595DA}" presName="node" presStyleLbl="vennNode1" presStyleIdx="2" presStyleCnt="4" custRadScaleRad="100226" custRadScaleInc="-1012">
        <dgm:presLayoutVars>
          <dgm:bulletEnabled val="1"/>
        </dgm:presLayoutVars>
      </dgm:prSet>
      <dgm:spPr/>
    </dgm:pt>
    <dgm:pt modelId="{FC69A2CE-A671-47B5-8CD8-544465E52E9C}" type="pres">
      <dgm:prSet presAssocID="{15426A40-9AD2-4153-8230-E20BC4B11534}" presName="node" presStyleLbl="vennNode1" presStyleIdx="3" presStyleCnt="4">
        <dgm:presLayoutVars>
          <dgm:bulletEnabled val="1"/>
        </dgm:presLayoutVars>
      </dgm:prSet>
      <dgm:spPr/>
    </dgm:pt>
  </dgm:ptLst>
  <dgm:cxnLst>
    <dgm:cxn modelId="{8DDA3E00-731C-4A18-9115-B59AF995D68E}" srcId="{43275D6C-D470-4E2E-96F8-239EECE5D634}" destId="{DB1A1606-130D-4B45-9553-0A0B804495DF}" srcOrd="0" destOrd="0" parTransId="{E71C9696-7619-4519-B8E6-F2196E95C10E}" sibTransId="{411BF947-09C5-4608-92FF-81B3B11A697B}"/>
    <dgm:cxn modelId="{0AC9C91C-155D-46F0-9E26-33B93E5E0E08}" srcId="{691C1FF8-D24B-462D-B13F-4086A7342655}" destId="{43275D6C-D470-4E2E-96F8-239EECE5D634}" srcOrd="0" destOrd="0" parTransId="{C3508CD6-4178-4856-A1A5-59121457A236}" sibTransId="{5344238D-D1B6-460D-9BE4-114CABEA8131}"/>
    <dgm:cxn modelId="{0158AF33-44F2-4B5B-9A2D-EF764C6F8FA7}" type="presOf" srcId="{43275D6C-D470-4E2E-96F8-239EECE5D634}" destId="{AFBC9C78-4E8A-498B-ACC1-DC2EFA6E3D36}" srcOrd="0" destOrd="0" presId="urn:microsoft.com/office/officeart/2005/8/layout/radial3"/>
    <dgm:cxn modelId="{FD5DAB64-48D5-432F-938D-E1F3721358B9}" type="presOf" srcId="{15426A40-9AD2-4153-8230-E20BC4B11534}" destId="{FC69A2CE-A671-47B5-8CD8-544465E52E9C}" srcOrd="0" destOrd="0" presId="urn:microsoft.com/office/officeart/2005/8/layout/radial3"/>
    <dgm:cxn modelId="{E91D5090-0D92-42B7-9D4F-F91AB585D7A9}" srcId="{43275D6C-D470-4E2E-96F8-239EECE5D634}" destId="{BF71EFAE-EC9F-46E9-BD2A-1686637595DA}" srcOrd="1" destOrd="0" parTransId="{C16FE7E0-0CCD-40DA-AE7B-F518D75734AD}" sibTransId="{83F53DA1-8C67-4AF5-A20A-9CEC6105D842}"/>
    <dgm:cxn modelId="{810E72A1-7065-4386-88E6-2ADE9E580E1E}" srcId="{691C1FF8-D24B-462D-B13F-4086A7342655}" destId="{BAD4881D-8A8E-49FE-A1F2-D7584F6917AB}" srcOrd="1" destOrd="0" parTransId="{6D0A2762-31A5-4B16-AB07-B18DB3944832}" sibTransId="{75110C76-9227-4479-880F-DD28F7EF6571}"/>
    <dgm:cxn modelId="{71DAB0A2-EB40-4D3D-B8DB-E2D95275BF4D}" type="presOf" srcId="{BF71EFAE-EC9F-46E9-BD2A-1686637595DA}" destId="{9DDE88A7-5745-4E4F-A7A8-F71A4DA0D5F2}" srcOrd="0" destOrd="0" presId="urn:microsoft.com/office/officeart/2005/8/layout/radial3"/>
    <dgm:cxn modelId="{EEFECEAF-8E1A-45C3-BE53-B4856566F42A}" type="presOf" srcId="{691C1FF8-D24B-462D-B13F-4086A7342655}" destId="{E6763EE5-8DA4-47FB-A886-915FA197CAD0}" srcOrd="0" destOrd="0" presId="urn:microsoft.com/office/officeart/2005/8/layout/radial3"/>
    <dgm:cxn modelId="{09B198C8-E6EF-4BF2-B04A-98A7D3B82C52}" srcId="{43275D6C-D470-4E2E-96F8-239EECE5D634}" destId="{15426A40-9AD2-4153-8230-E20BC4B11534}" srcOrd="2" destOrd="0" parTransId="{A1307EAF-2414-4AFE-BE82-97C79333BAA9}" sibTransId="{869B992E-498B-4FBD-AA48-03E5171031C9}"/>
    <dgm:cxn modelId="{17C219EB-BA52-4ACD-90B7-4953F60BBD77}" type="presOf" srcId="{DB1A1606-130D-4B45-9553-0A0B804495DF}" destId="{63432802-399F-407F-AC10-7219543A0326}" srcOrd="0" destOrd="0" presId="urn:microsoft.com/office/officeart/2005/8/layout/radial3"/>
    <dgm:cxn modelId="{87C48BEA-C374-4C9C-B902-0115BE738B0E}" type="presParOf" srcId="{E6763EE5-8DA4-47FB-A886-915FA197CAD0}" destId="{1FB746E2-D736-4446-8093-C865FE09A112}" srcOrd="0" destOrd="0" presId="urn:microsoft.com/office/officeart/2005/8/layout/radial3"/>
    <dgm:cxn modelId="{0BE599D3-AC33-4BB1-B65F-67057E9F0439}" type="presParOf" srcId="{1FB746E2-D736-4446-8093-C865FE09A112}" destId="{AFBC9C78-4E8A-498B-ACC1-DC2EFA6E3D36}" srcOrd="0" destOrd="0" presId="urn:microsoft.com/office/officeart/2005/8/layout/radial3"/>
    <dgm:cxn modelId="{3112FEE1-FC72-43DD-89AB-500CF1B7F756}" type="presParOf" srcId="{1FB746E2-D736-4446-8093-C865FE09A112}" destId="{63432802-399F-407F-AC10-7219543A0326}" srcOrd="1" destOrd="0" presId="urn:microsoft.com/office/officeart/2005/8/layout/radial3"/>
    <dgm:cxn modelId="{9B76058B-03D0-477D-ADAF-69F9BA416969}" type="presParOf" srcId="{1FB746E2-D736-4446-8093-C865FE09A112}" destId="{9DDE88A7-5745-4E4F-A7A8-F71A4DA0D5F2}" srcOrd="2" destOrd="0" presId="urn:microsoft.com/office/officeart/2005/8/layout/radial3"/>
    <dgm:cxn modelId="{AB36D377-182D-4F38-A7FA-BE410BDE00D5}" type="presParOf" srcId="{1FB746E2-D736-4446-8093-C865FE09A112}" destId="{FC69A2CE-A671-47B5-8CD8-544465E52E9C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EA47F19-311D-44B3-AAA4-35C98BD4844B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844461-76DE-4FEA-A87D-23440AD6FC2E}">
      <dgm:prSet phldrT="[Text]"/>
      <dgm:spPr/>
      <dgm:t>
        <a:bodyPr/>
        <a:lstStyle/>
        <a:p>
          <a:r>
            <a:rPr lang="sr-Cyrl-RS" b="1" dirty="0"/>
            <a:t>Расходи за запослене</a:t>
          </a:r>
          <a:endParaRPr lang="en-US" b="1" dirty="0"/>
        </a:p>
      </dgm:t>
    </dgm:pt>
    <dgm:pt modelId="{6F031138-6684-4AF8-B48F-F90EB84372B1}" type="parTrans" cxnId="{DFA45898-8E34-483C-97B6-EC38D2140466}">
      <dgm:prSet/>
      <dgm:spPr/>
      <dgm:t>
        <a:bodyPr/>
        <a:lstStyle/>
        <a:p>
          <a:endParaRPr lang="en-US"/>
        </a:p>
      </dgm:t>
    </dgm:pt>
    <dgm:pt modelId="{C24B5DA2-B651-485D-A0F4-95731772C9B8}" type="sibTrans" cxnId="{DFA45898-8E34-483C-97B6-EC38D2140466}">
      <dgm:prSet/>
      <dgm:spPr/>
      <dgm:t>
        <a:bodyPr/>
        <a:lstStyle/>
        <a:p>
          <a:endParaRPr lang="en-US"/>
        </a:p>
      </dgm:t>
    </dgm:pt>
    <dgm:pt modelId="{D45E583C-4AAD-40D2-9D24-9A0A68141567}">
      <dgm:prSet phldrT="[Text]" custT="1"/>
      <dgm:spPr>
        <a:solidFill>
          <a:srgbClr val="B07BD7"/>
        </a:solidFill>
      </dgm:spPr>
      <dgm:t>
        <a:bodyPr/>
        <a:lstStyle/>
        <a:p>
          <a:r>
            <a:rPr lang="sr-Cyrl-RS" sz="1400" b="1" dirty="0"/>
            <a:t>Расходи за запослене </a:t>
          </a:r>
          <a:r>
            <a:rPr lang="sr-Cyrl-RS" sz="1400" dirty="0"/>
            <a:t>представљају све трошкове за запослене, како у управи тако и код осталих директних буџетских корисника</a:t>
          </a:r>
          <a:endParaRPr lang="en-US" sz="1400" dirty="0"/>
        </a:p>
      </dgm:t>
    </dgm:pt>
    <dgm:pt modelId="{DF23AB14-DB78-4D25-948A-D263DF13EBEB}" type="parTrans" cxnId="{B6E9FE2F-54FB-46AA-BA6A-1465C15C85E2}">
      <dgm:prSet/>
      <dgm:spPr/>
      <dgm:t>
        <a:bodyPr/>
        <a:lstStyle/>
        <a:p>
          <a:endParaRPr lang="en-US"/>
        </a:p>
      </dgm:t>
    </dgm:pt>
    <dgm:pt modelId="{875C4C0C-D761-476B-9D17-EF850CFCBB84}" type="sibTrans" cxnId="{B6E9FE2F-54FB-46AA-BA6A-1465C15C85E2}">
      <dgm:prSet/>
      <dgm:spPr/>
      <dgm:t>
        <a:bodyPr/>
        <a:lstStyle/>
        <a:p>
          <a:endParaRPr lang="en-US"/>
        </a:p>
      </dgm:t>
    </dgm:pt>
    <dgm:pt modelId="{E1B79EE1-1157-4302-AB0B-8FEDC81165FD}">
      <dgm:prSet phldrT="[Text]"/>
      <dgm:spPr/>
      <dgm:t>
        <a:bodyPr/>
        <a:lstStyle/>
        <a:p>
          <a:r>
            <a:rPr lang="sr-Cyrl-RS" b="1" dirty="0"/>
            <a:t>Коришћење роба и услуга </a:t>
          </a:r>
          <a:endParaRPr lang="en-US" dirty="0"/>
        </a:p>
      </dgm:t>
    </dgm:pt>
    <dgm:pt modelId="{D901DA59-A95A-4489-99A8-4140EE7BA89A}" type="parTrans" cxnId="{9CBF9DF9-AB9B-4A23-9199-3C2DD5A0CE43}">
      <dgm:prSet/>
      <dgm:spPr/>
      <dgm:t>
        <a:bodyPr/>
        <a:lstStyle/>
        <a:p>
          <a:endParaRPr lang="en-US"/>
        </a:p>
      </dgm:t>
    </dgm:pt>
    <dgm:pt modelId="{E99A6F9C-C544-4400-B178-20BC6CFFFE07}" type="sibTrans" cxnId="{9CBF9DF9-AB9B-4A23-9199-3C2DD5A0CE43}">
      <dgm:prSet/>
      <dgm:spPr/>
      <dgm:t>
        <a:bodyPr/>
        <a:lstStyle/>
        <a:p>
          <a:endParaRPr lang="en-US"/>
        </a:p>
      </dgm:t>
    </dgm:pt>
    <dgm:pt modelId="{92FD0664-EE76-4121-BE7B-68FC1EE5F4D7}">
      <dgm:prSet phldrT="[Text]" custT="1"/>
      <dgm:spPr>
        <a:solidFill>
          <a:srgbClr val="92D050"/>
        </a:solidFill>
      </dgm:spPr>
      <dgm:t>
        <a:bodyPr/>
        <a:lstStyle/>
        <a:p>
          <a:pPr algn="just"/>
          <a:r>
            <a:rPr lang="sr-Cyrl-RS" sz="1400" b="1" dirty="0"/>
            <a:t>Коришћење роба и услуга </a:t>
          </a:r>
          <a:r>
            <a:rPr lang="sr-Cyrl-RS" sz="1400" dirty="0"/>
            <a:t>обухватају сталне трошкове, путне трошкове, услуге по уговору, специјализоване услуге, трошкове материјала и текуће поправке и одржавање.</a:t>
          </a:r>
          <a:endParaRPr lang="en-US" sz="1400" dirty="0"/>
        </a:p>
      </dgm:t>
    </dgm:pt>
    <dgm:pt modelId="{A4B2DE69-08CB-4EF5-A179-A9838DCC0C0D}" type="parTrans" cxnId="{29D18108-D348-4C83-ABE4-39390C16C5CD}">
      <dgm:prSet/>
      <dgm:spPr/>
      <dgm:t>
        <a:bodyPr/>
        <a:lstStyle/>
        <a:p>
          <a:endParaRPr lang="en-US"/>
        </a:p>
      </dgm:t>
    </dgm:pt>
    <dgm:pt modelId="{31990FCE-83F5-4BCE-86BA-4F924011EADA}" type="sibTrans" cxnId="{29D18108-D348-4C83-ABE4-39390C16C5CD}">
      <dgm:prSet/>
      <dgm:spPr/>
      <dgm:t>
        <a:bodyPr/>
        <a:lstStyle/>
        <a:p>
          <a:endParaRPr lang="en-US"/>
        </a:p>
      </dgm:t>
    </dgm:pt>
    <dgm:pt modelId="{E055884F-7426-4921-A0E5-9CA56A76B49A}">
      <dgm:prSet phldrT="[Text]"/>
      <dgm:spPr/>
      <dgm:t>
        <a:bodyPr/>
        <a:lstStyle/>
        <a:p>
          <a:r>
            <a:rPr lang="sr-Cyrl-RS" b="1" dirty="0"/>
            <a:t>Дотације и трансфери</a:t>
          </a:r>
          <a:endParaRPr lang="en-US" b="1" dirty="0"/>
        </a:p>
      </dgm:t>
    </dgm:pt>
    <dgm:pt modelId="{A220DF32-CC6B-446C-B398-3C6FF19DF138}" type="parTrans" cxnId="{997AF6DE-9802-4842-96EC-E457543D4099}">
      <dgm:prSet/>
      <dgm:spPr/>
      <dgm:t>
        <a:bodyPr/>
        <a:lstStyle/>
        <a:p>
          <a:endParaRPr lang="en-US"/>
        </a:p>
      </dgm:t>
    </dgm:pt>
    <dgm:pt modelId="{EADBA54B-8207-46FB-8C83-E7274B6ED163}" type="sibTrans" cxnId="{997AF6DE-9802-4842-96EC-E457543D4099}">
      <dgm:prSet/>
      <dgm:spPr/>
      <dgm:t>
        <a:bodyPr/>
        <a:lstStyle/>
        <a:p>
          <a:endParaRPr lang="en-US"/>
        </a:p>
      </dgm:t>
    </dgm:pt>
    <dgm:pt modelId="{6B14159D-5902-471E-9F91-CEA86CA18597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just"/>
          <a:r>
            <a:rPr lang="sr-Cyrl-RS" sz="1400" b="1" dirty="0"/>
            <a:t>Дотације и трансфери </a:t>
          </a:r>
          <a:r>
            <a:rPr lang="sr-Cyrl-RS" sz="1400" dirty="0"/>
            <a:t>су трошкови које општина обезбеђује за трансферисање средстава осталим нивоима власти (школе, предшколске установе, дом здравља, полицијска управа...).</a:t>
          </a:r>
          <a:endParaRPr lang="en-US" sz="1400" dirty="0"/>
        </a:p>
      </dgm:t>
    </dgm:pt>
    <dgm:pt modelId="{0D2CFF9B-A50F-43E4-AFA5-E7E960E0BCD0}" type="parTrans" cxnId="{E528FBD6-03D8-4201-832B-0748BD271A16}">
      <dgm:prSet/>
      <dgm:spPr/>
      <dgm:t>
        <a:bodyPr/>
        <a:lstStyle/>
        <a:p>
          <a:endParaRPr lang="en-US"/>
        </a:p>
      </dgm:t>
    </dgm:pt>
    <dgm:pt modelId="{36039859-946E-4D2B-BAA0-EE1BB94895EC}" type="sibTrans" cxnId="{E528FBD6-03D8-4201-832B-0748BD271A16}">
      <dgm:prSet/>
      <dgm:spPr/>
      <dgm:t>
        <a:bodyPr/>
        <a:lstStyle/>
        <a:p>
          <a:endParaRPr lang="en-US"/>
        </a:p>
      </dgm:t>
    </dgm:pt>
    <dgm:pt modelId="{28888755-727E-436B-B2F2-DA7896544A65}">
      <dgm:prSet phldrT="[Text]"/>
      <dgm:spPr/>
      <dgm:t>
        <a:bodyPr/>
        <a:lstStyle/>
        <a:p>
          <a:r>
            <a:rPr lang="sr-Cyrl-RS" b="1" dirty="0"/>
            <a:t>Остали расходи</a:t>
          </a:r>
          <a:endParaRPr lang="en-US" b="1" dirty="0"/>
        </a:p>
      </dgm:t>
    </dgm:pt>
    <dgm:pt modelId="{74440C20-4C7D-42FA-8A71-91FF1ABB0C2B}" type="parTrans" cxnId="{423F4FFE-A4A5-4DB9-BCD0-81CA33242D4A}">
      <dgm:prSet/>
      <dgm:spPr/>
      <dgm:t>
        <a:bodyPr/>
        <a:lstStyle/>
        <a:p>
          <a:endParaRPr lang="en-US"/>
        </a:p>
      </dgm:t>
    </dgm:pt>
    <dgm:pt modelId="{25C618B1-3FCB-4E3A-AAEB-763F12B41872}" type="sibTrans" cxnId="{423F4FFE-A4A5-4DB9-BCD0-81CA33242D4A}">
      <dgm:prSet/>
      <dgm:spPr/>
      <dgm:t>
        <a:bodyPr/>
        <a:lstStyle/>
        <a:p>
          <a:endParaRPr lang="en-US"/>
        </a:p>
      </dgm:t>
    </dgm:pt>
    <dgm:pt modelId="{FE2BA0E8-81AC-463B-B498-EF464F5BCE06}">
      <dgm:prSet phldrT="[Text]" custT="1"/>
      <dgm:spPr>
        <a:solidFill>
          <a:srgbClr val="EB8B21"/>
        </a:solidFill>
      </dgm:spPr>
      <dgm:t>
        <a:bodyPr/>
        <a:lstStyle/>
        <a:p>
          <a:pPr algn="just"/>
          <a:r>
            <a:rPr lang="sr-Cyrl-RS" sz="1400" b="1" dirty="0"/>
            <a:t>Остали расходи </a:t>
          </a:r>
          <a:r>
            <a:rPr lang="sr-Cyrl-RS" sz="1400" dirty="0"/>
            <a:t>обухватају дотације невладиним организацијама, порезе, таксе, новчане казне.</a:t>
          </a:r>
          <a:endParaRPr lang="en-US" sz="1400" dirty="0"/>
        </a:p>
      </dgm:t>
    </dgm:pt>
    <dgm:pt modelId="{7A39DE39-681C-425E-9FED-FBE278CC5B2D}" type="parTrans" cxnId="{86D1D984-3A22-405C-B36D-C2926B8E421B}">
      <dgm:prSet/>
      <dgm:spPr/>
      <dgm:t>
        <a:bodyPr/>
        <a:lstStyle/>
        <a:p>
          <a:endParaRPr lang="en-US"/>
        </a:p>
      </dgm:t>
    </dgm:pt>
    <dgm:pt modelId="{03DEC489-1FE9-42FB-A7B6-2DC930E80875}" type="sibTrans" cxnId="{86D1D984-3A22-405C-B36D-C2926B8E421B}">
      <dgm:prSet/>
      <dgm:spPr/>
      <dgm:t>
        <a:bodyPr/>
        <a:lstStyle/>
        <a:p>
          <a:endParaRPr lang="en-US"/>
        </a:p>
      </dgm:t>
    </dgm:pt>
    <dgm:pt modelId="{E1AD8724-28DC-48C5-B75E-B0D1F33E6279}">
      <dgm:prSet phldrT="[Text]"/>
      <dgm:spPr/>
      <dgm:t>
        <a:bodyPr/>
        <a:lstStyle/>
        <a:p>
          <a:r>
            <a:rPr lang="sr-Cyrl-RS" b="1" dirty="0"/>
            <a:t>Социјална заштита</a:t>
          </a:r>
          <a:endParaRPr lang="en-US" b="1" dirty="0"/>
        </a:p>
      </dgm:t>
    </dgm:pt>
    <dgm:pt modelId="{411CE078-310E-457E-A7C1-09A580CCEBB0}" type="parTrans" cxnId="{9EBB09AF-7741-47ED-B436-933466BD5F46}">
      <dgm:prSet/>
      <dgm:spPr/>
      <dgm:t>
        <a:bodyPr/>
        <a:lstStyle/>
        <a:p>
          <a:endParaRPr lang="en-US"/>
        </a:p>
      </dgm:t>
    </dgm:pt>
    <dgm:pt modelId="{BCA81F17-B88D-47F3-91A4-C02EC1C807D8}" type="sibTrans" cxnId="{9EBB09AF-7741-47ED-B436-933466BD5F46}">
      <dgm:prSet/>
      <dgm:spPr/>
      <dgm:t>
        <a:bodyPr/>
        <a:lstStyle/>
        <a:p>
          <a:endParaRPr lang="en-US"/>
        </a:p>
      </dgm:t>
    </dgm:pt>
    <dgm:pt modelId="{48096665-F98A-4372-9642-AA104F5D458A}">
      <dgm:prSet phldrT="[Text]"/>
      <dgm:spPr/>
      <dgm:t>
        <a:bodyPr/>
        <a:lstStyle/>
        <a:p>
          <a:r>
            <a:rPr lang="sr-Cyrl-RS" b="1" dirty="0"/>
            <a:t>Буџетска резерва</a:t>
          </a:r>
          <a:endParaRPr lang="en-US" b="1" dirty="0"/>
        </a:p>
      </dgm:t>
    </dgm:pt>
    <dgm:pt modelId="{AFDDD8A6-A5D8-4980-A3AD-3612739BB0D6}" type="parTrans" cxnId="{FF60118A-5412-436E-B845-69CD79E57C83}">
      <dgm:prSet/>
      <dgm:spPr/>
      <dgm:t>
        <a:bodyPr/>
        <a:lstStyle/>
        <a:p>
          <a:endParaRPr lang="en-US"/>
        </a:p>
      </dgm:t>
    </dgm:pt>
    <dgm:pt modelId="{5FC22904-D7CC-4648-88EC-995516A10DB1}" type="sibTrans" cxnId="{FF60118A-5412-436E-B845-69CD79E57C83}">
      <dgm:prSet/>
      <dgm:spPr/>
      <dgm:t>
        <a:bodyPr/>
        <a:lstStyle/>
        <a:p>
          <a:endParaRPr lang="en-US"/>
        </a:p>
      </dgm:t>
    </dgm:pt>
    <dgm:pt modelId="{97F877CB-9B8D-43D2-81EC-7EBF25320968}">
      <dgm:prSet phldrT="[Text]"/>
      <dgm:spPr>
        <a:solidFill>
          <a:srgbClr val="53D2FF"/>
        </a:solidFill>
      </dgm:spPr>
      <dgm:t>
        <a:bodyPr/>
        <a:lstStyle/>
        <a:p>
          <a:pPr algn="just"/>
          <a:r>
            <a:rPr lang="sr-Cyrl-RS" b="1" dirty="0"/>
            <a:t>Буџетска резерва </a:t>
          </a:r>
          <a:r>
            <a:rPr lang="sr-Cyrl-RS" dirty="0"/>
            <a:t>представља новац који се користи за непланиране или недовољно планиране сврхе, као и у случају ванредних околности.</a:t>
          </a:r>
          <a:endParaRPr lang="en-US" dirty="0"/>
        </a:p>
      </dgm:t>
    </dgm:pt>
    <dgm:pt modelId="{B1A118C8-65C5-4505-9861-C15DF46DDE40}" type="parTrans" cxnId="{C2060C01-AE6C-49A2-9E7C-10136D57EE22}">
      <dgm:prSet/>
      <dgm:spPr/>
      <dgm:t>
        <a:bodyPr/>
        <a:lstStyle/>
        <a:p>
          <a:endParaRPr lang="en-US"/>
        </a:p>
      </dgm:t>
    </dgm:pt>
    <dgm:pt modelId="{85A9A230-CB7F-4D0E-AEAE-CC533D1E4637}" type="sibTrans" cxnId="{C2060C01-AE6C-49A2-9E7C-10136D57EE22}">
      <dgm:prSet/>
      <dgm:spPr/>
      <dgm:t>
        <a:bodyPr/>
        <a:lstStyle/>
        <a:p>
          <a:endParaRPr lang="en-US"/>
        </a:p>
      </dgm:t>
    </dgm:pt>
    <dgm:pt modelId="{1BF4645B-0E25-4982-8755-C468FC62C39C}">
      <dgm:prSet phldrT="[Text]"/>
      <dgm:spPr/>
      <dgm:t>
        <a:bodyPr/>
        <a:lstStyle/>
        <a:p>
          <a:r>
            <a:rPr lang="sr-Cyrl-RS" b="1" dirty="0"/>
            <a:t>Основна средства</a:t>
          </a:r>
          <a:endParaRPr lang="en-US" b="1" dirty="0"/>
        </a:p>
      </dgm:t>
    </dgm:pt>
    <dgm:pt modelId="{C1391573-84AC-4A5F-9872-896027FCD9E0}" type="parTrans" cxnId="{0B3FDED6-0041-4BD1-9A6E-DBDB5E3BB9B4}">
      <dgm:prSet/>
      <dgm:spPr/>
      <dgm:t>
        <a:bodyPr/>
        <a:lstStyle/>
        <a:p>
          <a:endParaRPr lang="en-US"/>
        </a:p>
      </dgm:t>
    </dgm:pt>
    <dgm:pt modelId="{EAAC9105-FD12-40C6-84F5-2CAFAE74C666}" type="sibTrans" cxnId="{0B3FDED6-0041-4BD1-9A6E-DBDB5E3BB9B4}">
      <dgm:prSet/>
      <dgm:spPr/>
      <dgm:t>
        <a:bodyPr/>
        <a:lstStyle/>
        <a:p>
          <a:endParaRPr lang="en-US"/>
        </a:p>
      </dgm:t>
    </dgm:pt>
    <dgm:pt modelId="{423C6F79-8640-4D5E-8F7E-2B463BCF528C}">
      <dgm:prSet phldrT="[Text]"/>
      <dgm:spPr>
        <a:solidFill>
          <a:srgbClr val="FF4F4F"/>
        </a:solidFill>
      </dgm:spPr>
      <dgm:t>
        <a:bodyPr/>
        <a:lstStyle/>
        <a:p>
          <a:pPr algn="just"/>
          <a:r>
            <a:rPr lang="sr-Cyrl-RS" b="1" dirty="0"/>
            <a:t>Основна средства </a:t>
          </a:r>
          <a:r>
            <a:rPr lang="sr-Cyrl-RS" dirty="0"/>
            <a:t>су трошкови за инвестиционо одржавање постојећих објеката, набавку машина и опреме, као и осталих основних средстава.</a:t>
          </a:r>
          <a:endParaRPr lang="en-US" dirty="0"/>
        </a:p>
      </dgm:t>
    </dgm:pt>
    <dgm:pt modelId="{491E2BD3-8551-49F0-919A-AB73427DE405}" type="parTrans" cxnId="{D51F2C8A-AB76-4B34-9AF8-3FA9A4DB4238}">
      <dgm:prSet/>
      <dgm:spPr/>
      <dgm:t>
        <a:bodyPr/>
        <a:lstStyle/>
        <a:p>
          <a:endParaRPr lang="en-US"/>
        </a:p>
      </dgm:t>
    </dgm:pt>
    <dgm:pt modelId="{BC9BB851-E04E-4BC3-8DA9-DF824BEE6D0D}" type="sibTrans" cxnId="{D51F2C8A-AB76-4B34-9AF8-3FA9A4DB4238}">
      <dgm:prSet/>
      <dgm:spPr/>
      <dgm:t>
        <a:bodyPr/>
        <a:lstStyle/>
        <a:p>
          <a:endParaRPr lang="en-US"/>
        </a:p>
      </dgm:t>
    </dgm:pt>
    <dgm:pt modelId="{A22D28D0-C0EE-4FAC-9411-A8A4995FB17B}">
      <dgm:prSet phldrT="[Text]" custT="1"/>
      <dgm:spPr>
        <a:solidFill>
          <a:srgbClr val="888CE6"/>
        </a:solidFill>
      </dgm:spPr>
      <dgm:t>
        <a:bodyPr/>
        <a:lstStyle/>
        <a:p>
          <a:pPr algn="just"/>
          <a:r>
            <a:rPr lang="sr-Cyrl-RS" sz="1400" b="1" dirty="0"/>
            <a:t>Социјална заштита </a:t>
          </a:r>
          <a:r>
            <a:rPr lang="sr-Cyrl-RS" sz="1400" dirty="0"/>
            <a:t>обухвата све трошкове исплате социјалне помоћи за све категорије становништва.</a:t>
          </a:r>
          <a:endParaRPr lang="en-US" sz="1400" dirty="0"/>
        </a:p>
      </dgm:t>
    </dgm:pt>
    <dgm:pt modelId="{D9EE63C1-7C79-499A-9EE1-6AFD68E7C84E}" type="sibTrans" cxnId="{EF67239D-5166-423B-9E5F-06A1352131E4}">
      <dgm:prSet/>
      <dgm:spPr/>
      <dgm:t>
        <a:bodyPr/>
        <a:lstStyle/>
        <a:p>
          <a:endParaRPr lang="en-US"/>
        </a:p>
      </dgm:t>
    </dgm:pt>
    <dgm:pt modelId="{7B8C8DE4-9C8E-4AAA-9ABD-7D21384D12EF}" type="parTrans" cxnId="{EF67239D-5166-423B-9E5F-06A1352131E4}">
      <dgm:prSet/>
      <dgm:spPr/>
      <dgm:t>
        <a:bodyPr/>
        <a:lstStyle/>
        <a:p>
          <a:endParaRPr lang="en-US"/>
        </a:p>
      </dgm:t>
    </dgm:pt>
    <dgm:pt modelId="{AE252700-467E-4074-9CFD-623BC962D535}">
      <dgm:prSet/>
      <dgm:spPr/>
      <dgm:t>
        <a:bodyPr/>
        <a:lstStyle/>
        <a:p>
          <a:r>
            <a:rPr lang="sr-Cyrl-RS" b="1" dirty="0"/>
            <a:t>Отплата камата</a:t>
          </a:r>
          <a:endParaRPr lang="en-US" b="1" dirty="0"/>
        </a:p>
      </dgm:t>
    </dgm:pt>
    <dgm:pt modelId="{A9A0E925-4780-47B5-8707-07F1819F05D1}" type="parTrans" cxnId="{A09F4556-8AA8-4858-9ADA-2988185FFBBF}">
      <dgm:prSet/>
      <dgm:spPr/>
      <dgm:t>
        <a:bodyPr/>
        <a:lstStyle/>
        <a:p>
          <a:endParaRPr lang="en-US"/>
        </a:p>
      </dgm:t>
    </dgm:pt>
    <dgm:pt modelId="{C9C7F105-5339-4859-928C-E7716F80DB3A}" type="sibTrans" cxnId="{A09F4556-8AA8-4858-9ADA-2988185FFBBF}">
      <dgm:prSet/>
      <dgm:spPr/>
      <dgm:t>
        <a:bodyPr/>
        <a:lstStyle/>
        <a:p>
          <a:endParaRPr lang="en-US"/>
        </a:p>
      </dgm:t>
    </dgm:pt>
    <dgm:pt modelId="{319A7F94-1378-4A40-B585-D9339D19C610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sr-Cyrl-RS" sz="1400" b="1" dirty="0"/>
            <a:t>Отплата камата </a:t>
          </a:r>
          <a:r>
            <a:rPr lang="sr-Cyrl-RS" sz="1400" dirty="0"/>
            <a:t>обухвата трошкове отплате камате и пратећих трошкова задуживања.</a:t>
          </a:r>
          <a:endParaRPr lang="en-US" sz="1400" dirty="0"/>
        </a:p>
      </dgm:t>
    </dgm:pt>
    <dgm:pt modelId="{9B7F5414-F5D6-4CBB-9403-A2CFBB270447}" type="parTrans" cxnId="{D456842C-0CB7-45D7-B972-CEB7F9F44BC4}">
      <dgm:prSet/>
      <dgm:spPr/>
      <dgm:t>
        <a:bodyPr/>
        <a:lstStyle/>
        <a:p>
          <a:endParaRPr lang="en-US"/>
        </a:p>
      </dgm:t>
    </dgm:pt>
    <dgm:pt modelId="{C08DC12D-CBC0-4D65-ADEE-E2FF96CA4D99}" type="sibTrans" cxnId="{D456842C-0CB7-45D7-B972-CEB7F9F44BC4}">
      <dgm:prSet/>
      <dgm:spPr/>
      <dgm:t>
        <a:bodyPr/>
        <a:lstStyle/>
        <a:p>
          <a:endParaRPr lang="en-US"/>
        </a:p>
      </dgm:t>
    </dgm:pt>
    <dgm:pt modelId="{FD350C1A-5528-41E8-87F6-B93697458382}">
      <dgm:prSet/>
      <dgm:spPr/>
      <dgm:t>
        <a:bodyPr/>
        <a:lstStyle/>
        <a:p>
          <a:r>
            <a:rPr lang="sr-Cyrl-RS" b="1" dirty="0"/>
            <a:t>Отплата главнице</a:t>
          </a:r>
          <a:endParaRPr lang="en-US" b="1" dirty="0"/>
        </a:p>
      </dgm:t>
    </dgm:pt>
    <dgm:pt modelId="{5B4BD716-E44D-461A-BD4E-FDE87A15437A}" type="parTrans" cxnId="{A4468248-A847-4563-A334-93FB0D9F0AB3}">
      <dgm:prSet/>
      <dgm:spPr/>
      <dgm:t>
        <a:bodyPr/>
        <a:lstStyle/>
        <a:p>
          <a:endParaRPr lang="en-US"/>
        </a:p>
      </dgm:t>
    </dgm:pt>
    <dgm:pt modelId="{35FAF3D3-CA1D-4269-B8DC-43FD77F9703C}" type="sibTrans" cxnId="{A4468248-A847-4563-A334-93FB0D9F0AB3}">
      <dgm:prSet/>
      <dgm:spPr/>
      <dgm:t>
        <a:bodyPr/>
        <a:lstStyle/>
        <a:p>
          <a:endParaRPr lang="en-US"/>
        </a:p>
      </dgm:t>
    </dgm:pt>
    <dgm:pt modelId="{6B1FF5C3-8F11-4BEC-AD29-A6804E58105E}">
      <dgm:prSet/>
      <dgm:spPr>
        <a:solidFill>
          <a:srgbClr val="DC7ADC"/>
        </a:solidFill>
      </dgm:spPr>
      <dgm:t>
        <a:bodyPr/>
        <a:lstStyle/>
        <a:p>
          <a:r>
            <a:rPr lang="sr-Cyrl-RS" b="1" dirty="0"/>
            <a:t>Отплата главнице </a:t>
          </a:r>
          <a:r>
            <a:rPr lang="sr-Cyrl-RS" dirty="0"/>
            <a:t>обухвата трошкове  рата кредита.</a:t>
          </a:r>
          <a:endParaRPr lang="en-US" dirty="0"/>
        </a:p>
      </dgm:t>
    </dgm:pt>
    <dgm:pt modelId="{011A4D76-0152-46AA-9362-6769EFC691AB}" type="parTrans" cxnId="{35854019-E833-4B41-9F17-A97AED437CB5}">
      <dgm:prSet/>
      <dgm:spPr/>
      <dgm:t>
        <a:bodyPr/>
        <a:lstStyle/>
        <a:p>
          <a:endParaRPr lang="en-US"/>
        </a:p>
      </dgm:t>
    </dgm:pt>
    <dgm:pt modelId="{BC3B1FF6-2100-44D0-8D3F-97B47A0DC11B}" type="sibTrans" cxnId="{35854019-E833-4B41-9F17-A97AED437CB5}">
      <dgm:prSet/>
      <dgm:spPr/>
      <dgm:t>
        <a:bodyPr/>
        <a:lstStyle/>
        <a:p>
          <a:endParaRPr lang="en-US"/>
        </a:p>
      </dgm:t>
    </dgm:pt>
    <dgm:pt modelId="{EFEB1020-9C17-48DC-BBE0-54FA743F9F75}" type="pres">
      <dgm:prSet presAssocID="{EEA47F19-311D-44B3-AAA4-35C98BD4844B}" presName="Name0" presStyleCnt="0">
        <dgm:presLayoutVars>
          <dgm:dir/>
          <dgm:animLvl val="lvl"/>
          <dgm:resizeHandles val="exact"/>
        </dgm:presLayoutVars>
      </dgm:prSet>
      <dgm:spPr/>
    </dgm:pt>
    <dgm:pt modelId="{98695426-23ED-40C0-90A1-2BB445DEBC64}" type="pres">
      <dgm:prSet presAssocID="{0C844461-76DE-4FEA-A87D-23440AD6FC2E}" presName="linNode" presStyleCnt="0"/>
      <dgm:spPr/>
    </dgm:pt>
    <dgm:pt modelId="{C6144CDB-22C1-4337-9F95-C3A522A707D1}" type="pres">
      <dgm:prSet presAssocID="{0C844461-76DE-4FEA-A87D-23440AD6FC2E}" presName="parTx" presStyleLbl="revTx" presStyleIdx="0" presStyleCnt="9">
        <dgm:presLayoutVars>
          <dgm:chMax val="1"/>
          <dgm:bulletEnabled val="1"/>
        </dgm:presLayoutVars>
      </dgm:prSet>
      <dgm:spPr/>
    </dgm:pt>
    <dgm:pt modelId="{02385D1D-92EB-445D-B736-940004751C79}" type="pres">
      <dgm:prSet presAssocID="{0C844461-76DE-4FEA-A87D-23440AD6FC2E}" presName="bracket" presStyleLbl="parChTrans1D1" presStyleIdx="0" presStyleCnt="9"/>
      <dgm:spPr/>
    </dgm:pt>
    <dgm:pt modelId="{99D36636-E395-439F-A79A-29C0BFB6F7E4}" type="pres">
      <dgm:prSet presAssocID="{0C844461-76DE-4FEA-A87D-23440AD6FC2E}" presName="spH" presStyleCnt="0"/>
      <dgm:spPr/>
    </dgm:pt>
    <dgm:pt modelId="{7BB6658A-32E0-42C7-B82A-240BF45CF27D}" type="pres">
      <dgm:prSet presAssocID="{0C844461-76DE-4FEA-A87D-23440AD6FC2E}" presName="desTx" presStyleLbl="node1" presStyleIdx="0" presStyleCnt="9">
        <dgm:presLayoutVars>
          <dgm:bulletEnabled val="1"/>
        </dgm:presLayoutVars>
      </dgm:prSet>
      <dgm:spPr/>
    </dgm:pt>
    <dgm:pt modelId="{5B3CB043-7A92-47E9-A4C4-39EC715F2552}" type="pres">
      <dgm:prSet presAssocID="{C24B5DA2-B651-485D-A0F4-95731772C9B8}" presName="spV" presStyleCnt="0"/>
      <dgm:spPr/>
    </dgm:pt>
    <dgm:pt modelId="{D9DF5E9A-39D4-44B7-A326-58B07A05D91E}" type="pres">
      <dgm:prSet presAssocID="{E1B79EE1-1157-4302-AB0B-8FEDC81165FD}" presName="linNode" presStyleCnt="0"/>
      <dgm:spPr/>
    </dgm:pt>
    <dgm:pt modelId="{F40D94EA-52E0-4740-A924-EAF350BDF213}" type="pres">
      <dgm:prSet presAssocID="{E1B79EE1-1157-4302-AB0B-8FEDC81165FD}" presName="parTx" presStyleLbl="revTx" presStyleIdx="1" presStyleCnt="9">
        <dgm:presLayoutVars>
          <dgm:chMax val="1"/>
          <dgm:bulletEnabled val="1"/>
        </dgm:presLayoutVars>
      </dgm:prSet>
      <dgm:spPr/>
    </dgm:pt>
    <dgm:pt modelId="{0E930D30-96BC-4D43-B65A-EE88C46DBE48}" type="pres">
      <dgm:prSet presAssocID="{E1B79EE1-1157-4302-AB0B-8FEDC81165FD}" presName="bracket" presStyleLbl="parChTrans1D1" presStyleIdx="1" presStyleCnt="9"/>
      <dgm:spPr/>
    </dgm:pt>
    <dgm:pt modelId="{5831BF15-ED1F-4BD5-857B-18B8E573D9AB}" type="pres">
      <dgm:prSet presAssocID="{E1B79EE1-1157-4302-AB0B-8FEDC81165FD}" presName="spH" presStyleCnt="0"/>
      <dgm:spPr/>
    </dgm:pt>
    <dgm:pt modelId="{C6BA9D27-2D60-4BA7-98A9-E18E57FDB6CB}" type="pres">
      <dgm:prSet presAssocID="{E1B79EE1-1157-4302-AB0B-8FEDC81165FD}" presName="desTx" presStyleLbl="node1" presStyleIdx="1" presStyleCnt="9">
        <dgm:presLayoutVars>
          <dgm:bulletEnabled val="1"/>
        </dgm:presLayoutVars>
      </dgm:prSet>
      <dgm:spPr/>
    </dgm:pt>
    <dgm:pt modelId="{5A002753-9FCA-4DC5-B8A6-1F7632BDDE58}" type="pres">
      <dgm:prSet presAssocID="{E99A6F9C-C544-4400-B178-20BC6CFFFE07}" presName="spV" presStyleCnt="0"/>
      <dgm:spPr/>
    </dgm:pt>
    <dgm:pt modelId="{5456517F-AD87-4BE8-AF58-8A8454D6DB92}" type="pres">
      <dgm:prSet presAssocID="{AE252700-467E-4074-9CFD-623BC962D535}" presName="linNode" presStyleCnt="0"/>
      <dgm:spPr/>
    </dgm:pt>
    <dgm:pt modelId="{3B1A1736-6579-4E3A-832A-7713D4CE6637}" type="pres">
      <dgm:prSet presAssocID="{AE252700-467E-4074-9CFD-623BC962D535}" presName="parTx" presStyleLbl="revTx" presStyleIdx="2" presStyleCnt="9">
        <dgm:presLayoutVars>
          <dgm:chMax val="1"/>
          <dgm:bulletEnabled val="1"/>
        </dgm:presLayoutVars>
      </dgm:prSet>
      <dgm:spPr/>
    </dgm:pt>
    <dgm:pt modelId="{DF96C014-2136-4D13-A6DD-4E793DEDA991}" type="pres">
      <dgm:prSet presAssocID="{AE252700-467E-4074-9CFD-623BC962D535}" presName="bracket" presStyleLbl="parChTrans1D1" presStyleIdx="2" presStyleCnt="9"/>
      <dgm:spPr/>
    </dgm:pt>
    <dgm:pt modelId="{33137253-0D3F-4D45-884A-2C59544F8786}" type="pres">
      <dgm:prSet presAssocID="{AE252700-467E-4074-9CFD-623BC962D535}" presName="spH" presStyleCnt="0"/>
      <dgm:spPr/>
    </dgm:pt>
    <dgm:pt modelId="{E6B89D77-C909-4696-9CA6-8F245854B676}" type="pres">
      <dgm:prSet presAssocID="{AE252700-467E-4074-9CFD-623BC962D535}" presName="desTx" presStyleLbl="node1" presStyleIdx="2" presStyleCnt="9">
        <dgm:presLayoutVars>
          <dgm:bulletEnabled val="1"/>
        </dgm:presLayoutVars>
      </dgm:prSet>
      <dgm:spPr/>
    </dgm:pt>
    <dgm:pt modelId="{46375C42-981C-4842-97A7-F4700332453C}" type="pres">
      <dgm:prSet presAssocID="{C9C7F105-5339-4859-928C-E7716F80DB3A}" presName="spV" presStyleCnt="0"/>
      <dgm:spPr/>
    </dgm:pt>
    <dgm:pt modelId="{9709DCCB-B8A8-47BC-A303-F9EC41DA889E}" type="pres">
      <dgm:prSet presAssocID="{E055884F-7426-4921-A0E5-9CA56A76B49A}" presName="linNode" presStyleCnt="0"/>
      <dgm:spPr/>
    </dgm:pt>
    <dgm:pt modelId="{CCB8139E-CA19-491D-9FCD-6BF28923C725}" type="pres">
      <dgm:prSet presAssocID="{E055884F-7426-4921-A0E5-9CA56A76B49A}" presName="parTx" presStyleLbl="revTx" presStyleIdx="3" presStyleCnt="9">
        <dgm:presLayoutVars>
          <dgm:chMax val="1"/>
          <dgm:bulletEnabled val="1"/>
        </dgm:presLayoutVars>
      </dgm:prSet>
      <dgm:spPr/>
    </dgm:pt>
    <dgm:pt modelId="{14D1633C-A097-4A5A-8269-B04E98857E56}" type="pres">
      <dgm:prSet presAssocID="{E055884F-7426-4921-A0E5-9CA56A76B49A}" presName="bracket" presStyleLbl="parChTrans1D1" presStyleIdx="3" presStyleCnt="9"/>
      <dgm:spPr/>
    </dgm:pt>
    <dgm:pt modelId="{82B38D6F-2AA7-4339-A71D-28AA55699178}" type="pres">
      <dgm:prSet presAssocID="{E055884F-7426-4921-A0E5-9CA56A76B49A}" presName="spH" presStyleCnt="0"/>
      <dgm:spPr/>
    </dgm:pt>
    <dgm:pt modelId="{FFFD7BD8-195B-4FA4-9414-4F4C582F5570}" type="pres">
      <dgm:prSet presAssocID="{E055884F-7426-4921-A0E5-9CA56A76B49A}" presName="desTx" presStyleLbl="node1" presStyleIdx="3" presStyleCnt="9">
        <dgm:presLayoutVars>
          <dgm:bulletEnabled val="1"/>
        </dgm:presLayoutVars>
      </dgm:prSet>
      <dgm:spPr/>
    </dgm:pt>
    <dgm:pt modelId="{D3A122A3-FC4C-4845-B4FF-0E74CF3D50D3}" type="pres">
      <dgm:prSet presAssocID="{EADBA54B-8207-46FB-8C83-E7274B6ED163}" presName="spV" presStyleCnt="0"/>
      <dgm:spPr/>
    </dgm:pt>
    <dgm:pt modelId="{CCB5FDA4-BEC8-4CA1-835A-2A3BEEBEC456}" type="pres">
      <dgm:prSet presAssocID="{28888755-727E-436B-B2F2-DA7896544A65}" presName="linNode" presStyleCnt="0"/>
      <dgm:spPr/>
    </dgm:pt>
    <dgm:pt modelId="{9312B733-3AEB-49F6-8245-08553BA2949B}" type="pres">
      <dgm:prSet presAssocID="{28888755-727E-436B-B2F2-DA7896544A65}" presName="parTx" presStyleLbl="revTx" presStyleIdx="4" presStyleCnt="9">
        <dgm:presLayoutVars>
          <dgm:chMax val="1"/>
          <dgm:bulletEnabled val="1"/>
        </dgm:presLayoutVars>
      </dgm:prSet>
      <dgm:spPr/>
    </dgm:pt>
    <dgm:pt modelId="{435AB433-2559-485A-A03D-C32F36288071}" type="pres">
      <dgm:prSet presAssocID="{28888755-727E-436B-B2F2-DA7896544A65}" presName="bracket" presStyleLbl="parChTrans1D1" presStyleIdx="4" presStyleCnt="9"/>
      <dgm:spPr/>
    </dgm:pt>
    <dgm:pt modelId="{C13B9160-72D5-46E0-A1C0-91E8634DFAE2}" type="pres">
      <dgm:prSet presAssocID="{28888755-727E-436B-B2F2-DA7896544A65}" presName="spH" presStyleCnt="0"/>
      <dgm:spPr/>
    </dgm:pt>
    <dgm:pt modelId="{9893D59A-7FEC-486D-89C4-D28135F6121C}" type="pres">
      <dgm:prSet presAssocID="{28888755-727E-436B-B2F2-DA7896544A65}" presName="desTx" presStyleLbl="node1" presStyleIdx="4" presStyleCnt="9">
        <dgm:presLayoutVars>
          <dgm:bulletEnabled val="1"/>
        </dgm:presLayoutVars>
      </dgm:prSet>
      <dgm:spPr/>
    </dgm:pt>
    <dgm:pt modelId="{A421D242-ABBF-45EB-97FD-83930430328F}" type="pres">
      <dgm:prSet presAssocID="{25C618B1-3FCB-4E3A-AAEB-763F12B41872}" presName="spV" presStyleCnt="0"/>
      <dgm:spPr/>
    </dgm:pt>
    <dgm:pt modelId="{2B991069-479A-498A-AF83-5B33CD9F12C6}" type="pres">
      <dgm:prSet presAssocID="{E1AD8724-28DC-48C5-B75E-B0D1F33E6279}" presName="linNode" presStyleCnt="0"/>
      <dgm:spPr/>
    </dgm:pt>
    <dgm:pt modelId="{939B76D1-BB33-4E50-9ECD-839FB5787B95}" type="pres">
      <dgm:prSet presAssocID="{E1AD8724-28DC-48C5-B75E-B0D1F33E6279}" presName="parTx" presStyleLbl="revTx" presStyleIdx="5" presStyleCnt="9">
        <dgm:presLayoutVars>
          <dgm:chMax val="1"/>
          <dgm:bulletEnabled val="1"/>
        </dgm:presLayoutVars>
      </dgm:prSet>
      <dgm:spPr/>
    </dgm:pt>
    <dgm:pt modelId="{7845F59F-6101-48DE-ABCC-EC5351843F5B}" type="pres">
      <dgm:prSet presAssocID="{E1AD8724-28DC-48C5-B75E-B0D1F33E6279}" presName="bracket" presStyleLbl="parChTrans1D1" presStyleIdx="5" presStyleCnt="9"/>
      <dgm:spPr/>
    </dgm:pt>
    <dgm:pt modelId="{8DC06B04-AA78-4007-96F1-AC66800E204E}" type="pres">
      <dgm:prSet presAssocID="{E1AD8724-28DC-48C5-B75E-B0D1F33E6279}" presName="spH" presStyleCnt="0"/>
      <dgm:spPr/>
    </dgm:pt>
    <dgm:pt modelId="{B43D6F8D-5103-4DCA-8971-053A6B7A987B}" type="pres">
      <dgm:prSet presAssocID="{E1AD8724-28DC-48C5-B75E-B0D1F33E6279}" presName="desTx" presStyleLbl="node1" presStyleIdx="5" presStyleCnt="9">
        <dgm:presLayoutVars>
          <dgm:bulletEnabled val="1"/>
        </dgm:presLayoutVars>
      </dgm:prSet>
      <dgm:spPr/>
    </dgm:pt>
    <dgm:pt modelId="{1DEFA11E-9373-40F9-A3AA-EE96EB176FFC}" type="pres">
      <dgm:prSet presAssocID="{BCA81F17-B88D-47F3-91A4-C02EC1C807D8}" presName="spV" presStyleCnt="0"/>
      <dgm:spPr/>
    </dgm:pt>
    <dgm:pt modelId="{15A0E54D-F0B0-4838-8C40-95DD89577CA2}" type="pres">
      <dgm:prSet presAssocID="{FD350C1A-5528-41E8-87F6-B93697458382}" presName="linNode" presStyleCnt="0"/>
      <dgm:spPr/>
    </dgm:pt>
    <dgm:pt modelId="{C42E8310-64BB-4AF1-8383-CC53609B48A7}" type="pres">
      <dgm:prSet presAssocID="{FD350C1A-5528-41E8-87F6-B93697458382}" presName="parTx" presStyleLbl="revTx" presStyleIdx="6" presStyleCnt="9">
        <dgm:presLayoutVars>
          <dgm:chMax val="1"/>
          <dgm:bulletEnabled val="1"/>
        </dgm:presLayoutVars>
      </dgm:prSet>
      <dgm:spPr/>
    </dgm:pt>
    <dgm:pt modelId="{386F4D35-A666-4B7B-8DA3-FE2DCBA241CE}" type="pres">
      <dgm:prSet presAssocID="{FD350C1A-5528-41E8-87F6-B93697458382}" presName="bracket" presStyleLbl="parChTrans1D1" presStyleIdx="6" presStyleCnt="9"/>
      <dgm:spPr/>
    </dgm:pt>
    <dgm:pt modelId="{D6FD17A2-FCE6-4B7E-B424-3816FB413E23}" type="pres">
      <dgm:prSet presAssocID="{FD350C1A-5528-41E8-87F6-B93697458382}" presName="spH" presStyleCnt="0"/>
      <dgm:spPr/>
    </dgm:pt>
    <dgm:pt modelId="{5C6DDAF1-B0A6-4915-BBAA-ACF987F2048F}" type="pres">
      <dgm:prSet presAssocID="{FD350C1A-5528-41E8-87F6-B93697458382}" presName="desTx" presStyleLbl="node1" presStyleIdx="6" presStyleCnt="9">
        <dgm:presLayoutVars>
          <dgm:bulletEnabled val="1"/>
        </dgm:presLayoutVars>
      </dgm:prSet>
      <dgm:spPr/>
    </dgm:pt>
    <dgm:pt modelId="{608F26D4-1D22-414D-8643-F4879FD17BD5}" type="pres">
      <dgm:prSet presAssocID="{35FAF3D3-CA1D-4269-B8DC-43FD77F9703C}" presName="spV" presStyleCnt="0"/>
      <dgm:spPr/>
    </dgm:pt>
    <dgm:pt modelId="{4B12A308-E2AF-4F45-882B-691EF4FA1B43}" type="pres">
      <dgm:prSet presAssocID="{48096665-F98A-4372-9642-AA104F5D458A}" presName="linNode" presStyleCnt="0"/>
      <dgm:spPr/>
    </dgm:pt>
    <dgm:pt modelId="{B471A916-B6F4-4017-A447-E2C98CEE19B9}" type="pres">
      <dgm:prSet presAssocID="{48096665-F98A-4372-9642-AA104F5D458A}" presName="parTx" presStyleLbl="revTx" presStyleIdx="7" presStyleCnt="9">
        <dgm:presLayoutVars>
          <dgm:chMax val="1"/>
          <dgm:bulletEnabled val="1"/>
        </dgm:presLayoutVars>
      </dgm:prSet>
      <dgm:spPr/>
    </dgm:pt>
    <dgm:pt modelId="{7F976215-9D17-4223-A92A-D3302071B429}" type="pres">
      <dgm:prSet presAssocID="{48096665-F98A-4372-9642-AA104F5D458A}" presName="bracket" presStyleLbl="parChTrans1D1" presStyleIdx="7" presStyleCnt="9"/>
      <dgm:spPr/>
    </dgm:pt>
    <dgm:pt modelId="{C984C73F-7C05-410A-B91E-AD111AE0E45B}" type="pres">
      <dgm:prSet presAssocID="{48096665-F98A-4372-9642-AA104F5D458A}" presName="spH" presStyleCnt="0"/>
      <dgm:spPr/>
    </dgm:pt>
    <dgm:pt modelId="{260E7D26-6540-4407-AA35-D081FC05F135}" type="pres">
      <dgm:prSet presAssocID="{48096665-F98A-4372-9642-AA104F5D458A}" presName="desTx" presStyleLbl="node1" presStyleIdx="7" presStyleCnt="9">
        <dgm:presLayoutVars>
          <dgm:bulletEnabled val="1"/>
        </dgm:presLayoutVars>
      </dgm:prSet>
      <dgm:spPr/>
    </dgm:pt>
    <dgm:pt modelId="{87942DC7-D611-481D-85C3-17E9EE928CC9}" type="pres">
      <dgm:prSet presAssocID="{5FC22904-D7CC-4648-88EC-995516A10DB1}" presName="spV" presStyleCnt="0"/>
      <dgm:spPr/>
    </dgm:pt>
    <dgm:pt modelId="{5A582BDF-EB51-42B9-AFE8-1D18A89089BC}" type="pres">
      <dgm:prSet presAssocID="{1BF4645B-0E25-4982-8755-C468FC62C39C}" presName="linNode" presStyleCnt="0"/>
      <dgm:spPr/>
    </dgm:pt>
    <dgm:pt modelId="{320B77C6-F8A0-4CEB-8B55-79E4A1BAF9E9}" type="pres">
      <dgm:prSet presAssocID="{1BF4645B-0E25-4982-8755-C468FC62C39C}" presName="parTx" presStyleLbl="revTx" presStyleIdx="8" presStyleCnt="9">
        <dgm:presLayoutVars>
          <dgm:chMax val="1"/>
          <dgm:bulletEnabled val="1"/>
        </dgm:presLayoutVars>
      </dgm:prSet>
      <dgm:spPr/>
    </dgm:pt>
    <dgm:pt modelId="{803A06C6-F698-48F4-A91D-0B2B17EECBA4}" type="pres">
      <dgm:prSet presAssocID="{1BF4645B-0E25-4982-8755-C468FC62C39C}" presName="bracket" presStyleLbl="parChTrans1D1" presStyleIdx="8" presStyleCnt="9"/>
      <dgm:spPr/>
    </dgm:pt>
    <dgm:pt modelId="{4A43BD3F-83F2-4A36-B8AE-CC5DC27FAC9E}" type="pres">
      <dgm:prSet presAssocID="{1BF4645B-0E25-4982-8755-C468FC62C39C}" presName="spH" presStyleCnt="0"/>
      <dgm:spPr/>
    </dgm:pt>
    <dgm:pt modelId="{E8E0050D-5592-4FFB-BC24-07DF887B3DF2}" type="pres">
      <dgm:prSet presAssocID="{1BF4645B-0E25-4982-8755-C468FC62C39C}" presName="desTx" presStyleLbl="node1" presStyleIdx="8" presStyleCnt="9">
        <dgm:presLayoutVars>
          <dgm:bulletEnabled val="1"/>
        </dgm:presLayoutVars>
      </dgm:prSet>
      <dgm:spPr/>
    </dgm:pt>
  </dgm:ptLst>
  <dgm:cxnLst>
    <dgm:cxn modelId="{C2060C01-AE6C-49A2-9E7C-10136D57EE22}" srcId="{48096665-F98A-4372-9642-AA104F5D458A}" destId="{97F877CB-9B8D-43D2-81EC-7EBF25320968}" srcOrd="0" destOrd="0" parTransId="{B1A118C8-65C5-4505-9861-C15DF46DDE40}" sibTransId="{85A9A230-CB7F-4D0E-AEAE-CC533D1E4637}"/>
    <dgm:cxn modelId="{29D18108-D348-4C83-ABE4-39390C16C5CD}" srcId="{E1B79EE1-1157-4302-AB0B-8FEDC81165FD}" destId="{92FD0664-EE76-4121-BE7B-68FC1EE5F4D7}" srcOrd="0" destOrd="0" parTransId="{A4B2DE69-08CB-4EF5-A179-A9838DCC0C0D}" sibTransId="{31990FCE-83F5-4BCE-86BA-4F924011EADA}"/>
    <dgm:cxn modelId="{913F8910-4C80-476B-BB1A-84CDC766C5E5}" type="presOf" srcId="{EEA47F19-311D-44B3-AAA4-35C98BD4844B}" destId="{EFEB1020-9C17-48DC-BBE0-54FA743F9F75}" srcOrd="0" destOrd="0" presId="urn:diagrams.loki3.com/BracketList"/>
    <dgm:cxn modelId="{B1621318-9B65-41CE-857B-376AF4B71802}" type="presOf" srcId="{6B1FF5C3-8F11-4BEC-AD29-A6804E58105E}" destId="{5C6DDAF1-B0A6-4915-BBAA-ACF987F2048F}" srcOrd="0" destOrd="0" presId="urn:diagrams.loki3.com/BracketList"/>
    <dgm:cxn modelId="{35854019-E833-4B41-9F17-A97AED437CB5}" srcId="{FD350C1A-5528-41E8-87F6-B93697458382}" destId="{6B1FF5C3-8F11-4BEC-AD29-A6804E58105E}" srcOrd="0" destOrd="0" parTransId="{011A4D76-0152-46AA-9362-6769EFC691AB}" sibTransId="{BC3B1FF6-2100-44D0-8D3F-97B47A0DC11B}"/>
    <dgm:cxn modelId="{D456842C-0CB7-45D7-B972-CEB7F9F44BC4}" srcId="{AE252700-467E-4074-9CFD-623BC962D535}" destId="{319A7F94-1378-4A40-B585-D9339D19C610}" srcOrd="0" destOrd="0" parTransId="{9B7F5414-F5D6-4CBB-9403-A2CFBB270447}" sibTransId="{C08DC12D-CBC0-4D65-ADEE-E2FF96CA4D99}"/>
    <dgm:cxn modelId="{B6E9FE2F-54FB-46AA-BA6A-1465C15C85E2}" srcId="{0C844461-76DE-4FEA-A87D-23440AD6FC2E}" destId="{D45E583C-4AAD-40D2-9D24-9A0A68141567}" srcOrd="0" destOrd="0" parTransId="{DF23AB14-DB78-4D25-948A-D263DF13EBEB}" sibTransId="{875C4C0C-D761-476B-9D17-EF850CFCBB84}"/>
    <dgm:cxn modelId="{1EC38B43-666B-4E38-81B7-8A080ED8DA87}" type="presOf" srcId="{0C844461-76DE-4FEA-A87D-23440AD6FC2E}" destId="{C6144CDB-22C1-4337-9F95-C3A522A707D1}" srcOrd="0" destOrd="0" presId="urn:diagrams.loki3.com/BracketList"/>
    <dgm:cxn modelId="{BCE59B63-5EB1-433A-8547-EDBAFAA0A920}" type="presOf" srcId="{6B14159D-5902-471E-9F91-CEA86CA18597}" destId="{FFFD7BD8-195B-4FA4-9414-4F4C582F5570}" srcOrd="0" destOrd="0" presId="urn:diagrams.loki3.com/BracketList"/>
    <dgm:cxn modelId="{A4468248-A847-4563-A334-93FB0D9F0AB3}" srcId="{EEA47F19-311D-44B3-AAA4-35C98BD4844B}" destId="{FD350C1A-5528-41E8-87F6-B93697458382}" srcOrd="6" destOrd="0" parTransId="{5B4BD716-E44D-461A-BD4E-FDE87A15437A}" sibTransId="{35FAF3D3-CA1D-4269-B8DC-43FD77F9703C}"/>
    <dgm:cxn modelId="{48A8524F-3EFA-4940-8261-5C076D20F581}" type="presOf" srcId="{319A7F94-1378-4A40-B585-D9339D19C610}" destId="{E6B89D77-C909-4696-9CA6-8F245854B676}" srcOrd="0" destOrd="0" presId="urn:diagrams.loki3.com/BracketList"/>
    <dgm:cxn modelId="{5F7FF171-9B84-4AED-9B81-499DA733734B}" type="presOf" srcId="{AE252700-467E-4074-9CFD-623BC962D535}" destId="{3B1A1736-6579-4E3A-832A-7713D4CE6637}" srcOrd="0" destOrd="0" presId="urn:diagrams.loki3.com/BracketList"/>
    <dgm:cxn modelId="{A09F4556-8AA8-4858-9ADA-2988185FFBBF}" srcId="{EEA47F19-311D-44B3-AAA4-35C98BD4844B}" destId="{AE252700-467E-4074-9CFD-623BC962D535}" srcOrd="2" destOrd="0" parTransId="{A9A0E925-4780-47B5-8707-07F1819F05D1}" sibTransId="{C9C7F105-5339-4859-928C-E7716F80DB3A}"/>
    <dgm:cxn modelId="{CAC21658-3423-481C-AF27-E9996CB921F1}" type="presOf" srcId="{D45E583C-4AAD-40D2-9D24-9A0A68141567}" destId="{7BB6658A-32E0-42C7-B82A-240BF45CF27D}" srcOrd="0" destOrd="0" presId="urn:diagrams.loki3.com/BracketList"/>
    <dgm:cxn modelId="{3A62F178-8066-4771-B4B9-5EF0D5B95712}" type="presOf" srcId="{1BF4645B-0E25-4982-8755-C468FC62C39C}" destId="{320B77C6-F8A0-4CEB-8B55-79E4A1BAF9E9}" srcOrd="0" destOrd="0" presId="urn:diagrams.loki3.com/BracketList"/>
    <dgm:cxn modelId="{4A72B881-7734-4A48-B974-4165271D16B3}" type="presOf" srcId="{A22D28D0-C0EE-4FAC-9411-A8A4995FB17B}" destId="{B43D6F8D-5103-4DCA-8971-053A6B7A987B}" srcOrd="0" destOrd="0" presId="urn:diagrams.loki3.com/BracketList"/>
    <dgm:cxn modelId="{A2BA0882-E9E2-465B-A810-984927F0F13D}" type="presOf" srcId="{97F877CB-9B8D-43D2-81EC-7EBF25320968}" destId="{260E7D26-6540-4407-AA35-D081FC05F135}" srcOrd="0" destOrd="0" presId="urn:diagrams.loki3.com/BracketList"/>
    <dgm:cxn modelId="{86D1D984-3A22-405C-B36D-C2926B8E421B}" srcId="{28888755-727E-436B-B2F2-DA7896544A65}" destId="{FE2BA0E8-81AC-463B-B498-EF464F5BCE06}" srcOrd="0" destOrd="0" parTransId="{7A39DE39-681C-425E-9FED-FBE278CC5B2D}" sibTransId="{03DEC489-1FE9-42FB-A7B6-2DC930E80875}"/>
    <dgm:cxn modelId="{FF60118A-5412-436E-B845-69CD79E57C83}" srcId="{EEA47F19-311D-44B3-AAA4-35C98BD4844B}" destId="{48096665-F98A-4372-9642-AA104F5D458A}" srcOrd="7" destOrd="0" parTransId="{AFDDD8A6-A5D8-4980-A3AD-3612739BB0D6}" sibTransId="{5FC22904-D7CC-4648-88EC-995516A10DB1}"/>
    <dgm:cxn modelId="{D51F2C8A-AB76-4B34-9AF8-3FA9A4DB4238}" srcId="{1BF4645B-0E25-4982-8755-C468FC62C39C}" destId="{423C6F79-8640-4D5E-8F7E-2B463BCF528C}" srcOrd="0" destOrd="0" parTransId="{491E2BD3-8551-49F0-919A-AB73427DE405}" sibTransId="{BC9BB851-E04E-4BC3-8DA9-DF824BEE6D0D}"/>
    <dgm:cxn modelId="{DFA45898-8E34-483C-97B6-EC38D2140466}" srcId="{EEA47F19-311D-44B3-AAA4-35C98BD4844B}" destId="{0C844461-76DE-4FEA-A87D-23440AD6FC2E}" srcOrd="0" destOrd="0" parTransId="{6F031138-6684-4AF8-B48F-F90EB84372B1}" sibTransId="{C24B5DA2-B651-485D-A0F4-95731772C9B8}"/>
    <dgm:cxn modelId="{592F709B-0D71-4665-94FE-FCFCC1F99F37}" type="presOf" srcId="{48096665-F98A-4372-9642-AA104F5D458A}" destId="{B471A916-B6F4-4017-A447-E2C98CEE19B9}" srcOrd="0" destOrd="0" presId="urn:diagrams.loki3.com/BracketList"/>
    <dgm:cxn modelId="{C314BF9B-D2C0-49FD-8192-2D4E8F24E524}" type="presOf" srcId="{E1B79EE1-1157-4302-AB0B-8FEDC81165FD}" destId="{F40D94EA-52E0-4740-A924-EAF350BDF213}" srcOrd="0" destOrd="0" presId="urn:diagrams.loki3.com/BracketList"/>
    <dgm:cxn modelId="{2F25CA9C-9801-4874-9403-1639A0E5F59D}" type="presOf" srcId="{FD350C1A-5528-41E8-87F6-B93697458382}" destId="{C42E8310-64BB-4AF1-8383-CC53609B48A7}" srcOrd="0" destOrd="0" presId="urn:diagrams.loki3.com/BracketList"/>
    <dgm:cxn modelId="{EF67239D-5166-423B-9E5F-06A1352131E4}" srcId="{E1AD8724-28DC-48C5-B75E-B0D1F33E6279}" destId="{A22D28D0-C0EE-4FAC-9411-A8A4995FB17B}" srcOrd="0" destOrd="0" parTransId="{7B8C8DE4-9C8E-4AAA-9ABD-7D21384D12EF}" sibTransId="{D9EE63C1-7C79-499A-9EE1-6AFD68E7C84E}"/>
    <dgm:cxn modelId="{09EA19A1-AD92-457C-AA02-410DD0335895}" type="presOf" srcId="{E055884F-7426-4921-A0E5-9CA56A76B49A}" destId="{CCB8139E-CA19-491D-9FCD-6BF28923C725}" srcOrd="0" destOrd="0" presId="urn:diagrams.loki3.com/BracketList"/>
    <dgm:cxn modelId="{E8F8E3A6-DE2E-43A3-A54F-79C8F4CD16F2}" type="presOf" srcId="{92FD0664-EE76-4121-BE7B-68FC1EE5F4D7}" destId="{C6BA9D27-2D60-4BA7-98A9-E18E57FDB6CB}" srcOrd="0" destOrd="0" presId="urn:diagrams.loki3.com/BracketList"/>
    <dgm:cxn modelId="{9EBB09AF-7741-47ED-B436-933466BD5F46}" srcId="{EEA47F19-311D-44B3-AAA4-35C98BD4844B}" destId="{E1AD8724-28DC-48C5-B75E-B0D1F33E6279}" srcOrd="5" destOrd="0" parTransId="{411CE078-310E-457E-A7C1-09A580CCEBB0}" sibTransId="{BCA81F17-B88D-47F3-91A4-C02EC1C807D8}"/>
    <dgm:cxn modelId="{6CADC6AF-E4D1-4118-B6AD-2936E20B24E4}" type="presOf" srcId="{E1AD8724-28DC-48C5-B75E-B0D1F33E6279}" destId="{939B76D1-BB33-4E50-9ECD-839FB5787B95}" srcOrd="0" destOrd="0" presId="urn:diagrams.loki3.com/BracketList"/>
    <dgm:cxn modelId="{125639C7-B690-4F53-A1C9-BB18BE26EFFF}" type="presOf" srcId="{FE2BA0E8-81AC-463B-B498-EF464F5BCE06}" destId="{9893D59A-7FEC-486D-89C4-D28135F6121C}" srcOrd="0" destOrd="0" presId="urn:diagrams.loki3.com/BracketList"/>
    <dgm:cxn modelId="{0B3FDED6-0041-4BD1-9A6E-DBDB5E3BB9B4}" srcId="{EEA47F19-311D-44B3-AAA4-35C98BD4844B}" destId="{1BF4645B-0E25-4982-8755-C468FC62C39C}" srcOrd="8" destOrd="0" parTransId="{C1391573-84AC-4A5F-9872-896027FCD9E0}" sibTransId="{EAAC9105-FD12-40C6-84F5-2CAFAE74C666}"/>
    <dgm:cxn modelId="{E528FBD6-03D8-4201-832B-0748BD271A16}" srcId="{E055884F-7426-4921-A0E5-9CA56A76B49A}" destId="{6B14159D-5902-471E-9F91-CEA86CA18597}" srcOrd="0" destOrd="0" parTransId="{0D2CFF9B-A50F-43E4-AFA5-E7E960E0BCD0}" sibTransId="{36039859-946E-4D2B-BAA0-EE1BB94895EC}"/>
    <dgm:cxn modelId="{997AF6DE-9802-4842-96EC-E457543D4099}" srcId="{EEA47F19-311D-44B3-AAA4-35C98BD4844B}" destId="{E055884F-7426-4921-A0E5-9CA56A76B49A}" srcOrd="3" destOrd="0" parTransId="{A220DF32-CC6B-446C-B398-3C6FF19DF138}" sibTransId="{EADBA54B-8207-46FB-8C83-E7274B6ED163}"/>
    <dgm:cxn modelId="{EC0075EB-3DC2-4074-AA80-170858192B86}" type="presOf" srcId="{28888755-727E-436B-B2F2-DA7896544A65}" destId="{9312B733-3AEB-49F6-8245-08553BA2949B}" srcOrd="0" destOrd="0" presId="urn:diagrams.loki3.com/BracketList"/>
    <dgm:cxn modelId="{CA57D8EB-0B56-4F96-A4E4-69872B3236BF}" type="presOf" srcId="{423C6F79-8640-4D5E-8F7E-2B463BCF528C}" destId="{E8E0050D-5592-4FFB-BC24-07DF887B3DF2}" srcOrd="0" destOrd="0" presId="urn:diagrams.loki3.com/BracketList"/>
    <dgm:cxn modelId="{9CBF9DF9-AB9B-4A23-9199-3C2DD5A0CE43}" srcId="{EEA47F19-311D-44B3-AAA4-35C98BD4844B}" destId="{E1B79EE1-1157-4302-AB0B-8FEDC81165FD}" srcOrd="1" destOrd="0" parTransId="{D901DA59-A95A-4489-99A8-4140EE7BA89A}" sibTransId="{E99A6F9C-C544-4400-B178-20BC6CFFFE07}"/>
    <dgm:cxn modelId="{423F4FFE-A4A5-4DB9-BCD0-81CA33242D4A}" srcId="{EEA47F19-311D-44B3-AAA4-35C98BD4844B}" destId="{28888755-727E-436B-B2F2-DA7896544A65}" srcOrd="4" destOrd="0" parTransId="{74440C20-4C7D-42FA-8A71-91FF1ABB0C2B}" sibTransId="{25C618B1-3FCB-4E3A-AAEB-763F12B41872}"/>
    <dgm:cxn modelId="{40D3676A-F1A5-4427-A548-CBF9A5223C2B}" type="presParOf" srcId="{EFEB1020-9C17-48DC-BBE0-54FA743F9F75}" destId="{98695426-23ED-40C0-90A1-2BB445DEBC64}" srcOrd="0" destOrd="0" presId="urn:diagrams.loki3.com/BracketList"/>
    <dgm:cxn modelId="{B99D9979-491A-40BC-A44D-704510C66282}" type="presParOf" srcId="{98695426-23ED-40C0-90A1-2BB445DEBC64}" destId="{C6144CDB-22C1-4337-9F95-C3A522A707D1}" srcOrd="0" destOrd="0" presId="urn:diagrams.loki3.com/BracketList"/>
    <dgm:cxn modelId="{3F038A8C-54CA-4C12-A4D5-3697C0B0FBA8}" type="presParOf" srcId="{98695426-23ED-40C0-90A1-2BB445DEBC64}" destId="{02385D1D-92EB-445D-B736-940004751C79}" srcOrd="1" destOrd="0" presId="urn:diagrams.loki3.com/BracketList"/>
    <dgm:cxn modelId="{F23B245D-83AC-4E44-9437-D8C1D4427331}" type="presParOf" srcId="{98695426-23ED-40C0-90A1-2BB445DEBC64}" destId="{99D36636-E395-439F-A79A-29C0BFB6F7E4}" srcOrd="2" destOrd="0" presId="urn:diagrams.loki3.com/BracketList"/>
    <dgm:cxn modelId="{8BB22B44-3292-44A1-98F4-F5A8176417B5}" type="presParOf" srcId="{98695426-23ED-40C0-90A1-2BB445DEBC64}" destId="{7BB6658A-32E0-42C7-B82A-240BF45CF27D}" srcOrd="3" destOrd="0" presId="urn:diagrams.loki3.com/BracketList"/>
    <dgm:cxn modelId="{C04665F8-7E1A-4C16-AABE-A33AF5389545}" type="presParOf" srcId="{EFEB1020-9C17-48DC-BBE0-54FA743F9F75}" destId="{5B3CB043-7A92-47E9-A4C4-39EC715F2552}" srcOrd="1" destOrd="0" presId="urn:diagrams.loki3.com/BracketList"/>
    <dgm:cxn modelId="{E8028D0D-089D-42C5-B5EB-64B3BC2137A7}" type="presParOf" srcId="{EFEB1020-9C17-48DC-BBE0-54FA743F9F75}" destId="{D9DF5E9A-39D4-44B7-A326-58B07A05D91E}" srcOrd="2" destOrd="0" presId="urn:diagrams.loki3.com/BracketList"/>
    <dgm:cxn modelId="{8E15159D-3AB1-440E-8894-59BE2B56B134}" type="presParOf" srcId="{D9DF5E9A-39D4-44B7-A326-58B07A05D91E}" destId="{F40D94EA-52E0-4740-A924-EAF350BDF213}" srcOrd="0" destOrd="0" presId="urn:diagrams.loki3.com/BracketList"/>
    <dgm:cxn modelId="{2C9CC56C-A542-4653-888C-37B18F18AC1C}" type="presParOf" srcId="{D9DF5E9A-39D4-44B7-A326-58B07A05D91E}" destId="{0E930D30-96BC-4D43-B65A-EE88C46DBE48}" srcOrd="1" destOrd="0" presId="urn:diagrams.loki3.com/BracketList"/>
    <dgm:cxn modelId="{C4F76B05-4424-487A-8D78-1F339773380F}" type="presParOf" srcId="{D9DF5E9A-39D4-44B7-A326-58B07A05D91E}" destId="{5831BF15-ED1F-4BD5-857B-18B8E573D9AB}" srcOrd="2" destOrd="0" presId="urn:diagrams.loki3.com/BracketList"/>
    <dgm:cxn modelId="{9684803F-D7ED-4E86-98D4-25A7B956A53E}" type="presParOf" srcId="{D9DF5E9A-39D4-44B7-A326-58B07A05D91E}" destId="{C6BA9D27-2D60-4BA7-98A9-E18E57FDB6CB}" srcOrd="3" destOrd="0" presId="urn:diagrams.loki3.com/BracketList"/>
    <dgm:cxn modelId="{CAAAF0B7-68D1-4FE6-9F89-AF4A1B4DB582}" type="presParOf" srcId="{EFEB1020-9C17-48DC-BBE0-54FA743F9F75}" destId="{5A002753-9FCA-4DC5-B8A6-1F7632BDDE58}" srcOrd="3" destOrd="0" presId="urn:diagrams.loki3.com/BracketList"/>
    <dgm:cxn modelId="{36F2ADC6-9472-4507-AEF5-C14AF9D18465}" type="presParOf" srcId="{EFEB1020-9C17-48DC-BBE0-54FA743F9F75}" destId="{5456517F-AD87-4BE8-AF58-8A8454D6DB92}" srcOrd="4" destOrd="0" presId="urn:diagrams.loki3.com/BracketList"/>
    <dgm:cxn modelId="{BC5BBC32-EFEE-4245-A3AC-94F306085FDD}" type="presParOf" srcId="{5456517F-AD87-4BE8-AF58-8A8454D6DB92}" destId="{3B1A1736-6579-4E3A-832A-7713D4CE6637}" srcOrd="0" destOrd="0" presId="urn:diagrams.loki3.com/BracketList"/>
    <dgm:cxn modelId="{23580251-941B-4504-9641-3C7EC9C1B90D}" type="presParOf" srcId="{5456517F-AD87-4BE8-AF58-8A8454D6DB92}" destId="{DF96C014-2136-4D13-A6DD-4E793DEDA991}" srcOrd="1" destOrd="0" presId="urn:diagrams.loki3.com/BracketList"/>
    <dgm:cxn modelId="{98A1E579-487D-47C6-A4ED-D9B00F217089}" type="presParOf" srcId="{5456517F-AD87-4BE8-AF58-8A8454D6DB92}" destId="{33137253-0D3F-4D45-884A-2C59544F8786}" srcOrd="2" destOrd="0" presId="urn:diagrams.loki3.com/BracketList"/>
    <dgm:cxn modelId="{C8229E05-EAB5-4F73-9BC0-C7C9170A02E8}" type="presParOf" srcId="{5456517F-AD87-4BE8-AF58-8A8454D6DB92}" destId="{E6B89D77-C909-4696-9CA6-8F245854B676}" srcOrd="3" destOrd="0" presId="urn:diagrams.loki3.com/BracketList"/>
    <dgm:cxn modelId="{80042280-5AC5-461F-8F37-710CD4EB9068}" type="presParOf" srcId="{EFEB1020-9C17-48DC-BBE0-54FA743F9F75}" destId="{46375C42-981C-4842-97A7-F4700332453C}" srcOrd="5" destOrd="0" presId="urn:diagrams.loki3.com/BracketList"/>
    <dgm:cxn modelId="{E925D2BD-B112-4BAD-B36C-8E73DF494DB0}" type="presParOf" srcId="{EFEB1020-9C17-48DC-BBE0-54FA743F9F75}" destId="{9709DCCB-B8A8-47BC-A303-F9EC41DA889E}" srcOrd="6" destOrd="0" presId="urn:diagrams.loki3.com/BracketList"/>
    <dgm:cxn modelId="{DB8B94F4-2A60-4DB1-8236-F85C9F7015D4}" type="presParOf" srcId="{9709DCCB-B8A8-47BC-A303-F9EC41DA889E}" destId="{CCB8139E-CA19-491D-9FCD-6BF28923C725}" srcOrd="0" destOrd="0" presId="urn:diagrams.loki3.com/BracketList"/>
    <dgm:cxn modelId="{2B8D4E56-DF9C-4ECA-BBB6-3862D049AD70}" type="presParOf" srcId="{9709DCCB-B8A8-47BC-A303-F9EC41DA889E}" destId="{14D1633C-A097-4A5A-8269-B04E98857E56}" srcOrd="1" destOrd="0" presId="urn:diagrams.loki3.com/BracketList"/>
    <dgm:cxn modelId="{91A77F78-8116-4035-A3EB-EC68BEA24561}" type="presParOf" srcId="{9709DCCB-B8A8-47BC-A303-F9EC41DA889E}" destId="{82B38D6F-2AA7-4339-A71D-28AA55699178}" srcOrd="2" destOrd="0" presId="urn:diagrams.loki3.com/BracketList"/>
    <dgm:cxn modelId="{DA9B824D-FE3E-4889-9FF3-049627BDF64A}" type="presParOf" srcId="{9709DCCB-B8A8-47BC-A303-F9EC41DA889E}" destId="{FFFD7BD8-195B-4FA4-9414-4F4C582F5570}" srcOrd="3" destOrd="0" presId="urn:diagrams.loki3.com/BracketList"/>
    <dgm:cxn modelId="{56B9371C-497F-4A89-B756-5F7C42096761}" type="presParOf" srcId="{EFEB1020-9C17-48DC-BBE0-54FA743F9F75}" destId="{D3A122A3-FC4C-4845-B4FF-0E74CF3D50D3}" srcOrd="7" destOrd="0" presId="urn:diagrams.loki3.com/BracketList"/>
    <dgm:cxn modelId="{B403F54A-3FF2-4890-8A79-6EFCF82C7650}" type="presParOf" srcId="{EFEB1020-9C17-48DC-BBE0-54FA743F9F75}" destId="{CCB5FDA4-BEC8-4CA1-835A-2A3BEEBEC456}" srcOrd="8" destOrd="0" presId="urn:diagrams.loki3.com/BracketList"/>
    <dgm:cxn modelId="{4B44A869-3D6A-4E84-BD16-259932531854}" type="presParOf" srcId="{CCB5FDA4-BEC8-4CA1-835A-2A3BEEBEC456}" destId="{9312B733-3AEB-49F6-8245-08553BA2949B}" srcOrd="0" destOrd="0" presId="urn:diagrams.loki3.com/BracketList"/>
    <dgm:cxn modelId="{B70F3F88-00DB-494C-A8A9-B6FAF5F0FB5B}" type="presParOf" srcId="{CCB5FDA4-BEC8-4CA1-835A-2A3BEEBEC456}" destId="{435AB433-2559-485A-A03D-C32F36288071}" srcOrd="1" destOrd="0" presId="urn:diagrams.loki3.com/BracketList"/>
    <dgm:cxn modelId="{25C710FC-34AF-44EF-A59D-3394CA60D85F}" type="presParOf" srcId="{CCB5FDA4-BEC8-4CA1-835A-2A3BEEBEC456}" destId="{C13B9160-72D5-46E0-A1C0-91E8634DFAE2}" srcOrd="2" destOrd="0" presId="urn:diagrams.loki3.com/BracketList"/>
    <dgm:cxn modelId="{4F515378-8FCB-4200-A427-287CBD23E029}" type="presParOf" srcId="{CCB5FDA4-BEC8-4CA1-835A-2A3BEEBEC456}" destId="{9893D59A-7FEC-486D-89C4-D28135F6121C}" srcOrd="3" destOrd="0" presId="urn:diagrams.loki3.com/BracketList"/>
    <dgm:cxn modelId="{EF807BA3-80CB-4F2A-A0DB-CEBE4DF6D9AF}" type="presParOf" srcId="{EFEB1020-9C17-48DC-BBE0-54FA743F9F75}" destId="{A421D242-ABBF-45EB-97FD-83930430328F}" srcOrd="9" destOrd="0" presId="urn:diagrams.loki3.com/BracketList"/>
    <dgm:cxn modelId="{ECBEAB31-02B3-4BB7-9F23-86A443F5C1B5}" type="presParOf" srcId="{EFEB1020-9C17-48DC-BBE0-54FA743F9F75}" destId="{2B991069-479A-498A-AF83-5B33CD9F12C6}" srcOrd="10" destOrd="0" presId="urn:diagrams.loki3.com/BracketList"/>
    <dgm:cxn modelId="{F47DB912-6496-476C-B68A-9036EE976258}" type="presParOf" srcId="{2B991069-479A-498A-AF83-5B33CD9F12C6}" destId="{939B76D1-BB33-4E50-9ECD-839FB5787B95}" srcOrd="0" destOrd="0" presId="urn:diagrams.loki3.com/BracketList"/>
    <dgm:cxn modelId="{33A80CE5-6C7B-432F-89DE-1673D3716C5B}" type="presParOf" srcId="{2B991069-479A-498A-AF83-5B33CD9F12C6}" destId="{7845F59F-6101-48DE-ABCC-EC5351843F5B}" srcOrd="1" destOrd="0" presId="urn:diagrams.loki3.com/BracketList"/>
    <dgm:cxn modelId="{340A5576-FFD2-4D94-9DCC-AD3F8BF21F1F}" type="presParOf" srcId="{2B991069-479A-498A-AF83-5B33CD9F12C6}" destId="{8DC06B04-AA78-4007-96F1-AC66800E204E}" srcOrd="2" destOrd="0" presId="urn:diagrams.loki3.com/BracketList"/>
    <dgm:cxn modelId="{E662D7B8-D92F-48DE-93D1-CA78B80A4A54}" type="presParOf" srcId="{2B991069-479A-498A-AF83-5B33CD9F12C6}" destId="{B43D6F8D-5103-4DCA-8971-053A6B7A987B}" srcOrd="3" destOrd="0" presId="urn:diagrams.loki3.com/BracketList"/>
    <dgm:cxn modelId="{D6B0531F-365B-4DBA-B947-AE065D85AEE0}" type="presParOf" srcId="{EFEB1020-9C17-48DC-BBE0-54FA743F9F75}" destId="{1DEFA11E-9373-40F9-A3AA-EE96EB176FFC}" srcOrd="11" destOrd="0" presId="urn:diagrams.loki3.com/BracketList"/>
    <dgm:cxn modelId="{2961F2EF-F29E-4D8F-9F6A-A0CCE9683AE2}" type="presParOf" srcId="{EFEB1020-9C17-48DC-BBE0-54FA743F9F75}" destId="{15A0E54D-F0B0-4838-8C40-95DD89577CA2}" srcOrd="12" destOrd="0" presId="urn:diagrams.loki3.com/BracketList"/>
    <dgm:cxn modelId="{1D1E70CC-C7F1-44F8-A562-3E9F041CABFC}" type="presParOf" srcId="{15A0E54D-F0B0-4838-8C40-95DD89577CA2}" destId="{C42E8310-64BB-4AF1-8383-CC53609B48A7}" srcOrd="0" destOrd="0" presId="urn:diagrams.loki3.com/BracketList"/>
    <dgm:cxn modelId="{6B7C1799-806B-4933-BB99-F5345DE97F76}" type="presParOf" srcId="{15A0E54D-F0B0-4838-8C40-95DD89577CA2}" destId="{386F4D35-A666-4B7B-8DA3-FE2DCBA241CE}" srcOrd="1" destOrd="0" presId="urn:diagrams.loki3.com/BracketList"/>
    <dgm:cxn modelId="{175CCDBC-29E1-4437-B529-8EF0A2683E45}" type="presParOf" srcId="{15A0E54D-F0B0-4838-8C40-95DD89577CA2}" destId="{D6FD17A2-FCE6-4B7E-B424-3816FB413E23}" srcOrd="2" destOrd="0" presId="urn:diagrams.loki3.com/BracketList"/>
    <dgm:cxn modelId="{DA8C1395-DE48-4D79-AB3D-8A26E394519C}" type="presParOf" srcId="{15A0E54D-F0B0-4838-8C40-95DD89577CA2}" destId="{5C6DDAF1-B0A6-4915-BBAA-ACF987F2048F}" srcOrd="3" destOrd="0" presId="urn:diagrams.loki3.com/BracketList"/>
    <dgm:cxn modelId="{9CD2A3C6-CB43-4F82-ADA5-B94044FF69F3}" type="presParOf" srcId="{EFEB1020-9C17-48DC-BBE0-54FA743F9F75}" destId="{608F26D4-1D22-414D-8643-F4879FD17BD5}" srcOrd="13" destOrd="0" presId="urn:diagrams.loki3.com/BracketList"/>
    <dgm:cxn modelId="{6A4A9BA4-9871-4F5E-9DDA-A3EA479D8058}" type="presParOf" srcId="{EFEB1020-9C17-48DC-BBE0-54FA743F9F75}" destId="{4B12A308-E2AF-4F45-882B-691EF4FA1B43}" srcOrd="14" destOrd="0" presId="urn:diagrams.loki3.com/BracketList"/>
    <dgm:cxn modelId="{E1A2927A-57E3-4A4D-8857-71EA65BD5629}" type="presParOf" srcId="{4B12A308-E2AF-4F45-882B-691EF4FA1B43}" destId="{B471A916-B6F4-4017-A447-E2C98CEE19B9}" srcOrd="0" destOrd="0" presId="urn:diagrams.loki3.com/BracketList"/>
    <dgm:cxn modelId="{D396386B-6B0B-4561-8BBA-EF1C8A340ED1}" type="presParOf" srcId="{4B12A308-E2AF-4F45-882B-691EF4FA1B43}" destId="{7F976215-9D17-4223-A92A-D3302071B429}" srcOrd="1" destOrd="0" presId="urn:diagrams.loki3.com/BracketList"/>
    <dgm:cxn modelId="{68FE48FE-55C0-4E0F-8B79-55FD1458A9FD}" type="presParOf" srcId="{4B12A308-E2AF-4F45-882B-691EF4FA1B43}" destId="{C984C73F-7C05-410A-B91E-AD111AE0E45B}" srcOrd="2" destOrd="0" presId="urn:diagrams.loki3.com/BracketList"/>
    <dgm:cxn modelId="{BCC5A2FD-E23F-4AC2-BB0E-4219C8657D7A}" type="presParOf" srcId="{4B12A308-E2AF-4F45-882B-691EF4FA1B43}" destId="{260E7D26-6540-4407-AA35-D081FC05F135}" srcOrd="3" destOrd="0" presId="urn:diagrams.loki3.com/BracketList"/>
    <dgm:cxn modelId="{16FFA469-870A-4453-9471-39CB84B588A1}" type="presParOf" srcId="{EFEB1020-9C17-48DC-BBE0-54FA743F9F75}" destId="{87942DC7-D611-481D-85C3-17E9EE928CC9}" srcOrd="15" destOrd="0" presId="urn:diagrams.loki3.com/BracketList"/>
    <dgm:cxn modelId="{7851F925-1252-4F3F-9162-4F3C79B75204}" type="presParOf" srcId="{EFEB1020-9C17-48DC-BBE0-54FA743F9F75}" destId="{5A582BDF-EB51-42B9-AFE8-1D18A89089BC}" srcOrd="16" destOrd="0" presId="urn:diagrams.loki3.com/BracketList"/>
    <dgm:cxn modelId="{63973306-74A2-49F1-8557-CD8022048B52}" type="presParOf" srcId="{5A582BDF-EB51-42B9-AFE8-1D18A89089BC}" destId="{320B77C6-F8A0-4CEB-8B55-79E4A1BAF9E9}" srcOrd="0" destOrd="0" presId="urn:diagrams.loki3.com/BracketList"/>
    <dgm:cxn modelId="{5C543EC2-339F-4E2B-91F1-21CC0AEA8FBB}" type="presParOf" srcId="{5A582BDF-EB51-42B9-AFE8-1D18A89089BC}" destId="{803A06C6-F698-48F4-A91D-0B2B17EECBA4}" srcOrd="1" destOrd="0" presId="urn:diagrams.loki3.com/BracketList"/>
    <dgm:cxn modelId="{350ED6CB-0BC1-4E42-B741-79C387E42590}" type="presParOf" srcId="{5A582BDF-EB51-42B9-AFE8-1D18A89089BC}" destId="{4A43BD3F-83F2-4A36-B8AE-CC5DC27FAC9E}" srcOrd="2" destOrd="0" presId="urn:diagrams.loki3.com/BracketList"/>
    <dgm:cxn modelId="{4B15C173-7E00-4171-BEAF-F9D7620EBE36}" type="presParOf" srcId="{5A582BDF-EB51-42B9-AFE8-1D18A89089BC}" destId="{E8E0050D-5592-4FFB-BC24-07DF887B3DF2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1BE2A8E-285E-4C69-9BFF-CE48B252AA50}" type="doc">
      <dgm:prSet loTypeId="urn:microsoft.com/office/officeart/2005/8/layout/radial6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ED1A3B2-A381-4201-823D-E4B4F944886D}">
      <dgm:prSet phldrT="[Text]"/>
      <dgm:spPr/>
      <dgm:t>
        <a:bodyPr/>
        <a:lstStyle/>
        <a:p>
          <a:r>
            <a:rPr lang="sr-Cyrl-RS" dirty="0">
              <a:solidFill>
                <a:schemeClr val="bg1"/>
              </a:solidFill>
            </a:rPr>
            <a:t>Укупни расходи и издаци </a:t>
          </a:r>
          <a:r>
            <a:rPr lang="sr-Cyrl-RS" b="1" dirty="0">
              <a:solidFill>
                <a:schemeClr val="bg1"/>
              </a:solidFill>
            </a:rPr>
            <a:t>518.404.451</a:t>
          </a:r>
          <a:r>
            <a:rPr lang="sr-Cyrl-RS" dirty="0">
              <a:solidFill>
                <a:schemeClr val="bg1"/>
              </a:solidFill>
            </a:rPr>
            <a:t> динар</a:t>
          </a:r>
          <a:endParaRPr lang="en-US" dirty="0">
            <a:solidFill>
              <a:schemeClr val="bg1"/>
            </a:solidFill>
          </a:endParaRPr>
        </a:p>
      </dgm:t>
    </dgm:pt>
    <dgm:pt modelId="{73ADFC91-EAB5-4621-8C76-D207DF7E46EB}" type="parTrans" cxnId="{28F1F12C-F4AD-4E97-81E8-8618F0209646}">
      <dgm:prSet/>
      <dgm:spPr/>
      <dgm:t>
        <a:bodyPr/>
        <a:lstStyle/>
        <a:p>
          <a:endParaRPr lang="en-US"/>
        </a:p>
      </dgm:t>
    </dgm:pt>
    <dgm:pt modelId="{BBBE51B8-3D99-4D37-A53E-85F69FB1F8D4}" type="sibTrans" cxnId="{28F1F12C-F4AD-4E97-81E8-8618F0209646}">
      <dgm:prSet/>
      <dgm:spPr/>
      <dgm:t>
        <a:bodyPr/>
        <a:lstStyle/>
        <a:p>
          <a:endParaRPr lang="en-US"/>
        </a:p>
      </dgm:t>
    </dgm:pt>
    <dgm:pt modelId="{A7091EAC-498C-4E8C-B46B-331B042A0C75}">
      <dgm:prSet phldrT="[Text]"/>
      <dgm:spPr/>
      <dgm:t>
        <a:bodyPr/>
        <a:lstStyle/>
        <a:p>
          <a:r>
            <a:rPr lang="ru-RU" dirty="0">
              <a:solidFill>
                <a:schemeClr val="bg1"/>
              </a:solidFill>
            </a:rPr>
            <a:t>Коришћење роба и услуга </a:t>
          </a:r>
          <a:r>
            <a:rPr lang="ru-RU" b="1" dirty="0">
              <a:solidFill>
                <a:schemeClr val="bg1"/>
              </a:solidFill>
            </a:rPr>
            <a:t>174.807.342 </a:t>
          </a:r>
          <a:r>
            <a:rPr lang="ru-RU" dirty="0">
              <a:solidFill>
                <a:schemeClr val="bg1"/>
              </a:solidFill>
            </a:rPr>
            <a:t>динара</a:t>
          </a:r>
          <a:endParaRPr lang="en-US" dirty="0">
            <a:solidFill>
              <a:schemeClr val="bg1"/>
            </a:solidFill>
          </a:endParaRPr>
        </a:p>
      </dgm:t>
    </dgm:pt>
    <dgm:pt modelId="{5263AC43-AEF9-405C-B9BD-C1E77733E429}" type="parTrans" cxnId="{AE26F329-897E-412E-A92A-D95A8804158B}">
      <dgm:prSet/>
      <dgm:spPr/>
      <dgm:t>
        <a:bodyPr/>
        <a:lstStyle/>
        <a:p>
          <a:endParaRPr lang="en-US"/>
        </a:p>
      </dgm:t>
    </dgm:pt>
    <dgm:pt modelId="{686A1A37-AC61-4EC6-8398-59788F898E91}" type="sibTrans" cxnId="{AE26F329-897E-412E-A92A-D95A8804158B}">
      <dgm:prSet/>
      <dgm:spPr/>
      <dgm:t>
        <a:bodyPr/>
        <a:lstStyle/>
        <a:p>
          <a:endParaRPr lang="en-US"/>
        </a:p>
      </dgm:t>
    </dgm:pt>
    <dgm:pt modelId="{7D1C9009-9B60-4C15-8E3B-F949FAB90776}">
      <dgm:prSet phldrT="[Text]" phldr="1"/>
      <dgm:spPr/>
      <dgm:t>
        <a:bodyPr/>
        <a:lstStyle/>
        <a:p>
          <a:endParaRPr lang="en-US" dirty="0"/>
        </a:p>
      </dgm:t>
    </dgm:pt>
    <dgm:pt modelId="{E75197AC-E7B0-4C26-9D1F-47E47BE7CCEF}" type="parTrans" cxnId="{4E6E6427-5348-4ECF-99CC-46CA5F3BDA5F}">
      <dgm:prSet/>
      <dgm:spPr/>
      <dgm:t>
        <a:bodyPr/>
        <a:lstStyle/>
        <a:p>
          <a:endParaRPr lang="en-US"/>
        </a:p>
      </dgm:t>
    </dgm:pt>
    <dgm:pt modelId="{9D56A871-CE7A-4922-AAF9-9D95A29D1039}" type="sibTrans" cxnId="{4E6E6427-5348-4ECF-99CC-46CA5F3BDA5F}">
      <dgm:prSet/>
      <dgm:spPr/>
      <dgm:t>
        <a:bodyPr/>
        <a:lstStyle/>
        <a:p>
          <a:endParaRPr lang="en-US"/>
        </a:p>
      </dgm:t>
    </dgm:pt>
    <dgm:pt modelId="{BEBB7508-5593-4665-86D9-67DC9EEDFE00}">
      <dgm:prSet phldrT="[Text]" phldr="1"/>
      <dgm:spPr/>
      <dgm:t>
        <a:bodyPr/>
        <a:lstStyle/>
        <a:p>
          <a:endParaRPr lang="en-US"/>
        </a:p>
      </dgm:t>
    </dgm:pt>
    <dgm:pt modelId="{C01D930E-241E-4B8F-9FFE-A12F23D4AE61}" type="parTrans" cxnId="{8AD44159-442C-4DEC-ACDC-2060DD6FE511}">
      <dgm:prSet/>
      <dgm:spPr/>
      <dgm:t>
        <a:bodyPr/>
        <a:lstStyle/>
        <a:p>
          <a:endParaRPr lang="en-US"/>
        </a:p>
      </dgm:t>
    </dgm:pt>
    <dgm:pt modelId="{8C2D30BC-9728-4727-AC9C-7DD1886B66DA}" type="sibTrans" cxnId="{8AD44159-442C-4DEC-ACDC-2060DD6FE511}">
      <dgm:prSet/>
      <dgm:spPr/>
      <dgm:t>
        <a:bodyPr/>
        <a:lstStyle/>
        <a:p>
          <a:endParaRPr lang="en-US"/>
        </a:p>
      </dgm:t>
    </dgm:pt>
    <dgm:pt modelId="{DC185536-47EC-480B-B419-24BC666B206E}">
      <dgm:prSet phldrT="[Text]" phldr="1"/>
      <dgm:spPr/>
      <dgm:t>
        <a:bodyPr/>
        <a:lstStyle/>
        <a:p>
          <a:endParaRPr lang="en-US"/>
        </a:p>
      </dgm:t>
    </dgm:pt>
    <dgm:pt modelId="{43B3845C-4A8E-4186-AC01-CB23C9CE3CE4}" type="parTrans" cxnId="{D6D3D766-AAF1-452B-B7A5-DE64D7EFBDAC}">
      <dgm:prSet/>
      <dgm:spPr/>
      <dgm:t>
        <a:bodyPr/>
        <a:lstStyle/>
        <a:p>
          <a:endParaRPr lang="en-US"/>
        </a:p>
      </dgm:t>
    </dgm:pt>
    <dgm:pt modelId="{FF327DB0-0FCC-45EC-A004-6349AB5E0A19}" type="sibTrans" cxnId="{D6D3D766-AAF1-452B-B7A5-DE64D7EFBDAC}">
      <dgm:prSet/>
      <dgm:spPr/>
      <dgm:t>
        <a:bodyPr/>
        <a:lstStyle/>
        <a:p>
          <a:endParaRPr lang="en-US"/>
        </a:p>
      </dgm:t>
    </dgm:pt>
    <dgm:pt modelId="{343B6168-99DB-4C0C-9BE7-E54D7B80C5AD}">
      <dgm:prSet phldrT="[Text]" phldr="1"/>
      <dgm:spPr/>
      <dgm:t>
        <a:bodyPr/>
        <a:lstStyle/>
        <a:p>
          <a:endParaRPr lang="en-US"/>
        </a:p>
      </dgm:t>
    </dgm:pt>
    <dgm:pt modelId="{6F98FC42-2370-4FD0-A627-0708511F7F32}" type="parTrans" cxnId="{3DFE3AE5-6DA5-4440-A66F-1437FD4DC5D4}">
      <dgm:prSet/>
      <dgm:spPr/>
      <dgm:t>
        <a:bodyPr/>
        <a:lstStyle/>
        <a:p>
          <a:endParaRPr lang="en-US"/>
        </a:p>
      </dgm:t>
    </dgm:pt>
    <dgm:pt modelId="{95FBDDB6-4174-4619-B543-81DEF6B7716A}" type="sibTrans" cxnId="{3DFE3AE5-6DA5-4440-A66F-1437FD4DC5D4}">
      <dgm:prSet/>
      <dgm:spPr/>
      <dgm:t>
        <a:bodyPr/>
        <a:lstStyle/>
        <a:p>
          <a:endParaRPr lang="en-US"/>
        </a:p>
      </dgm:t>
    </dgm:pt>
    <dgm:pt modelId="{AC73436A-3EE6-4AB1-8B81-F0B7414514C2}">
      <dgm:prSet phldrT="[Text]" phldr="1"/>
      <dgm:spPr/>
      <dgm:t>
        <a:bodyPr/>
        <a:lstStyle/>
        <a:p>
          <a:endParaRPr lang="en-US"/>
        </a:p>
      </dgm:t>
    </dgm:pt>
    <dgm:pt modelId="{67F09836-65ED-439A-8E55-BF0FF6A12BA6}" type="parTrans" cxnId="{667A6532-F93A-4FD0-BD4D-A1165020F36F}">
      <dgm:prSet/>
      <dgm:spPr/>
      <dgm:t>
        <a:bodyPr/>
        <a:lstStyle/>
        <a:p>
          <a:endParaRPr lang="en-US"/>
        </a:p>
      </dgm:t>
    </dgm:pt>
    <dgm:pt modelId="{6C19F97B-9D99-4777-817C-1695A372D4F1}" type="sibTrans" cxnId="{667A6532-F93A-4FD0-BD4D-A1165020F36F}">
      <dgm:prSet/>
      <dgm:spPr/>
      <dgm:t>
        <a:bodyPr/>
        <a:lstStyle/>
        <a:p>
          <a:endParaRPr lang="en-US"/>
        </a:p>
      </dgm:t>
    </dgm:pt>
    <dgm:pt modelId="{352A865C-AD96-4AB1-8A5C-397B7A7D9B07}">
      <dgm:prSet phldrT="[Text]" phldr="1"/>
      <dgm:spPr/>
      <dgm:t>
        <a:bodyPr/>
        <a:lstStyle/>
        <a:p>
          <a:endParaRPr lang="en-US"/>
        </a:p>
      </dgm:t>
    </dgm:pt>
    <dgm:pt modelId="{7EC1ADA9-9F6E-4AFC-AE86-4831D523AA38}" type="parTrans" cxnId="{464AEB83-A961-4BF3-980D-8DBCF9264695}">
      <dgm:prSet/>
      <dgm:spPr/>
      <dgm:t>
        <a:bodyPr/>
        <a:lstStyle/>
        <a:p>
          <a:endParaRPr lang="en-US"/>
        </a:p>
      </dgm:t>
    </dgm:pt>
    <dgm:pt modelId="{7473CF13-22F0-41AF-BD4E-305659448BE2}" type="sibTrans" cxnId="{464AEB83-A961-4BF3-980D-8DBCF9264695}">
      <dgm:prSet/>
      <dgm:spPr/>
      <dgm:t>
        <a:bodyPr/>
        <a:lstStyle/>
        <a:p>
          <a:endParaRPr lang="en-US"/>
        </a:p>
      </dgm:t>
    </dgm:pt>
    <dgm:pt modelId="{91651A17-950C-49EC-8C35-2517548AE9E6}">
      <dgm:prSet/>
      <dgm:spPr/>
      <dgm:t>
        <a:bodyPr/>
        <a:lstStyle/>
        <a:p>
          <a:r>
            <a:rPr lang="sr-Cyrl-RS" dirty="0">
              <a:solidFill>
                <a:schemeClr val="bg1"/>
              </a:solidFill>
            </a:rPr>
            <a:t>Основна средства </a:t>
          </a:r>
          <a:r>
            <a:rPr lang="sr-Cyrl-RS" b="1" dirty="0">
              <a:solidFill>
                <a:schemeClr val="bg1"/>
              </a:solidFill>
            </a:rPr>
            <a:t>34.159.200 </a:t>
          </a:r>
          <a:r>
            <a:rPr lang="sr-Cyrl-RS" dirty="0">
              <a:solidFill>
                <a:schemeClr val="bg1"/>
              </a:solidFill>
            </a:rPr>
            <a:t>динара</a:t>
          </a:r>
          <a:endParaRPr lang="en-US" dirty="0">
            <a:solidFill>
              <a:schemeClr val="bg1"/>
            </a:solidFill>
          </a:endParaRPr>
        </a:p>
      </dgm:t>
    </dgm:pt>
    <dgm:pt modelId="{842A79D3-4827-4424-A76D-539154392405}" type="parTrans" cxnId="{E14E4EEE-087E-4E8C-92C7-D48A2C2A60C4}">
      <dgm:prSet/>
      <dgm:spPr/>
      <dgm:t>
        <a:bodyPr/>
        <a:lstStyle/>
        <a:p>
          <a:endParaRPr lang="en-US"/>
        </a:p>
      </dgm:t>
    </dgm:pt>
    <dgm:pt modelId="{8962C693-DF60-43F6-9F43-7615C2E1439A}" type="sibTrans" cxnId="{E14E4EEE-087E-4E8C-92C7-D48A2C2A60C4}">
      <dgm:prSet/>
      <dgm:spPr/>
      <dgm:t>
        <a:bodyPr/>
        <a:lstStyle/>
        <a:p>
          <a:endParaRPr lang="en-US"/>
        </a:p>
      </dgm:t>
    </dgm:pt>
    <dgm:pt modelId="{3641F520-BAF8-4BA4-A826-44FA753A5F4E}">
      <dgm:prSet/>
      <dgm:spPr/>
      <dgm:t>
        <a:bodyPr/>
        <a:lstStyle/>
        <a:p>
          <a:endParaRPr lang="en-US" dirty="0"/>
        </a:p>
      </dgm:t>
    </dgm:pt>
    <dgm:pt modelId="{31D6B297-275C-4FAC-A07E-4467512471AD}" type="parTrans" cxnId="{D5A26C81-B5CA-4FF9-85ED-60967857EFA6}">
      <dgm:prSet/>
      <dgm:spPr/>
      <dgm:t>
        <a:bodyPr/>
        <a:lstStyle/>
        <a:p>
          <a:endParaRPr lang="en-US"/>
        </a:p>
      </dgm:t>
    </dgm:pt>
    <dgm:pt modelId="{53B82682-8E0C-4903-98EA-36CBB0B8A63B}" type="sibTrans" cxnId="{D5A26C81-B5CA-4FF9-85ED-60967857EFA6}">
      <dgm:prSet/>
      <dgm:spPr/>
      <dgm:t>
        <a:bodyPr/>
        <a:lstStyle/>
        <a:p>
          <a:endParaRPr lang="en-US"/>
        </a:p>
      </dgm:t>
    </dgm:pt>
    <dgm:pt modelId="{3BA9396D-1753-43D3-A703-A75A7C19204B}">
      <dgm:prSet/>
      <dgm:spPr/>
      <dgm:t>
        <a:bodyPr/>
        <a:lstStyle/>
        <a:p>
          <a:endParaRPr lang="en-US" dirty="0"/>
        </a:p>
      </dgm:t>
    </dgm:pt>
    <dgm:pt modelId="{FDC0F8DA-00AF-40CD-B616-B7AA7472101C}" type="parTrans" cxnId="{4A16358E-6F75-4AC0-B6E5-E26F15B1A750}">
      <dgm:prSet/>
      <dgm:spPr/>
      <dgm:t>
        <a:bodyPr/>
        <a:lstStyle/>
        <a:p>
          <a:endParaRPr lang="en-US"/>
        </a:p>
      </dgm:t>
    </dgm:pt>
    <dgm:pt modelId="{869210E2-CDFB-49E6-A3F9-D5A55D2018F0}" type="sibTrans" cxnId="{4A16358E-6F75-4AC0-B6E5-E26F15B1A750}">
      <dgm:prSet/>
      <dgm:spPr/>
      <dgm:t>
        <a:bodyPr/>
        <a:lstStyle/>
        <a:p>
          <a:endParaRPr lang="en-US"/>
        </a:p>
      </dgm:t>
    </dgm:pt>
    <dgm:pt modelId="{C64FD589-26EA-483C-BB5E-C8324A82EAF5}">
      <dgm:prSet/>
      <dgm:spPr/>
      <dgm:t>
        <a:bodyPr/>
        <a:lstStyle/>
        <a:p>
          <a:endParaRPr lang="en-US" dirty="0"/>
        </a:p>
      </dgm:t>
    </dgm:pt>
    <dgm:pt modelId="{1E312D33-14E1-4B2B-A210-2A735401CE1C}" type="parTrans" cxnId="{B6507D96-25C4-4121-9433-2A113978B784}">
      <dgm:prSet/>
      <dgm:spPr/>
      <dgm:t>
        <a:bodyPr/>
        <a:lstStyle/>
        <a:p>
          <a:endParaRPr lang="en-US"/>
        </a:p>
      </dgm:t>
    </dgm:pt>
    <dgm:pt modelId="{46E45D53-1277-4C97-8E3B-323B4EBF62F5}" type="sibTrans" cxnId="{B6507D96-25C4-4121-9433-2A113978B784}">
      <dgm:prSet/>
      <dgm:spPr/>
      <dgm:t>
        <a:bodyPr/>
        <a:lstStyle/>
        <a:p>
          <a:endParaRPr lang="en-US"/>
        </a:p>
      </dgm:t>
    </dgm:pt>
    <dgm:pt modelId="{4746DA87-483C-4B84-9A22-BC58F96CB23A}">
      <dgm:prSet/>
      <dgm:spPr/>
      <dgm:t>
        <a:bodyPr/>
        <a:lstStyle/>
        <a:p>
          <a:r>
            <a:rPr lang="sr-Cyrl-RS" dirty="0">
              <a:solidFill>
                <a:schemeClr val="bg1"/>
              </a:solidFill>
            </a:rPr>
            <a:t>Расходи за запослене </a:t>
          </a:r>
          <a:r>
            <a:rPr lang="sr-Cyrl-RS" b="1" dirty="0">
              <a:solidFill>
                <a:schemeClr val="bg1"/>
              </a:solidFill>
            </a:rPr>
            <a:t>262.430.367 </a:t>
          </a:r>
          <a:r>
            <a:rPr lang="sr-Cyrl-RS" dirty="0">
              <a:solidFill>
                <a:schemeClr val="bg1"/>
              </a:solidFill>
            </a:rPr>
            <a:t>динара</a:t>
          </a:r>
          <a:endParaRPr lang="en-US" dirty="0">
            <a:solidFill>
              <a:schemeClr val="bg1"/>
            </a:solidFill>
          </a:endParaRPr>
        </a:p>
      </dgm:t>
    </dgm:pt>
    <dgm:pt modelId="{8A92D324-8EB2-4984-ADCB-62EACF9FECFF}" type="parTrans" cxnId="{0F519843-417F-4196-AE51-1E900F71077B}">
      <dgm:prSet/>
      <dgm:spPr/>
      <dgm:t>
        <a:bodyPr/>
        <a:lstStyle/>
        <a:p>
          <a:endParaRPr lang="en-US"/>
        </a:p>
      </dgm:t>
    </dgm:pt>
    <dgm:pt modelId="{DB95B0B9-5D2D-4D1A-A4F8-70F45A0E9738}" type="sibTrans" cxnId="{0F519843-417F-4196-AE51-1E900F71077B}">
      <dgm:prSet/>
      <dgm:spPr/>
      <dgm:t>
        <a:bodyPr/>
        <a:lstStyle/>
        <a:p>
          <a:endParaRPr lang="en-US"/>
        </a:p>
      </dgm:t>
    </dgm:pt>
    <dgm:pt modelId="{8329AE49-ECD5-4C13-B90F-CA83B6E6F994}">
      <dgm:prSet/>
      <dgm:spPr/>
      <dgm:t>
        <a:bodyPr/>
        <a:lstStyle/>
        <a:p>
          <a:r>
            <a:rPr lang="sr-Cyrl-RS" dirty="0">
              <a:solidFill>
                <a:schemeClr val="bg1"/>
              </a:solidFill>
            </a:rPr>
            <a:t>Права из социјалног осигурања </a:t>
          </a:r>
          <a:r>
            <a:rPr lang="sr-Cyrl-RS" b="1" dirty="0">
              <a:solidFill>
                <a:schemeClr val="bg1"/>
              </a:solidFill>
            </a:rPr>
            <a:t>12.275.942 </a:t>
          </a:r>
          <a:r>
            <a:rPr lang="sr-Cyrl-RS" dirty="0">
              <a:solidFill>
                <a:schemeClr val="bg1"/>
              </a:solidFill>
            </a:rPr>
            <a:t>динара</a:t>
          </a:r>
          <a:endParaRPr lang="en-US" dirty="0">
            <a:solidFill>
              <a:schemeClr val="bg1"/>
            </a:solidFill>
          </a:endParaRPr>
        </a:p>
      </dgm:t>
    </dgm:pt>
    <dgm:pt modelId="{6A3537F1-6C7A-4D5E-9BC9-14D14BE7BA95}" type="parTrans" cxnId="{47BC94C2-46D4-453B-A292-6076A9F8EE3B}">
      <dgm:prSet/>
      <dgm:spPr/>
      <dgm:t>
        <a:bodyPr/>
        <a:lstStyle/>
        <a:p>
          <a:endParaRPr lang="en-US"/>
        </a:p>
      </dgm:t>
    </dgm:pt>
    <dgm:pt modelId="{9CB0C477-89B3-4058-B341-9FC9F0AB6BB2}" type="sibTrans" cxnId="{47BC94C2-46D4-453B-A292-6076A9F8EE3B}">
      <dgm:prSet/>
      <dgm:spPr/>
      <dgm:t>
        <a:bodyPr/>
        <a:lstStyle/>
        <a:p>
          <a:endParaRPr lang="en-US"/>
        </a:p>
      </dgm:t>
    </dgm:pt>
    <dgm:pt modelId="{3FA5C700-C8EE-4CAC-8DA0-0BA7CA952C72}">
      <dgm:prSet/>
      <dgm:spPr/>
      <dgm:t>
        <a:bodyPr/>
        <a:lstStyle/>
        <a:p>
          <a:r>
            <a:rPr lang="sr-Cyrl-RS" dirty="0">
              <a:solidFill>
                <a:schemeClr val="bg1"/>
              </a:solidFill>
            </a:rPr>
            <a:t>Дотације и трансфери </a:t>
          </a:r>
          <a:r>
            <a:rPr lang="sr-Cyrl-RS" b="1" dirty="0">
              <a:solidFill>
                <a:schemeClr val="bg1"/>
              </a:solidFill>
            </a:rPr>
            <a:t>16.591.600 </a:t>
          </a:r>
          <a:r>
            <a:rPr lang="sr-Cyrl-RS" dirty="0">
              <a:solidFill>
                <a:schemeClr val="bg1"/>
              </a:solidFill>
            </a:rPr>
            <a:t>динара</a:t>
          </a:r>
          <a:endParaRPr lang="en-US" dirty="0">
            <a:solidFill>
              <a:schemeClr val="bg1"/>
            </a:solidFill>
          </a:endParaRPr>
        </a:p>
      </dgm:t>
    </dgm:pt>
    <dgm:pt modelId="{6970CC38-AACF-4350-BF4D-BD796B05B1FA}" type="parTrans" cxnId="{3BA8FFD8-B6F3-4518-99B6-8F25F307CF52}">
      <dgm:prSet/>
      <dgm:spPr/>
      <dgm:t>
        <a:bodyPr/>
        <a:lstStyle/>
        <a:p>
          <a:endParaRPr lang="en-US"/>
        </a:p>
      </dgm:t>
    </dgm:pt>
    <dgm:pt modelId="{61B610E5-4DC8-4394-A22C-5BBE6CDEE232}" type="sibTrans" cxnId="{3BA8FFD8-B6F3-4518-99B6-8F25F307CF52}">
      <dgm:prSet/>
      <dgm:spPr/>
      <dgm:t>
        <a:bodyPr/>
        <a:lstStyle/>
        <a:p>
          <a:endParaRPr lang="en-US"/>
        </a:p>
      </dgm:t>
    </dgm:pt>
    <dgm:pt modelId="{ED01A515-5448-4A3E-A2EC-575448D0F5AA}">
      <dgm:prSet/>
      <dgm:spPr/>
      <dgm:t>
        <a:bodyPr/>
        <a:lstStyle/>
        <a:p>
          <a:r>
            <a:rPr lang="sr-Cyrl-RS" dirty="0">
              <a:solidFill>
                <a:schemeClr val="bg1"/>
              </a:solidFill>
            </a:rPr>
            <a:t>Остали расходи </a:t>
          </a:r>
          <a:r>
            <a:rPr lang="sr-Cyrl-RS" b="1" dirty="0">
              <a:solidFill>
                <a:schemeClr val="bg1"/>
              </a:solidFill>
            </a:rPr>
            <a:t>14.840.000 </a:t>
          </a:r>
          <a:r>
            <a:rPr lang="sr-Cyrl-RS" dirty="0">
              <a:solidFill>
                <a:schemeClr val="bg1"/>
              </a:solidFill>
            </a:rPr>
            <a:t>динара</a:t>
          </a:r>
          <a:endParaRPr lang="en-US" dirty="0">
            <a:solidFill>
              <a:schemeClr val="bg1"/>
            </a:solidFill>
          </a:endParaRPr>
        </a:p>
      </dgm:t>
    </dgm:pt>
    <dgm:pt modelId="{3C8BC949-583D-42C4-9E18-497A2FA6C1D3}" type="parTrans" cxnId="{30638209-A4D1-4BFE-943D-C66C72DB50AF}">
      <dgm:prSet/>
      <dgm:spPr/>
      <dgm:t>
        <a:bodyPr/>
        <a:lstStyle/>
        <a:p>
          <a:endParaRPr lang="en-US"/>
        </a:p>
      </dgm:t>
    </dgm:pt>
    <dgm:pt modelId="{B658162B-CA61-458F-8F17-E18D499D4DE8}" type="sibTrans" cxnId="{30638209-A4D1-4BFE-943D-C66C72DB50AF}">
      <dgm:prSet/>
      <dgm:spPr/>
      <dgm:t>
        <a:bodyPr/>
        <a:lstStyle/>
        <a:p>
          <a:endParaRPr lang="en-US"/>
        </a:p>
      </dgm:t>
    </dgm:pt>
    <dgm:pt modelId="{AE26BF5A-34A6-4192-8BEA-D9ECFB941642}">
      <dgm:prSet/>
      <dgm:spPr/>
      <dgm:t>
        <a:bodyPr/>
        <a:lstStyle/>
        <a:p>
          <a:r>
            <a:rPr lang="sr-Cyrl-RS" dirty="0">
              <a:solidFill>
                <a:schemeClr val="bg1"/>
              </a:solidFill>
            </a:rPr>
            <a:t>Средства резерве </a:t>
          </a:r>
          <a:r>
            <a:rPr lang="sr-Cyrl-RS" b="1" dirty="0">
              <a:solidFill>
                <a:schemeClr val="bg1"/>
              </a:solidFill>
            </a:rPr>
            <a:t>3.300.000 </a:t>
          </a:r>
          <a:r>
            <a:rPr lang="sr-Cyrl-RS" b="0" dirty="0">
              <a:solidFill>
                <a:schemeClr val="bg1"/>
              </a:solidFill>
            </a:rPr>
            <a:t>динара</a:t>
          </a:r>
          <a:endParaRPr lang="en-US" b="1" dirty="0">
            <a:solidFill>
              <a:schemeClr val="bg1"/>
            </a:solidFill>
          </a:endParaRPr>
        </a:p>
      </dgm:t>
    </dgm:pt>
    <dgm:pt modelId="{053AEA0B-0F73-4DAC-9295-FCA55D0C5C5A}" type="parTrans" cxnId="{C2BA2E7D-A4DC-497F-82AA-B05171512E7B}">
      <dgm:prSet/>
      <dgm:spPr/>
      <dgm:t>
        <a:bodyPr/>
        <a:lstStyle/>
        <a:p>
          <a:endParaRPr lang="en-US"/>
        </a:p>
      </dgm:t>
    </dgm:pt>
    <dgm:pt modelId="{F67939D1-3ADF-4276-A6FA-0083CE5DA4FA}" type="sibTrans" cxnId="{C2BA2E7D-A4DC-497F-82AA-B05171512E7B}">
      <dgm:prSet/>
      <dgm:spPr/>
      <dgm:t>
        <a:bodyPr/>
        <a:lstStyle/>
        <a:p>
          <a:endParaRPr lang="en-US"/>
        </a:p>
      </dgm:t>
    </dgm:pt>
    <dgm:pt modelId="{F4B68BA8-694B-4B7F-8215-68903FFCD2D7}" type="pres">
      <dgm:prSet presAssocID="{B1BE2A8E-285E-4C69-9BFF-CE48B252AA5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59436B1-B652-4794-B4F4-4850647DACEB}" type="pres">
      <dgm:prSet presAssocID="{9ED1A3B2-A381-4201-823D-E4B4F944886D}" presName="centerShape" presStyleLbl="node0" presStyleIdx="0" presStyleCnt="1" custScaleX="131723" custScaleY="134986"/>
      <dgm:spPr/>
    </dgm:pt>
    <dgm:pt modelId="{73F305AC-CFDC-45B1-8AB8-6FABD1C99179}" type="pres">
      <dgm:prSet presAssocID="{A7091EAC-498C-4E8C-B46B-331B042A0C75}" presName="node" presStyleLbl="node1" presStyleIdx="0" presStyleCnt="7" custScaleX="141131" custScaleY="140917">
        <dgm:presLayoutVars>
          <dgm:bulletEnabled val="1"/>
        </dgm:presLayoutVars>
      </dgm:prSet>
      <dgm:spPr/>
    </dgm:pt>
    <dgm:pt modelId="{DA491651-56D0-404C-82B0-25ACBF882A98}" type="pres">
      <dgm:prSet presAssocID="{A7091EAC-498C-4E8C-B46B-331B042A0C75}" presName="dummy" presStyleCnt="0"/>
      <dgm:spPr/>
    </dgm:pt>
    <dgm:pt modelId="{44C62812-7B8C-4DB2-9C0D-14651D9AFC46}" type="pres">
      <dgm:prSet presAssocID="{686A1A37-AC61-4EC6-8398-59788F898E91}" presName="sibTrans" presStyleLbl="sibTrans2D1" presStyleIdx="0" presStyleCnt="7"/>
      <dgm:spPr/>
    </dgm:pt>
    <dgm:pt modelId="{A14630AA-C1BD-4A7E-B665-0A7C9B6C19C9}" type="pres">
      <dgm:prSet presAssocID="{3FA5C700-C8EE-4CAC-8DA0-0BA7CA952C72}" presName="node" presStyleLbl="node1" presStyleIdx="1" presStyleCnt="7" custScaleX="131953" custScaleY="129967">
        <dgm:presLayoutVars>
          <dgm:bulletEnabled val="1"/>
        </dgm:presLayoutVars>
      </dgm:prSet>
      <dgm:spPr/>
    </dgm:pt>
    <dgm:pt modelId="{B3474404-DEC3-43DE-B1B0-FCCBA45B0B53}" type="pres">
      <dgm:prSet presAssocID="{3FA5C700-C8EE-4CAC-8DA0-0BA7CA952C72}" presName="dummy" presStyleCnt="0"/>
      <dgm:spPr/>
    </dgm:pt>
    <dgm:pt modelId="{5D42F3FF-3AAD-4819-B004-ADDCB69227EB}" type="pres">
      <dgm:prSet presAssocID="{61B610E5-4DC8-4394-A22C-5BBE6CDEE232}" presName="sibTrans" presStyleLbl="sibTrans2D1" presStyleIdx="1" presStyleCnt="7"/>
      <dgm:spPr/>
    </dgm:pt>
    <dgm:pt modelId="{E43F7264-94BE-4E7E-8A98-A0D70BB3AF06}" type="pres">
      <dgm:prSet presAssocID="{4746DA87-483C-4B84-9A22-BC58F96CB23A}" presName="node" presStyleLbl="node1" presStyleIdx="2" presStyleCnt="7" custScaleX="121003" custScaleY="119208">
        <dgm:presLayoutVars>
          <dgm:bulletEnabled val="1"/>
        </dgm:presLayoutVars>
      </dgm:prSet>
      <dgm:spPr/>
    </dgm:pt>
    <dgm:pt modelId="{931EF9CE-45BC-491C-9A74-72874D860E58}" type="pres">
      <dgm:prSet presAssocID="{4746DA87-483C-4B84-9A22-BC58F96CB23A}" presName="dummy" presStyleCnt="0"/>
      <dgm:spPr/>
    </dgm:pt>
    <dgm:pt modelId="{19B05264-FBF1-4254-AA6E-8DA1048C9EC5}" type="pres">
      <dgm:prSet presAssocID="{DB95B0B9-5D2D-4D1A-A4F8-70F45A0E9738}" presName="sibTrans" presStyleLbl="sibTrans2D1" presStyleIdx="2" presStyleCnt="7"/>
      <dgm:spPr/>
    </dgm:pt>
    <dgm:pt modelId="{115526CD-270E-4C52-A164-15F2B6F9FE39}" type="pres">
      <dgm:prSet presAssocID="{8329AE49-ECD5-4C13-B90F-CA83B6E6F994}" presName="node" presStyleLbl="node1" presStyleIdx="3" presStyleCnt="7" custScaleX="120594" custScaleY="116316">
        <dgm:presLayoutVars>
          <dgm:bulletEnabled val="1"/>
        </dgm:presLayoutVars>
      </dgm:prSet>
      <dgm:spPr/>
    </dgm:pt>
    <dgm:pt modelId="{E442822E-2282-4D84-AEA3-97E5D7F5026E}" type="pres">
      <dgm:prSet presAssocID="{8329AE49-ECD5-4C13-B90F-CA83B6E6F994}" presName="dummy" presStyleCnt="0"/>
      <dgm:spPr/>
    </dgm:pt>
    <dgm:pt modelId="{1EBC4AA2-7966-4002-8CE2-7479E65C1C79}" type="pres">
      <dgm:prSet presAssocID="{9CB0C477-89B3-4058-B341-9FC9F0AB6BB2}" presName="sibTrans" presStyleLbl="sibTrans2D1" presStyleIdx="3" presStyleCnt="7"/>
      <dgm:spPr/>
    </dgm:pt>
    <dgm:pt modelId="{D19ADD6D-9F0A-4766-B637-BB2D5495A9BB}" type="pres">
      <dgm:prSet presAssocID="{ED01A515-5448-4A3E-A2EC-575448D0F5AA}" presName="node" presStyleLbl="node1" presStyleIdx="4" presStyleCnt="7" custScaleX="113767" custScaleY="116316">
        <dgm:presLayoutVars>
          <dgm:bulletEnabled val="1"/>
        </dgm:presLayoutVars>
      </dgm:prSet>
      <dgm:spPr/>
    </dgm:pt>
    <dgm:pt modelId="{CB9DB137-9ACF-4A5D-915D-C6DEF62C671A}" type="pres">
      <dgm:prSet presAssocID="{ED01A515-5448-4A3E-A2EC-575448D0F5AA}" presName="dummy" presStyleCnt="0"/>
      <dgm:spPr/>
    </dgm:pt>
    <dgm:pt modelId="{84EFD8D8-F116-4363-8F07-0BDD118D8287}" type="pres">
      <dgm:prSet presAssocID="{B658162B-CA61-458F-8F17-E18D499D4DE8}" presName="sibTrans" presStyleLbl="sibTrans2D1" presStyleIdx="4" presStyleCnt="7"/>
      <dgm:spPr/>
    </dgm:pt>
    <dgm:pt modelId="{4F05B281-B6DB-45BB-A427-1BF92AADC139}" type="pres">
      <dgm:prSet presAssocID="{AE26BF5A-34A6-4192-8BEA-D9ECFB941642}" presName="node" presStyleLbl="node1" presStyleIdx="5" presStyleCnt="7" custScaleX="112359" custScaleY="125494">
        <dgm:presLayoutVars>
          <dgm:bulletEnabled val="1"/>
        </dgm:presLayoutVars>
      </dgm:prSet>
      <dgm:spPr/>
    </dgm:pt>
    <dgm:pt modelId="{FEDFE719-4F44-4DDA-B702-82A372856A51}" type="pres">
      <dgm:prSet presAssocID="{AE26BF5A-34A6-4192-8BEA-D9ECFB941642}" presName="dummy" presStyleCnt="0"/>
      <dgm:spPr/>
    </dgm:pt>
    <dgm:pt modelId="{C0575E5C-DEAA-49FF-9C6A-0DF4C03D040D}" type="pres">
      <dgm:prSet presAssocID="{F67939D1-3ADF-4276-A6FA-0083CE5DA4FA}" presName="sibTrans" presStyleLbl="sibTrans2D1" presStyleIdx="5" presStyleCnt="7"/>
      <dgm:spPr/>
    </dgm:pt>
    <dgm:pt modelId="{2D6C03BD-4023-431E-84F6-C080A9961C8A}" type="pres">
      <dgm:prSet presAssocID="{91651A17-950C-49EC-8C35-2517548AE9E6}" presName="node" presStyleLbl="node1" presStyleIdx="6" presStyleCnt="7" custScaleX="134628" custScaleY="131362" custRadScaleRad="93377" custRadScaleInc="-24115">
        <dgm:presLayoutVars>
          <dgm:bulletEnabled val="1"/>
        </dgm:presLayoutVars>
      </dgm:prSet>
      <dgm:spPr/>
    </dgm:pt>
    <dgm:pt modelId="{2578787D-F4B0-463A-AA6F-94706894BC8C}" type="pres">
      <dgm:prSet presAssocID="{91651A17-950C-49EC-8C35-2517548AE9E6}" presName="dummy" presStyleCnt="0"/>
      <dgm:spPr/>
    </dgm:pt>
    <dgm:pt modelId="{7C884431-F906-455C-AAF5-4FBEC1E13C27}" type="pres">
      <dgm:prSet presAssocID="{8962C693-DF60-43F6-9F43-7615C2E1439A}" presName="sibTrans" presStyleLbl="sibTrans2D1" presStyleIdx="6" presStyleCnt="7"/>
      <dgm:spPr/>
    </dgm:pt>
  </dgm:ptLst>
  <dgm:cxnLst>
    <dgm:cxn modelId="{30638209-A4D1-4BFE-943D-C66C72DB50AF}" srcId="{9ED1A3B2-A381-4201-823D-E4B4F944886D}" destId="{ED01A515-5448-4A3E-A2EC-575448D0F5AA}" srcOrd="4" destOrd="0" parTransId="{3C8BC949-583D-42C4-9E18-497A2FA6C1D3}" sibTransId="{B658162B-CA61-458F-8F17-E18D499D4DE8}"/>
    <dgm:cxn modelId="{5EC1D513-D8D4-45F0-8AFD-7633B3DF7A52}" type="presOf" srcId="{4746DA87-483C-4B84-9A22-BC58F96CB23A}" destId="{E43F7264-94BE-4E7E-8A98-A0D70BB3AF06}" srcOrd="0" destOrd="0" presId="urn:microsoft.com/office/officeart/2005/8/layout/radial6"/>
    <dgm:cxn modelId="{4E693A1F-A818-494A-9191-6DDA96FF0598}" type="presOf" srcId="{A7091EAC-498C-4E8C-B46B-331B042A0C75}" destId="{73F305AC-CFDC-45B1-8AB8-6FABD1C99179}" srcOrd="0" destOrd="0" presId="urn:microsoft.com/office/officeart/2005/8/layout/radial6"/>
    <dgm:cxn modelId="{5C9EFB21-D730-469F-BCC2-6ADA252CF713}" type="presOf" srcId="{B658162B-CA61-458F-8F17-E18D499D4DE8}" destId="{84EFD8D8-F116-4363-8F07-0BDD118D8287}" srcOrd="0" destOrd="0" presId="urn:microsoft.com/office/officeart/2005/8/layout/radial6"/>
    <dgm:cxn modelId="{C11E6F22-FD2F-49D2-BD48-3542B5EC8C51}" type="presOf" srcId="{F67939D1-3ADF-4276-A6FA-0083CE5DA4FA}" destId="{C0575E5C-DEAA-49FF-9C6A-0DF4C03D040D}" srcOrd="0" destOrd="0" presId="urn:microsoft.com/office/officeart/2005/8/layout/radial6"/>
    <dgm:cxn modelId="{4E6E6427-5348-4ECF-99CC-46CA5F3BDA5F}" srcId="{B1BE2A8E-285E-4C69-9BFF-CE48B252AA50}" destId="{7D1C9009-9B60-4C15-8E3B-F949FAB90776}" srcOrd="4" destOrd="0" parTransId="{E75197AC-E7B0-4C26-9D1F-47E47BE7CCEF}" sibTransId="{9D56A871-CE7A-4922-AAF9-9D95A29D1039}"/>
    <dgm:cxn modelId="{FCCD6129-1EC0-448C-BF7A-51C6647345E8}" type="presOf" srcId="{ED01A515-5448-4A3E-A2EC-575448D0F5AA}" destId="{D19ADD6D-9F0A-4766-B637-BB2D5495A9BB}" srcOrd="0" destOrd="0" presId="urn:microsoft.com/office/officeart/2005/8/layout/radial6"/>
    <dgm:cxn modelId="{AE26F329-897E-412E-A92A-D95A8804158B}" srcId="{9ED1A3B2-A381-4201-823D-E4B4F944886D}" destId="{A7091EAC-498C-4E8C-B46B-331B042A0C75}" srcOrd="0" destOrd="0" parTransId="{5263AC43-AEF9-405C-B9BD-C1E77733E429}" sibTransId="{686A1A37-AC61-4EC6-8398-59788F898E91}"/>
    <dgm:cxn modelId="{D9AC742A-917E-4818-8C2B-93B8B4D0D262}" type="presOf" srcId="{AE26BF5A-34A6-4192-8BEA-D9ECFB941642}" destId="{4F05B281-B6DB-45BB-A427-1BF92AADC139}" srcOrd="0" destOrd="0" presId="urn:microsoft.com/office/officeart/2005/8/layout/radial6"/>
    <dgm:cxn modelId="{28F1F12C-F4AD-4E97-81E8-8618F0209646}" srcId="{B1BE2A8E-285E-4C69-9BFF-CE48B252AA50}" destId="{9ED1A3B2-A381-4201-823D-E4B4F944886D}" srcOrd="0" destOrd="0" parTransId="{73ADFC91-EAB5-4621-8C76-D207DF7E46EB}" sibTransId="{BBBE51B8-3D99-4D37-A53E-85F69FB1F8D4}"/>
    <dgm:cxn modelId="{667A6532-F93A-4FD0-BD4D-A1165020F36F}" srcId="{343B6168-99DB-4C0C-9BE7-E54D7B80C5AD}" destId="{AC73436A-3EE6-4AB1-8B81-F0B7414514C2}" srcOrd="0" destOrd="0" parTransId="{67F09836-65ED-439A-8E55-BF0FF6A12BA6}" sibTransId="{6C19F97B-9D99-4777-817C-1695A372D4F1}"/>
    <dgm:cxn modelId="{3EF3403C-A42B-483C-89B0-BC54F70E5592}" type="presOf" srcId="{9ED1A3B2-A381-4201-823D-E4B4F944886D}" destId="{E59436B1-B652-4794-B4F4-4850647DACEB}" srcOrd="0" destOrd="0" presId="urn:microsoft.com/office/officeart/2005/8/layout/radial6"/>
    <dgm:cxn modelId="{0F519843-417F-4196-AE51-1E900F71077B}" srcId="{9ED1A3B2-A381-4201-823D-E4B4F944886D}" destId="{4746DA87-483C-4B84-9A22-BC58F96CB23A}" srcOrd="2" destOrd="0" parTransId="{8A92D324-8EB2-4984-ADCB-62EACF9FECFF}" sibTransId="{DB95B0B9-5D2D-4D1A-A4F8-70F45A0E9738}"/>
    <dgm:cxn modelId="{D6D3D766-AAF1-452B-B7A5-DE64D7EFBDAC}" srcId="{7D1C9009-9B60-4C15-8E3B-F949FAB90776}" destId="{DC185536-47EC-480B-B419-24BC666B206E}" srcOrd="1" destOrd="0" parTransId="{43B3845C-4A8E-4186-AC01-CB23C9CE3CE4}" sibTransId="{FF327DB0-0FCC-45EC-A004-6349AB5E0A19}"/>
    <dgm:cxn modelId="{8AD44159-442C-4DEC-ACDC-2060DD6FE511}" srcId="{7D1C9009-9B60-4C15-8E3B-F949FAB90776}" destId="{BEBB7508-5593-4665-86D9-67DC9EEDFE00}" srcOrd="0" destOrd="0" parTransId="{C01D930E-241E-4B8F-9FFE-A12F23D4AE61}" sibTransId="{8C2D30BC-9728-4727-AC9C-7DD1886B66DA}"/>
    <dgm:cxn modelId="{C2BA2E7D-A4DC-497F-82AA-B05171512E7B}" srcId="{9ED1A3B2-A381-4201-823D-E4B4F944886D}" destId="{AE26BF5A-34A6-4192-8BEA-D9ECFB941642}" srcOrd="5" destOrd="0" parTransId="{053AEA0B-0F73-4DAC-9295-FCA55D0C5C5A}" sibTransId="{F67939D1-3ADF-4276-A6FA-0083CE5DA4FA}"/>
    <dgm:cxn modelId="{D5A26C81-B5CA-4FF9-85ED-60967857EFA6}" srcId="{B1BE2A8E-285E-4C69-9BFF-CE48B252AA50}" destId="{3641F520-BAF8-4BA4-A826-44FA753A5F4E}" srcOrd="3" destOrd="0" parTransId="{31D6B297-275C-4FAC-A07E-4467512471AD}" sibTransId="{53B82682-8E0C-4903-98EA-36CBB0B8A63B}"/>
    <dgm:cxn modelId="{9CBCBA83-8BC0-4D9D-8F59-4CE72862435A}" type="presOf" srcId="{91651A17-950C-49EC-8C35-2517548AE9E6}" destId="{2D6C03BD-4023-431E-84F6-C080A9961C8A}" srcOrd="0" destOrd="0" presId="urn:microsoft.com/office/officeart/2005/8/layout/radial6"/>
    <dgm:cxn modelId="{464AEB83-A961-4BF3-980D-8DBCF9264695}" srcId="{343B6168-99DB-4C0C-9BE7-E54D7B80C5AD}" destId="{352A865C-AD96-4AB1-8A5C-397B7A7D9B07}" srcOrd="1" destOrd="0" parTransId="{7EC1ADA9-9F6E-4AFC-AE86-4831D523AA38}" sibTransId="{7473CF13-22F0-41AF-BD4E-305659448BE2}"/>
    <dgm:cxn modelId="{4A16358E-6F75-4AC0-B6E5-E26F15B1A750}" srcId="{B1BE2A8E-285E-4C69-9BFF-CE48B252AA50}" destId="{3BA9396D-1753-43D3-A703-A75A7C19204B}" srcOrd="1" destOrd="0" parTransId="{FDC0F8DA-00AF-40CD-B616-B7AA7472101C}" sibTransId="{869210E2-CDFB-49E6-A3F9-D5A55D2018F0}"/>
    <dgm:cxn modelId="{BD8B088F-38DD-4C61-9C7F-39D38AF469D9}" type="presOf" srcId="{DB95B0B9-5D2D-4D1A-A4F8-70F45A0E9738}" destId="{19B05264-FBF1-4254-AA6E-8DA1048C9EC5}" srcOrd="0" destOrd="0" presId="urn:microsoft.com/office/officeart/2005/8/layout/radial6"/>
    <dgm:cxn modelId="{B6507D96-25C4-4121-9433-2A113978B784}" srcId="{B1BE2A8E-285E-4C69-9BFF-CE48B252AA50}" destId="{C64FD589-26EA-483C-BB5E-C8324A82EAF5}" srcOrd="2" destOrd="0" parTransId="{1E312D33-14E1-4B2B-A210-2A735401CE1C}" sibTransId="{46E45D53-1277-4C97-8E3B-323B4EBF62F5}"/>
    <dgm:cxn modelId="{AF333ABE-6D5B-4845-91C6-0C3A13CCB688}" type="presOf" srcId="{8329AE49-ECD5-4C13-B90F-CA83B6E6F994}" destId="{115526CD-270E-4C52-A164-15F2B6F9FE39}" srcOrd="0" destOrd="0" presId="urn:microsoft.com/office/officeart/2005/8/layout/radial6"/>
    <dgm:cxn modelId="{6AD463C1-088C-44BE-8C34-750F20CE8DA0}" type="presOf" srcId="{3FA5C700-C8EE-4CAC-8DA0-0BA7CA952C72}" destId="{A14630AA-C1BD-4A7E-B665-0A7C9B6C19C9}" srcOrd="0" destOrd="0" presId="urn:microsoft.com/office/officeart/2005/8/layout/radial6"/>
    <dgm:cxn modelId="{47BC94C2-46D4-453B-A292-6076A9F8EE3B}" srcId="{9ED1A3B2-A381-4201-823D-E4B4F944886D}" destId="{8329AE49-ECD5-4C13-B90F-CA83B6E6F994}" srcOrd="3" destOrd="0" parTransId="{6A3537F1-6C7A-4D5E-9BC9-14D14BE7BA95}" sibTransId="{9CB0C477-89B3-4058-B341-9FC9F0AB6BB2}"/>
    <dgm:cxn modelId="{DA7610CE-0D19-48FA-ADF1-4992EAE53341}" type="presOf" srcId="{9CB0C477-89B3-4058-B341-9FC9F0AB6BB2}" destId="{1EBC4AA2-7966-4002-8CE2-7479E65C1C79}" srcOrd="0" destOrd="0" presId="urn:microsoft.com/office/officeart/2005/8/layout/radial6"/>
    <dgm:cxn modelId="{3BA8FFD8-B6F3-4518-99B6-8F25F307CF52}" srcId="{9ED1A3B2-A381-4201-823D-E4B4F944886D}" destId="{3FA5C700-C8EE-4CAC-8DA0-0BA7CA952C72}" srcOrd="1" destOrd="0" parTransId="{6970CC38-AACF-4350-BF4D-BD796B05B1FA}" sibTransId="{61B610E5-4DC8-4394-A22C-5BBE6CDEE232}"/>
    <dgm:cxn modelId="{3DFE3AE5-6DA5-4440-A66F-1437FD4DC5D4}" srcId="{B1BE2A8E-285E-4C69-9BFF-CE48B252AA50}" destId="{343B6168-99DB-4C0C-9BE7-E54D7B80C5AD}" srcOrd="5" destOrd="0" parTransId="{6F98FC42-2370-4FD0-A627-0708511F7F32}" sibTransId="{95FBDDB6-4174-4619-B543-81DEF6B7716A}"/>
    <dgm:cxn modelId="{15B25BE7-B61F-4399-8DBB-F360C2BA96E5}" type="presOf" srcId="{686A1A37-AC61-4EC6-8398-59788F898E91}" destId="{44C62812-7B8C-4DB2-9C0D-14651D9AFC46}" srcOrd="0" destOrd="0" presId="urn:microsoft.com/office/officeart/2005/8/layout/radial6"/>
    <dgm:cxn modelId="{65DC7EE8-791F-4453-AEE4-351692992E5F}" type="presOf" srcId="{B1BE2A8E-285E-4C69-9BFF-CE48B252AA50}" destId="{F4B68BA8-694B-4B7F-8215-68903FFCD2D7}" srcOrd="0" destOrd="0" presId="urn:microsoft.com/office/officeart/2005/8/layout/radial6"/>
    <dgm:cxn modelId="{E14E4EEE-087E-4E8C-92C7-D48A2C2A60C4}" srcId="{9ED1A3B2-A381-4201-823D-E4B4F944886D}" destId="{91651A17-950C-49EC-8C35-2517548AE9E6}" srcOrd="6" destOrd="0" parTransId="{842A79D3-4827-4424-A76D-539154392405}" sibTransId="{8962C693-DF60-43F6-9F43-7615C2E1439A}"/>
    <dgm:cxn modelId="{3E3F65F0-4760-477C-86B5-CB390EDD29DB}" type="presOf" srcId="{8962C693-DF60-43F6-9F43-7615C2E1439A}" destId="{7C884431-F906-455C-AAF5-4FBEC1E13C27}" srcOrd="0" destOrd="0" presId="urn:microsoft.com/office/officeart/2005/8/layout/radial6"/>
    <dgm:cxn modelId="{79367CFA-29E9-494C-A699-58E7C53282C6}" type="presOf" srcId="{61B610E5-4DC8-4394-A22C-5BBE6CDEE232}" destId="{5D42F3FF-3AAD-4819-B004-ADDCB69227EB}" srcOrd="0" destOrd="0" presId="urn:microsoft.com/office/officeart/2005/8/layout/radial6"/>
    <dgm:cxn modelId="{D556896D-64B6-4407-9D72-65AD81369266}" type="presParOf" srcId="{F4B68BA8-694B-4B7F-8215-68903FFCD2D7}" destId="{E59436B1-B652-4794-B4F4-4850647DACEB}" srcOrd="0" destOrd="0" presId="urn:microsoft.com/office/officeart/2005/8/layout/radial6"/>
    <dgm:cxn modelId="{968B3330-4EC7-4038-9A79-3DB0A8717D55}" type="presParOf" srcId="{F4B68BA8-694B-4B7F-8215-68903FFCD2D7}" destId="{73F305AC-CFDC-45B1-8AB8-6FABD1C99179}" srcOrd="1" destOrd="0" presId="urn:microsoft.com/office/officeart/2005/8/layout/radial6"/>
    <dgm:cxn modelId="{083B0CD6-7D88-48FE-AFF8-2770061EF1B9}" type="presParOf" srcId="{F4B68BA8-694B-4B7F-8215-68903FFCD2D7}" destId="{DA491651-56D0-404C-82B0-25ACBF882A98}" srcOrd="2" destOrd="0" presId="urn:microsoft.com/office/officeart/2005/8/layout/radial6"/>
    <dgm:cxn modelId="{16D38BD4-C749-43E9-9B4D-823F3BABD9FB}" type="presParOf" srcId="{F4B68BA8-694B-4B7F-8215-68903FFCD2D7}" destId="{44C62812-7B8C-4DB2-9C0D-14651D9AFC46}" srcOrd="3" destOrd="0" presId="urn:microsoft.com/office/officeart/2005/8/layout/radial6"/>
    <dgm:cxn modelId="{260041D7-6D0A-428E-8B93-851C50B7B7FF}" type="presParOf" srcId="{F4B68BA8-694B-4B7F-8215-68903FFCD2D7}" destId="{A14630AA-C1BD-4A7E-B665-0A7C9B6C19C9}" srcOrd="4" destOrd="0" presId="urn:microsoft.com/office/officeart/2005/8/layout/radial6"/>
    <dgm:cxn modelId="{0CF0692D-2CC1-4A7C-9D34-EF2560B3E5F1}" type="presParOf" srcId="{F4B68BA8-694B-4B7F-8215-68903FFCD2D7}" destId="{B3474404-DEC3-43DE-B1B0-FCCBA45B0B53}" srcOrd="5" destOrd="0" presId="urn:microsoft.com/office/officeart/2005/8/layout/radial6"/>
    <dgm:cxn modelId="{AF9F521A-6219-4917-9E1D-59F3BF42F08F}" type="presParOf" srcId="{F4B68BA8-694B-4B7F-8215-68903FFCD2D7}" destId="{5D42F3FF-3AAD-4819-B004-ADDCB69227EB}" srcOrd="6" destOrd="0" presId="urn:microsoft.com/office/officeart/2005/8/layout/radial6"/>
    <dgm:cxn modelId="{FEBE1266-ACDB-43EC-B9AF-A927FC3322F9}" type="presParOf" srcId="{F4B68BA8-694B-4B7F-8215-68903FFCD2D7}" destId="{E43F7264-94BE-4E7E-8A98-A0D70BB3AF06}" srcOrd="7" destOrd="0" presId="urn:microsoft.com/office/officeart/2005/8/layout/radial6"/>
    <dgm:cxn modelId="{DF58FAA5-9051-47B7-9B31-61C6C5137AE0}" type="presParOf" srcId="{F4B68BA8-694B-4B7F-8215-68903FFCD2D7}" destId="{931EF9CE-45BC-491C-9A74-72874D860E58}" srcOrd="8" destOrd="0" presId="urn:microsoft.com/office/officeart/2005/8/layout/radial6"/>
    <dgm:cxn modelId="{8F9F5FD1-5694-48A5-BB25-459151FF677D}" type="presParOf" srcId="{F4B68BA8-694B-4B7F-8215-68903FFCD2D7}" destId="{19B05264-FBF1-4254-AA6E-8DA1048C9EC5}" srcOrd="9" destOrd="0" presId="urn:microsoft.com/office/officeart/2005/8/layout/radial6"/>
    <dgm:cxn modelId="{72A42ED5-3446-4DE8-A4D3-148A0A30BDBF}" type="presParOf" srcId="{F4B68BA8-694B-4B7F-8215-68903FFCD2D7}" destId="{115526CD-270E-4C52-A164-15F2B6F9FE39}" srcOrd="10" destOrd="0" presId="urn:microsoft.com/office/officeart/2005/8/layout/radial6"/>
    <dgm:cxn modelId="{F5160239-523C-416B-B3F0-76F9EFD3254F}" type="presParOf" srcId="{F4B68BA8-694B-4B7F-8215-68903FFCD2D7}" destId="{E442822E-2282-4D84-AEA3-97E5D7F5026E}" srcOrd="11" destOrd="0" presId="urn:microsoft.com/office/officeart/2005/8/layout/radial6"/>
    <dgm:cxn modelId="{5959F9D9-A684-41D8-BEE2-DE8852492309}" type="presParOf" srcId="{F4B68BA8-694B-4B7F-8215-68903FFCD2D7}" destId="{1EBC4AA2-7966-4002-8CE2-7479E65C1C79}" srcOrd="12" destOrd="0" presId="urn:microsoft.com/office/officeart/2005/8/layout/radial6"/>
    <dgm:cxn modelId="{85324FF1-B5A8-42C3-9CD8-B8F3A7B41DAF}" type="presParOf" srcId="{F4B68BA8-694B-4B7F-8215-68903FFCD2D7}" destId="{D19ADD6D-9F0A-4766-B637-BB2D5495A9BB}" srcOrd="13" destOrd="0" presId="urn:microsoft.com/office/officeart/2005/8/layout/radial6"/>
    <dgm:cxn modelId="{363F0F02-6E41-404E-B2E5-4890434DECC7}" type="presParOf" srcId="{F4B68BA8-694B-4B7F-8215-68903FFCD2D7}" destId="{CB9DB137-9ACF-4A5D-915D-C6DEF62C671A}" srcOrd="14" destOrd="0" presId="urn:microsoft.com/office/officeart/2005/8/layout/radial6"/>
    <dgm:cxn modelId="{C75A112C-7212-4B80-9DA4-CA7F2DD70EB5}" type="presParOf" srcId="{F4B68BA8-694B-4B7F-8215-68903FFCD2D7}" destId="{84EFD8D8-F116-4363-8F07-0BDD118D8287}" srcOrd="15" destOrd="0" presId="urn:microsoft.com/office/officeart/2005/8/layout/radial6"/>
    <dgm:cxn modelId="{F93707E6-5B1F-4F40-A3A3-B884267CE7F5}" type="presParOf" srcId="{F4B68BA8-694B-4B7F-8215-68903FFCD2D7}" destId="{4F05B281-B6DB-45BB-A427-1BF92AADC139}" srcOrd="16" destOrd="0" presId="urn:microsoft.com/office/officeart/2005/8/layout/radial6"/>
    <dgm:cxn modelId="{3D4ADB0D-3A32-46EB-993B-C2B89385D5E3}" type="presParOf" srcId="{F4B68BA8-694B-4B7F-8215-68903FFCD2D7}" destId="{FEDFE719-4F44-4DDA-B702-82A372856A51}" srcOrd="17" destOrd="0" presId="urn:microsoft.com/office/officeart/2005/8/layout/radial6"/>
    <dgm:cxn modelId="{EBDDFBD5-050A-401C-B541-60C312E8BADC}" type="presParOf" srcId="{F4B68BA8-694B-4B7F-8215-68903FFCD2D7}" destId="{C0575E5C-DEAA-49FF-9C6A-0DF4C03D040D}" srcOrd="18" destOrd="0" presId="urn:microsoft.com/office/officeart/2005/8/layout/radial6"/>
    <dgm:cxn modelId="{FD35A212-0E1F-4819-BF1F-B29719BECB43}" type="presParOf" srcId="{F4B68BA8-694B-4B7F-8215-68903FFCD2D7}" destId="{2D6C03BD-4023-431E-84F6-C080A9961C8A}" srcOrd="19" destOrd="0" presId="urn:microsoft.com/office/officeart/2005/8/layout/radial6"/>
    <dgm:cxn modelId="{BC555FE2-565F-4CC2-844D-BACDB94E3D46}" type="presParOf" srcId="{F4B68BA8-694B-4B7F-8215-68903FFCD2D7}" destId="{2578787D-F4B0-463A-AA6F-94706894BC8C}" srcOrd="20" destOrd="0" presId="urn:microsoft.com/office/officeart/2005/8/layout/radial6"/>
    <dgm:cxn modelId="{6F30A1FC-C56F-4DA2-B79C-F00209C57B2B}" type="presParOf" srcId="{F4B68BA8-694B-4B7F-8215-68903FFCD2D7}" destId="{7C884431-F906-455C-AAF5-4FBEC1E13C27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B03C56-E57D-489D-BAA9-78BCBCF466C2}">
      <dsp:nvSpPr>
        <dsp:cNvPr id="0" name=""/>
        <dsp:cNvSpPr/>
      </dsp:nvSpPr>
      <dsp:spPr>
        <a:xfrm>
          <a:off x="1215452" y="92748"/>
          <a:ext cx="2944125" cy="2944284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4000" b="1" kern="1200" dirty="0"/>
            <a:t>БУЏЕТ</a:t>
          </a:r>
          <a:endParaRPr lang="en-US" sz="4000" b="1" kern="1200" dirty="0"/>
        </a:p>
      </dsp:txBody>
      <dsp:txXfrm>
        <a:off x="1646609" y="523928"/>
        <a:ext cx="2081811" cy="2081924"/>
      </dsp:txXfrm>
    </dsp:sp>
    <dsp:sp modelId="{6AE34D3E-FD5D-4402-89AF-BF559D3EC92D}">
      <dsp:nvSpPr>
        <dsp:cNvPr id="0" name=""/>
        <dsp:cNvSpPr/>
      </dsp:nvSpPr>
      <dsp:spPr>
        <a:xfrm>
          <a:off x="2849285" y="0"/>
          <a:ext cx="327326" cy="327679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A36E17-C808-4A8F-B550-8E3BDDE3A6F4}">
      <dsp:nvSpPr>
        <dsp:cNvPr id="0" name=""/>
        <dsp:cNvSpPr/>
      </dsp:nvSpPr>
      <dsp:spPr>
        <a:xfrm>
          <a:off x="2074451" y="2859948"/>
          <a:ext cx="237341" cy="237194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4949FA-7FD1-4B77-A362-5945ADA91CA9}">
      <dsp:nvSpPr>
        <dsp:cNvPr id="0" name=""/>
        <dsp:cNvSpPr/>
      </dsp:nvSpPr>
      <dsp:spPr>
        <a:xfrm>
          <a:off x="4302928" y="1329166"/>
          <a:ext cx="237341" cy="2371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FE1052-C82D-4BB2-8303-E4D063782600}">
      <dsp:nvSpPr>
        <dsp:cNvPr id="0" name=""/>
        <dsp:cNvSpPr/>
      </dsp:nvSpPr>
      <dsp:spPr>
        <a:xfrm>
          <a:off x="3826283" y="3052354"/>
          <a:ext cx="327326" cy="327679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5715D4-85E8-4263-BFCE-8CF5FFF5C6FE}">
      <dsp:nvSpPr>
        <dsp:cNvPr id="0" name=""/>
        <dsp:cNvSpPr/>
      </dsp:nvSpPr>
      <dsp:spPr>
        <a:xfrm>
          <a:off x="2140883" y="465164"/>
          <a:ext cx="237341" cy="237194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84018A-26AF-4566-8127-D62355903781}">
      <dsp:nvSpPr>
        <dsp:cNvPr id="0" name=""/>
        <dsp:cNvSpPr/>
      </dsp:nvSpPr>
      <dsp:spPr>
        <a:xfrm>
          <a:off x="1393830" y="1823321"/>
          <a:ext cx="237341" cy="2371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7780BF-6503-41CB-98CA-855FDE3F921D}">
      <dsp:nvSpPr>
        <dsp:cNvPr id="0" name=""/>
        <dsp:cNvSpPr/>
      </dsp:nvSpPr>
      <dsp:spPr>
        <a:xfrm>
          <a:off x="324009" y="250538"/>
          <a:ext cx="1853947" cy="1559079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100" kern="1200" dirty="0">
              <a:solidFill>
                <a:schemeClr val="accent1">
                  <a:lumMod val="75000"/>
                </a:schemeClr>
              </a:solidFill>
            </a:rPr>
            <a:t> Скупштина ГО и Општинско руководство</a:t>
          </a:r>
        </a:p>
      </dsp:txBody>
      <dsp:txXfrm>
        <a:off x="595513" y="478860"/>
        <a:ext cx="1310939" cy="1102435"/>
      </dsp:txXfrm>
    </dsp:sp>
    <dsp:sp modelId="{D4397D2C-6DDE-4A42-9855-5F94ADD7F1F8}">
      <dsp:nvSpPr>
        <dsp:cNvPr id="0" name=""/>
        <dsp:cNvSpPr/>
      </dsp:nvSpPr>
      <dsp:spPr>
        <a:xfrm>
          <a:off x="2518335" y="475706"/>
          <a:ext cx="327326" cy="3276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F66E64-01B7-46B5-8689-BB97E0438E53}">
      <dsp:nvSpPr>
        <dsp:cNvPr id="0" name=""/>
        <dsp:cNvSpPr/>
      </dsp:nvSpPr>
      <dsp:spPr>
        <a:xfrm>
          <a:off x="3981939" y="2118417"/>
          <a:ext cx="591844" cy="592107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187C1F-9236-44A9-A8EB-D04D567D5110}">
      <dsp:nvSpPr>
        <dsp:cNvPr id="0" name=""/>
        <dsp:cNvSpPr/>
      </dsp:nvSpPr>
      <dsp:spPr>
        <a:xfrm>
          <a:off x="4371083" y="2818865"/>
          <a:ext cx="1196975" cy="1196952"/>
        </a:xfrm>
        <a:prstGeom prst="ellipse">
          <a:avLst/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000" kern="1200" dirty="0"/>
            <a:t>Остали корисници буџета</a:t>
          </a:r>
          <a:endParaRPr lang="en-US" sz="1000" kern="1200" dirty="0"/>
        </a:p>
      </dsp:txBody>
      <dsp:txXfrm>
        <a:off x="4546376" y="2994155"/>
        <a:ext cx="846389" cy="846372"/>
      </dsp:txXfrm>
    </dsp:sp>
    <dsp:sp modelId="{B235A495-374B-4D1A-8789-AE4C5E2111BE}">
      <dsp:nvSpPr>
        <dsp:cNvPr id="0" name=""/>
        <dsp:cNvSpPr/>
      </dsp:nvSpPr>
      <dsp:spPr>
        <a:xfrm>
          <a:off x="3881389" y="929011"/>
          <a:ext cx="327326" cy="3276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072109-8E5D-4053-B61A-0B3478B9B1AD}">
      <dsp:nvSpPr>
        <dsp:cNvPr id="0" name=""/>
        <dsp:cNvSpPr/>
      </dsp:nvSpPr>
      <dsp:spPr>
        <a:xfrm>
          <a:off x="168353" y="1495790"/>
          <a:ext cx="237341" cy="2371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82C18D-3114-4EE5-AF78-5918D0C6D624}">
      <dsp:nvSpPr>
        <dsp:cNvPr id="0" name=""/>
        <dsp:cNvSpPr/>
      </dsp:nvSpPr>
      <dsp:spPr>
        <a:xfrm>
          <a:off x="2036233" y="2351902"/>
          <a:ext cx="237341" cy="2371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6134CB-4AC4-48BB-9B33-81FBDB5B6F90}">
      <dsp:nvSpPr>
        <dsp:cNvPr id="0" name=""/>
        <dsp:cNvSpPr/>
      </dsp:nvSpPr>
      <dsp:spPr>
        <a:xfrm>
          <a:off x="4838049" y="1262300"/>
          <a:ext cx="1196975" cy="1196952"/>
        </a:xfrm>
        <a:prstGeom prst="ellipse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000" kern="1200" dirty="0"/>
            <a:t>Индиректни корисници буџета</a:t>
          </a:r>
          <a:endParaRPr lang="en-US" sz="1000" kern="1200" dirty="0"/>
        </a:p>
      </dsp:txBody>
      <dsp:txXfrm>
        <a:off x="5013342" y="1437590"/>
        <a:ext cx="846389" cy="846372"/>
      </dsp:txXfrm>
    </dsp:sp>
    <dsp:sp modelId="{F2F183C6-0454-4175-882C-713D684AF07A}">
      <dsp:nvSpPr>
        <dsp:cNvPr id="0" name=""/>
        <dsp:cNvSpPr/>
      </dsp:nvSpPr>
      <dsp:spPr>
        <a:xfrm>
          <a:off x="4641125" y="2129478"/>
          <a:ext cx="237341" cy="2371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F8DFA3-2EB1-42B0-8B26-BFCD87CE2603}">
      <dsp:nvSpPr>
        <dsp:cNvPr id="0" name=""/>
        <dsp:cNvSpPr/>
      </dsp:nvSpPr>
      <dsp:spPr>
        <a:xfrm>
          <a:off x="2347546" y="2663214"/>
          <a:ext cx="1196975" cy="1196952"/>
        </a:xfrm>
        <a:prstGeom prst="ellipse">
          <a:avLst/>
        </a:prstGeom>
        <a:solidFill>
          <a:srgbClr val="CD3FC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200" kern="1200" dirty="0"/>
            <a:t>Стручне службе</a:t>
          </a:r>
          <a:endParaRPr lang="en-US" sz="1200" kern="1200" dirty="0"/>
        </a:p>
      </dsp:txBody>
      <dsp:txXfrm>
        <a:off x="2522839" y="2838504"/>
        <a:ext cx="846389" cy="846372"/>
      </dsp:txXfrm>
    </dsp:sp>
    <dsp:sp modelId="{4ABBCF6F-E7DA-4CE7-A2F5-6DD06BFAA1FA}">
      <dsp:nvSpPr>
        <dsp:cNvPr id="0" name=""/>
        <dsp:cNvSpPr/>
      </dsp:nvSpPr>
      <dsp:spPr>
        <a:xfrm>
          <a:off x="3904112" y="2741042"/>
          <a:ext cx="237341" cy="237194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201674-1235-4FA7-9CBC-B675F6713E38}">
      <dsp:nvSpPr>
        <dsp:cNvPr id="0" name=""/>
        <dsp:cNvSpPr/>
      </dsp:nvSpPr>
      <dsp:spPr>
        <a:xfrm>
          <a:off x="2051052" y="2443615"/>
          <a:ext cx="528915" cy="22382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4457" y="0"/>
              </a:lnTo>
              <a:lnTo>
                <a:pt x="264457" y="2238294"/>
              </a:lnTo>
              <a:lnTo>
                <a:pt x="528915" y="2238294"/>
              </a:lnTo>
            </a:path>
          </a:pathLst>
        </a:custGeom>
        <a:noFill/>
        <a:ln w="25400" cap="flat" cmpd="sng" algn="ctr">
          <a:solidFill>
            <a:srgbClr val="EB8B2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2258011" y="3505263"/>
        <a:ext cx="114996" cy="114996"/>
      </dsp:txXfrm>
    </dsp:sp>
    <dsp:sp modelId="{EE8B77DA-77C5-46AD-80A2-BD307CFE9F0A}">
      <dsp:nvSpPr>
        <dsp:cNvPr id="0" name=""/>
        <dsp:cNvSpPr/>
      </dsp:nvSpPr>
      <dsp:spPr>
        <a:xfrm>
          <a:off x="2051052" y="2443615"/>
          <a:ext cx="528915" cy="16423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4457" y="0"/>
              </a:lnTo>
              <a:lnTo>
                <a:pt x="264457" y="1642382"/>
              </a:lnTo>
              <a:lnTo>
                <a:pt x="528915" y="1642382"/>
              </a:lnTo>
            </a:path>
          </a:pathLst>
        </a:custGeom>
        <a:noFill/>
        <a:ln w="25400" cap="flat" cmpd="sng" algn="ctr">
          <a:solidFill>
            <a:srgbClr val="EB8B2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2272373" y="3221669"/>
        <a:ext cx="86272" cy="86272"/>
      </dsp:txXfrm>
    </dsp:sp>
    <dsp:sp modelId="{531482B3-13DA-4E77-8EF9-7A508768A321}">
      <dsp:nvSpPr>
        <dsp:cNvPr id="0" name=""/>
        <dsp:cNvSpPr/>
      </dsp:nvSpPr>
      <dsp:spPr>
        <a:xfrm>
          <a:off x="2051052" y="2443615"/>
          <a:ext cx="528915" cy="10529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4457" y="0"/>
              </a:lnTo>
              <a:lnTo>
                <a:pt x="264457" y="1052964"/>
              </a:lnTo>
              <a:lnTo>
                <a:pt x="528915" y="1052964"/>
              </a:lnTo>
            </a:path>
          </a:pathLst>
        </a:custGeom>
        <a:noFill/>
        <a:ln w="25400" cap="flat" cmpd="sng" algn="ctr">
          <a:solidFill>
            <a:srgbClr val="EB8B2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286051" y="2940638"/>
        <a:ext cx="58916" cy="58916"/>
      </dsp:txXfrm>
    </dsp:sp>
    <dsp:sp modelId="{F1903401-CDA9-4777-A04C-F19A89F110A0}">
      <dsp:nvSpPr>
        <dsp:cNvPr id="0" name=""/>
        <dsp:cNvSpPr/>
      </dsp:nvSpPr>
      <dsp:spPr>
        <a:xfrm>
          <a:off x="2051052" y="2443615"/>
          <a:ext cx="528915" cy="2640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4457" y="0"/>
              </a:lnTo>
              <a:lnTo>
                <a:pt x="264457" y="264001"/>
              </a:lnTo>
              <a:lnTo>
                <a:pt x="528915" y="264001"/>
              </a:lnTo>
            </a:path>
          </a:pathLst>
        </a:custGeom>
        <a:noFill/>
        <a:ln w="25400" cap="flat" cmpd="sng" algn="ctr">
          <a:solidFill>
            <a:srgbClr val="EB8B2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300731" y="2560837"/>
        <a:ext cx="29557" cy="29557"/>
      </dsp:txXfrm>
    </dsp:sp>
    <dsp:sp modelId="{25CF5DCC-0AE9-4D09-ABC1-8BE4D97FDFCB}">
      <dsp:nvSpPr>
        <dsp:cNvPr id="0" name=""/>
        <dsp:cNvSpPr/>
      </dsp:nvSpPr>
      <dsp:spPr>
        <a:xfrm>
          <a:off x="2051052" y="1107157"/>
          <a:ext cx="553350" cy="1336457"/>
        </a:xfrm>
        <a:custGeom>
          <a:avLst/>
          <a:gdLst/>
          <a:ahLst/>
          <a:cxnLst/>
          <a:rect l="0" t="0" r="0" b="0"/>
          <a:pathLst>
            <a:path>
              <a:moveTo>
                <a:pt x="0" y="1336457"/>
              </a:moveTo>
              <a:lnTo>
                <a:pt x="276675" y="1336457"/>
              </a:lnTo>
              <a:lnTo>
                <a:pt x="276675" y="0"/>
              </a:lnTo>
              <a:lnTo>
                <a:pt x="553350" y="0"/>
              </a:lnTo>
            </a:path>
          </a:pathLst>
        </a:custGeom>
        <a:noFill/>
        <a:ln w="25400" cap="flat" cmpd="sng" algn="ctr">
          <a:solidFill>
            <a:srgbClr val="EB8B2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291565" y="1739223"/>
        <a:ext cx="72324" cy="72324"/>
      </dsp:txXfrm>
    </dsp:sp>
    <dsp:sp modelId="{D1C52863-34A6-4E04-9740-6E0567681A8F}">
      <dsp:nvSpPr>
        <dsp:cNvPr id="0" name=""/>
        <dsp:cNvSpPr/>
      </dsp:nvSpPr>
      <dsp:spPr>
        <a:xfrm rot="16200000">
          <a:off x="-603700" y="1702190"/>
          <a:ext cx="3826656" cy="1482848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vert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3000" kern="1200" dirty="0"/>
            <a:t>На основу чега се доноси буџет</a:t>
          </a:r>
          <a:r>
            <a:rPr lang="en-US" sz="3000" kern="1200" dirty="0"/>
            <a:t>? </a:t>
          </a:r>
        </a:p>
      </dsp:txBody>
      <dsp:txXfrm>
        <a:off x="-603700" y="1702190"/>
        <a:ext cx="3826656" cy="1482848"/>
      </dsp:txXfrm>
    </dsp:sp>
    <dsp:sp modelId="{AD67EDBF-32B4-495C-A262-4812FBE80932}">
      <dsp:nvSpPr>
        <dsp:cNvPr id="0" name=""/>
        <dsp:cNvSpPr/>
      </dsp:nvSpPr>
      <dsp:spPr>
        <a:xfrm>
          <a:off x="2604403" y="53124"/>
          <a:ext cx="5019139" cy="2108065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kern="1200" dirty="0"/>
            <a:t>Закони и прописи: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kern="1200" dirty="0"/>
            <a:t>-Закон о финансирању локалне самоуправе,</a:t>
          </a:r>
          <a:endParaRPr lang="sr-Latn-RS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kern="1200" dirty="0"/>
            <a:t>-Закон о буџетском систему,</a:t>
          </a:r>
          <a:endParaRPr lang="sr-Latn-RS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kern="1200" dirty="0"/>
            <a:t>-Закон о локалној самоуправи, </a:t>
          </a:r>
          <a:endParaRPr lang="sr-Latn-RS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kern="1200" dirty="0"/>
            <a:t>-Упутство Министарства финансија за припрему одлуке о буџету      за 2020. годину и др.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kern="1200" dirty="0"/>
            <a:t>-Статут Градске општине Звездара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kern="1200" dirty="0">
              <a:solidFill>
                <a:schemeClr val="tx1"/>
              </a:solidFill>
            </a:rPr>
            <a:t>-Сви посебни прописи којима су утврђене надлежности ЈЛС</a:t>
          </a:r>
          <a:endParaRPr lang="sr-Latn-RS" sz="1400" kern="1200" dirty="0">
            <a:solidFill>
              <a:schemeClr val="tx1"/>
            </a:solidFill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RS" sz="1400" kern="1200" dirty="0">
            <a:solidFill>
              <a:schemeClr val="tx1"/>
            </a:solidFill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Cyrl-RS" sz="1400" kern="1200" dirty="0">
            <a:solidFill>
              <a:schemeClr val="tx1"/>
            </a:solidFill>
          </a:endParaRPr>
        </a:p>
      </dsp:txBody>
      <dsp:txXfrm>
        <a:off x="2604403" y="53124"/>
        <a:ext cx="5019139" cy="2108065"/>
      </dsp:txXfrm>
    </dsp:sp>
    <dsp:sp modelId="{A288E7CD-845A-4B30-8D9E-0FCFF4059FF8}">
      <dsp:nvSpPr>
        <dsp:cNvPr id="0" name=""/>
        <dsp:cNvSpPr/>
      </dsp:nvSpPr>
      <dsp:spPr>
        <a:xfrm>
          <a:off x="2579967" y="2314341"/>
          <a:ext cx="4980502" cy="786551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kern="1200" dirty="0"/>
            <a:t>Стратешки документи: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kern="1200" dirty="0"/>
            <a:t>-Стратегија развоја</a:t>
          </a:r>
          <a:endParaRPr lang="sr-Latn-RS" sz="1400" kern="1200" dirty="0">
            <a:solidFill>
              <a:srgbClr val="FF0000"/>
            </a:solidFill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kern="1200" dirty="0"/>
            <a:t>-Акциони планови за поједине области</a:t>
          </a:r>
          <a:endParaRPr lang="en-US" sz="1400" kern="1200" dirty="0"/>
        </a:p>
      </dsp:txBody>
      <dsp:txXfrm>
        <a:off x="2579967" y="2314341"/>
        <a:ext cx="4980502" cy="786551"/>
      </dsp:txXfrm>
    </dsp:sp>
    <dsp:sp modelId="{573F9BF2-AC82-43FC-A361-118085DB3D65}">
      <dsp:nvSpPr>
        <dsp:cNvPr id="0" name=""/>
        <dsp:cNvSpPr/>
      </dsp:nvSpPr>
      <dsp:spPr>
        <a:xfrm>
          <a:off x="2579967" y="3302461"/>
          <a:ext cx="4988779" cy="388236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kern="1200" dirty="0"/>
            <a:t>-Потребе буџетских корисника</a:t>
          </a:r>
          <a:endParaRPr lang="en-US" sz="1400" kern="1200" dirty="0"/>
        </a:p>
      </dsp:txBody>
      <dsp:txXfrm>
        <a:off x="2579967" y="3302461"/>
        <a:ext cx="4988779" cy="388236"/>
      </dsp:txXfrm>
    </dsp:sp>
    <dsp:sp modelId="{B2DE3A8A-BA09-499F-9C72-0630724E4538}">
      <dsp:nvSpPr>
        <dsp:cNvPr id="0" name=""/>
        <dsp:cNvSpPr/>
      </dsp:nvSpPr>
      <dsp:spPr>
        <a:xfrm>
          <a:off x="2579967" y="3892265"/>
          <a:ext cx="4989679" cy="387462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kern="1200" dirty="0"/>
            <a:t>-Започети пројекти из ранијих година</a:t>
          </a:r>
          <a:endParaRPr lang="en-US" sz="1400" kern="1200" dirty="0"/>
        </a:p>
      </dsp:txBody>
      <dsp:txXfrm>
        <a:off x="2579967" y="3892265"/>
        <a:ext cx="4989679" cy="387462"/>
      </dsp:txXfrm>
    </dsp:sp>
    <dsp:sp modelId="{94F14A6F-3CD0-4A17-88D3-6F4D0EB2D4E6}">
      <dsp:nvSpPr>
        <dsp:cNvPr id="0" name=""/>
        <dsp:cNvSpPr/>
      </dsp:nvSpPr>
      <dsp:spPr>
        <a:xfrm>
          <a:off x="2579967" y="4481296"/>
          <a:ext cx="5014723" cy="401225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kern="1200" dirty="0"/>
            <a:t>-Остварење прошлогодишњег буџета</a:t>
          </a:r>
          <a:endParaRPr lang="en-US" sz="1400" kern="1200" dirty="0"/>
        </a:p>
      </dsp:txBody>
      <dsp:txXfrm>
        <a:off x="2579967" y="4481296"/>
        <a:ext cx="5014723" cy="4012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6E659A-663E-485D-BF89-FD74BE74A5C4}">
      <dsp:nvSpPr>
        <dsp:cNvPr id="0" name=""/>
        <dsp:cNvSpPr/>
      </dsp:nvSpPr>
      <dsp:spPr>
        <a:xfrm>
          <a:off x="43" y="383230"/>
          <a:ext cx="1798441" cy="1798441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kern="1200" dirty="0"/>
            <a:t>Средства из буџета градске општине </a:t>
          </a:r>
          <a:r>
            <a:rPr lang="sr-Latn-RS" sz="1400" kern="1200" dirty="0"/>
            <a:t> </a:t>
          </a:r>
          <a:r>
            <a:rPr lang="sr-Latn-RS" sz="1400" b="1" kern="1200" dirty="0">
              <a:solidFill>
                <a:srgbClr val="00B050"/>
              </a:solidFill>
            </a:rPr>
            <a:t>498.404</a:t>
          </a:r>
          <a:r>
            <a:rPr lang="sr-Cyrl-RS" sz="1400" b="1" kern="1200" dirty="0">
              <a:solidFill>
                <a:srgbClr val="00B050"/>
              </a:solidFill>
            </a:rPr>
            <a:t>.</a:t>
          </a:r>
          <a:r>
            <a:rPr lang="sr-Latn-RS" sz="1400" b="1" kern="1200" dirty="0">
              <a:solidFill>
                <a:srgbClr val="00B050"/>
              </a:solidFill>
            </a:rPr>
            <a:t>451</a:t>
          </a:r>
          <a:endParaRPr lang="en-US" sz="1400" b="1" kern="1200" dirty="0">
            <a:solidFill>
              <a:srgbClr val="00B050"/>
            </a:solidFill>
          </a:endParaRPr>
        </a:p>
      </dsp:txBody>
      <dsp:txXfrm>
        <a:off x="263419" y="646606"/>
        <a:ext cx="1271689" cy="1271689"/>
      </dsp:txXfrm>
    </dsp:sp>
    <dsp:sp modelId="{98F3E7AB-6934-48FA-B82F-FBEAF1B2375D}">
      <dsp:nvSpPr>
        <dsp:cNvPr id="0" name=""/>
        <dsp:cNvSpPr/>
      </dsp:nvSpPr>
      <dsp:spPr>
        <a:xfrm>
          <a:off x="1944519" y="760903"/>
          <a:ext cx="1043096" cy="1043096"/>
        </a:xfrm>
        <a:prstGeom prst="mathPlus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2082781" y="1159783"/>
        <a:ext cx="766572" cy="245336"/>
      </dsp:txXfrm>
    </dsp:sp>
    <dsp:sp modelId="{1BD7301A-13D0-4628-85F6-1B0CE1A94869}">
      <dsp:nvSpPr>
        <dsp:cNvPr id="0" name=""/>
        <dsp:cNvSpPr/>
      </dsp:nvSpPr>
      <dsp:spPr>
        <a:xfrm>
          <a:off x="3133648" y="383230"/>
          <a:ext cx="1798441" cy="1798441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kern="1200" dirty="0">
              <a:solidFill>
                <a:schemeClr val="bg1"/>
              </a:solidFill>
            </a:rPr>
            <a:t>Нераспоређени вишак прихода из ранијих година </a:t>
          </a:r>
          <a:r>
            <a:rPr lang="sr-Cyrl-RS" sz="1400" kern="1200" dirty="0">
              <a:solidFill>
                <a:srgbClr val="00B050"/>
              </a:solidFill>
            </a:rPr>
            <a:t>2</a:t>
          </a:r>
          <a:r>
            <a:rPr lang="sr-Latn-RS" sz="1400" kern="1200" dirty="0">
              <a:solidFill>
                <a:srgbClr val="00B050"/>
              </a:solidFill>
            </a:rPr>
            <a:t>0</a:t>
          </a:r>
          <a:r>
            <a:rPr lang="sr-Cyrl-RS" sz="1400" kern="1200" dirty="0">
              <a:solidFill>
                <a:srgbClr val="00B050"/>
              </a:solidFill>
            </a:rPr>
            <a:t>.</a:t>
          </a:r>
          <a:r>
            <a:rPr lang="sr-Latn-RS" sz="1400" kern="1200" dirty="0">
              <a:solidFill>
                <a:srgbClr val="00B050"/>
              </a:solidFill>
            </a:rPr>
            <a:t>00</a:t>
          </a:r>
          <a:r>
            <a:rPr lang="sr-Cyrl-RS" sz="1400" kern="1200" dirty="0">
              <a:solidFill>
                <a:srgbClr val="00B050"/>
              </a:solidFill>
            </a:rPr>
            <a:t>0.000</a:t>
          </a:r>
          <a:endParaRPr lang="en-US" sz="1400" kern="1200" dirty="0">
            <a:solidFill>
              <a:srgbClr val="00B050"/>
            </a:solidFill>
          </a:endParaRPr>
        </a:p>
      </dsp:txBody>
      <dsp:txXfrm>
        <a:off x="3397024" y="646606"/>
        <a:ext cx="1271689" cy="1271689"/>
      </dsp:txXfrm>
    </dsp:sp>
    <dsp:sp modelId="{655791B8-9C12-49D2-B860-94487689E5BA}">
      <dsp:nvSpPr>
        <dsp:cNvPr id="0" name=""/>
        <dsp:cNvSpPr/>
      </dsp:nvSpPr>
      <dsp:spPr>
        <a:xfrm>
          <a:off x="5078124" y="760903"/>
          <a:ext cx="1043096" cy="1043096"/>
        </a:xfrm>
        <a:prstGeom prst="mathEqual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RS" sz="1100" kern="1200"/>
        </a:p>
      </dsp:txBody>
      <dsp:txXfrm>
        <a:off x="5216386" y="975781"/>
        <a:ext cx="766572" cy="613340"/>
      </dsp:txXfrm>
    </dsp:sp>
    <dsp:sp modelId="{2DB98FF9-EDB5-4EEE-AFA3-A57C7337F497}">
      <dsp:nvSpPr>
        <dsp:cNvPr id="0" name=""/>
        <dsp:cNvSpPr/>
      </dsp:nvSpPr>
      <dsp:spPr>
        <a:xfrm>
          <a:off x="6267254" y="212441"/>
          <a:ext cx="2661694" cy="2140020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kern="1200" dirty="0">
              <a:solidFill>
                <a:schemeClr val="bg1"/>
              </a:solidFill>
            </a:rPr>
            <a:t>Укупан буџет градске општине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400" kern="1200" dirty="0">
              <a:solidFill>
                <a:srgbClr val="0070C0"/>
              </a:solidFill>
            </a:rPr>
            <a:t>518</a:t>
          </a:r>
          <a:r>
            <a:rPr lang="sr-Cyrl-RS" sz="1400" kern="1200" dirty="0">
              <a:solidFill>
                <a:srgbClr val="0070C0"/>
              </a:solidFill>
            </a:rPr>
            <a:t>.</a:t>
          </a:r>
          <a:r>
            <a:rPr lang="sr-Latn-RS" sz="1400" kern="1200" dirty="0">
              <a:solidFill>
                <a:srgbClr val="0070C0"/>
              </a:solidFill>
            </a:rPr>
            <a:t>404</a:t>
          </a:r>
          <a:r>
            <a:rPr lang="sr-Cyrl-RS" sz="1400" kern="1200" dirty="0">
              <a:solidFill>
                <a:srgbClr val="0070C0"/>
              </a:solidFill>
            </a:rPr>
            <a:t>.</a:t>
          </a:r>
          <a:r>
            <a:rPr lang="sr-Latn-RS" sz="1400" kern="1200" dirty="0">
              <a:solidFill>
                <a:srgbClr val="0070C0"/>
              </a:solidFill>
            </a:rPr>
            <a:t>451</a:t>
          </a:r>
          <a:endParaRPr lang="en-US" sz="1400" b="1" kern="1200" dirty="0">
            <a:solidFill>
              <a:srgbClr val="0070C0"/>
            </a:solidFill>
          </a:endParaRPr>
        </a:p>
      </dsp:txBody>
      <dsp:txXfrm>
        <a:off x="6657050" y="525840"/>
        <a:ext cx="1882102" cy="15132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44CDB-22C1-4337-9F95-C3A522A707D1}">
      <dsp:nvSpPr>
        <dsp:cNvPr id="0" name=""/>
        <dsp:cNvSpPr/>
      </dsp:nvSpPr>
      <dsp:spPr>
        <a:xfrm>
          <a:off x="4153" y="297546"/>
          <a:ext cx="2124745" cy="31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600" b="1" kern="1200" dirty="0"/>
            <a:t>Порески приходи</a:t>
          </a:r>
          <a:endParaRPr lang="en-US" sz="1600" b="1" kern="1200" dirty="0"/>
        </a:p>
      </dsp:txBody>
      <dsp:txXfrm>
        <a:off x="4153" y="297546"/>
        <a:ext cx="2124745" cy="316800"/>
      </dsp:txXfrm>
    </dsp:sp>
    <dsp:sp modelId="{02385D1D-92EB-445D-B736-940004751C79}">
      <dsp:nvSpPr>
        <dsp:cNvPr id="0" name=""/>
        <dsp:cNvSpPr/>
      </dsp:nvSpPr>
      <dsp:spPr>
        <a:xfrm>
          <a:off x="2128898" y="203496"/>
          <a:ext cx="424949" cy="5049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B6658A-32E0-42C7-B82A-240BF45CF27D}">
      <dsp:nvSpPr>
        <dsp:cNvPr id="0" name=""/>
        <dsp:cNvSpPr/>
      </dsp:nvSpPr>
      <dsp:spPr>
        <a:xfrm>
          <a:off x="2723827" y="203496"/>
          <a:ext cx="5779306" cy="504900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Cyrl-RS" altLang="en-US" sz="1400" kern="1200" dirty="0">
              <a:latin typeface="Calibri" panose="020F0502020204030204" pitchFamily="34" charset="0"/>
            </a:rPr>
            <a:t>Врста јавних прихода који се прикупљају обавезним плаћањима пореских обвезника без обавезе извршења специјалне услуге заузврат</a:t>
          </a:r>
          <a:endParaRPr lang="en-US" sz="1400" kern="1200" dirty="0"/>
        </a:p>
      </dsp:txBody>
      <dsp:txXfrm>
        <a:off x="2723827" y="203496"/>
        <a:ext cx="5779306" cy="504900"/>
      </dsp:txXfrm>
    </dsp:sp>
    <dsp:sp modelId="{F40D94EA-52E0-4740-A924-EAF350BDF213}">
      <dsp:nvSpPr>
        <dsp:cNvPr id="0" name=""/>
        <dsp:cNvSpPr/>
      </dsp:nvSpPr>
      <dsp:spPr>
        <a:xfrm>
          <a:off x="4153" y="1150240"/>
          <a:ext cx="2124745" cy="534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600" b="1" kern="1200" dirty="0"/>
            <a:t>Донације и трансфери</a:t>
          </a:r>
          <a:endParaRPr lang="en-US" sz="1600" b="1" kern="1200" dirty="0"/>
        </a:p>
      </dsp:txBody>
      <dsp:txXfrm>
        <a:off x="4153" y="1150240"/>
        <a:ext cx="2124745" cy="534600"/>
      </dsp:txXfrm>
    </dsp:sp>
    <dsp:sp modelId="{0E930D30-96BC-4D43-B65A-EE88C46DBE48}">
      <dsp:nvSpPr>
        <dsp:cNvPr id="0" name=""/>
        <dsp:cNvSpPr/>
      </dsp:nvSpPr>
      <dsp:spPr>
        <a:xfrm>
          <a:off x="2128898" y="765996"/>
          <a:ext cx="424949" cy="130308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A9D27-2D60-4BA7-98A9-E18E57FDB6CB}">
      <dsp:nvSpPr>
        <dsp:cNvPr id="0" name=""/>
        <dsp:cNvSpPr/>
      </dsp:nvSpPr>
      <dsp:spPr>
        <a:xfrm>
          <a:off x="2723827" y="765996"/>
          <a:ext cx="5779306" cy="1303087"/>
        </a:xfrm>
        <a:prstGeom prst="rect">
          <a:avLst/>
        </a:prstGeom>
        <a:solidFill>
          <a:srgbClr val="888CE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Cyrl-CS" sz="1400" b="0" i="0" kern="1200" dirty="0"/>
            <a:t>Донације</a:t>
          </a:r>
          <a:r>
            <a:rPr lang="sr-Cyrl-CS" sz="1400" b="1" kern="1200" dirty="0"/>
            <a:t> </a:t>
          </a:r>
          <a:r>
            <a:rPr lang="sr-Cyrl-CS" sz="1400" kern="1200" dirty="0"/>
            <a:t>се добијају од домаћих и међународних донатора и организација за различите пројекте. </a:t>
          </a:r>
          <a:r>
            <a:rPr lang="sr-Cyrl-RS" altLang="en-US" sz="1400" kern="1200" dirty="0">
              <a:latin typeface="Calibri" panose="020F0502020204030204" pitchFamily="34" charset="0"/>
            </a:rPr>
            <a:t>Трансфери п</a:t>
          </a:r>
          <a:r>
            <a:rPr lang="ru-RU" altLang="en-US" sz="1400" kern="1200" dirty="0">
              <a:latin typeface="Calibri" panose="020F0502020204030204" pitchFamily="34" charset="0"/>
            </a:rPr>
            <a:t>одразумевају пренос средстава од нивоа Републике Србије општинском нивоу власти. М</a:t>
          </a:r>
          <a:r>
            <a:rPr lang="sr-Cyrl-RS" altLang="en-US" sz="1400" kern="1200" dirty="0">
              <a:latin typeface="Calibri" panose="020F0502020204030204" pitchFamily="34" charset="0"/>
            </a:rPr>
            <a:t>огу бити </a:t>
          </a:r>
          <a:r>
            <a:rPr lang="sr-Cyrl-RS" altLang="en-US" sz="1400" b="1" kern="1200" dirty="0">
              <a:latin typeface="Calibri" panose="020F0502020204030204" pitchFamily="34" charset="0"/>
            </a:rPr>
            <a:t>наменски (</a:t>
          </a:r>
          <a:r>
            <a:rPr lang="sr-Cyrl-RS" altLang="en-US" sz="1400" kern="1200" dirty="0">
              <a:latin typeface="Calibri" panose="020F0502020204030204" pitchFamily="34" charset="0"/>
            </a:rPr>
            <a:t>за тачно утврђене намене) или </a:t>
          </a:r>
          <a:r>
            <a:rPr lang="sr-Cyrl-RS" altLang="en-US" sz="1400" b="1" kern="1200" dirty="0">
              <a:latin typeface="Calibri" panose="020F0502020204030204" pitchFamily="34" charset="0"/>
            </a:rPr>
            <a:t>ненаменски (</a:t>
          </a:r>
          <a:r>
            <a:rPr lang="sr-Cyrl-RS" altLang="en-US" sz="1400" kern="1200" dirty="0">
              <a:latin typeface="Calibri" panose="020F0502020204030204" pitchFamily="34" charset="0"/>
            </a:rPr>
            <a:t>није им унапред утврђена намена те се могу у складу са законом користити за било које сврхе)</a:t>
          </a:r>
          <a:r>
            <a:rPr lang="sr-Latn-RS" altLang="en-US" sz="1400" kern="1200" dirty="0">
              <a:latin typeface="Calibri" panose="020F0502020204030204" pitchFamily="34" charset="0"/>
            </a:rPr>
            <a:t> </a:t>
          </a:r>
          <a:r>
            <a:rPr lang="sr-Cyrl-RS" altLang="en-US" sz="1400" kern="1200" dirty="0">
              <a:latin typeface="Calibri" panose="020F0502020204030204" pitchFamily="34" charset="0"/>
            </a:rPr>
            <a:t>.</a:t>
          </a:r>
          <a:endParaRPr lang="en-US" sz="1400" kern="1200" dirty="0"/>
        </a:p>
      </dsp:txBody>
      <dsp:txXfrm>
        <a:off x="2723827" y="765996"/>
        <a:ext cx="5779306" cy="1303087"/>
      </dsp:txXfrm>
    </dsp:sp>
    <dsp:sp modelId="{CCB8139E-CA19-491D-9FCD-6BF28923C725}">
      <dsp:nvSpPr>
        <dsp:cNvPr id="0" name=""/>
        <dsp:cNvSpPr/>
      </dsp:nvSpPr>
      <dsp:spPr>
        <a:xfrm>
          <a:off x="4153" y="2314784"/>
          <a:ext cx="2124745" cy="31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600" b="1" kern="1200" dirty="0"/>
            <a:t>Непорески приходи</a:t>
          </a:r>
          <a:endParaRPr lang="en-US" sz="1600" b="1" kern="1200" dirty="0"/>
        </a:p>
      </dsp:txBody>
      <dsp:txXfrm>
        <a:off x="4153" y="2314784"/>
        <a:ext cx="2124745" cy="316800"/>
      </dsp:txXfrm>
    </dsp:sp>
    <dsp:sp modelId="{14D1633C-A097-4A5A-8269-B04E98857E56}">
      <dsp:nvSpPr>
        <dsp:cNvPr id="0" name=""/>
        <dsp:cNvSpPr/>
      </dsp:nvSpPr>
      <dsp:spPr>
        <a:xfrm>
          <a:off x="2128898" y="2126684"/>
          <a:ext cx="424949" cy="6930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FD7BD8-195B-4FA4-9414-4F4C582F5570}">
      <dsp:nvSpPr>
        <dsp:cNvPr id="0" name=""/>
        <dsp:cNvSpPr/>
      </dsp:nvSpPr>
      <dsp:spPr>
        <a:xfrm>
          <a:off x="2723827" y="2126684"/>
          <a:ext cx="5779306" cy="693000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Cyrl-RS" altLang="en-US" sz="1400" kern="1200" dirty="0">
              <a:latin typeface="Calibri" panose="020F0502020204030204" pitchFamily="34" charset="0"/>
            </a:rPr>
            <a:t>Врста јавних прихода који се наплаћују за коришћење јавних добара (накнаде), пружање јавних услуга (таксе) или због  коршења уговорних или законских одредби (казне и пенали)</a:t>
          </a:r>
          <a:endParaRPr lang="en-US" sz="1400" kern="1200" dirty="0"/>
        </a:p>
      </dsp:txBody>
      <dsp:txXfrm>
        <a:off x="2723827" y="2126684"/>
        <a:ext cx="5779306" cy="693000"/>
      </dsp:txXfrm>
    </dsp:sp>
    <dsp:sp modelId="{9312B733-3AEB-49F6-8245-08553BA2949B}">
      <dsp:nvSpPr>
        <dsp:cNvPr id="0" name=""/>
        <dsp:cNvSpPr/>
      </dsp:nvSpPr>
      <dsp:spPr>
        <a:xfrm>
          <a:off x="4153" y="2877284"/>
          <a:ext cx="2124745" cy="752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600" b="1" kern="1200" dirty="0"/>
            <a:t>Примања од продаје нефинансијске имовине</a:t>
          </a:r>
          <a:endParaRPr lang="en-US" sz="1600" b="1" kern="1200" dirty="0"/>
        </a:p>
      </dsp:txBody>
      <dsp:txXfrm>
        <a:off x="4153" y="2877284"/>
        <a:ext cx="2124745" cy="752400"/>
      </dsp:txXfrm>
    </dsp:sp>
    <dsp:sp modelId="{435AB433-2559-485A-A03D-C32F36288071}">
      <dsp:nvSpPr>
        <dsp:cNvPr id="0" name=""/>
        <dsp:cNvSpPr/>
      </dsp:nvSpPr>
      <dsp:spPr>
        <a:xfrm>
          <a:off x="2128898" y="2877284"/>
          <a:ext cx="424949" cy="7524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93D59A-7FEC-486D-89C4-D28135F6121C}">
      <dsp:nvSpPr>
        <dsp:cNvPr id="0" name=""/>
        <dsp:cNvSpPr/>
      </dsp:nvSpPr>
      <dsp:spPr>
        <a:xfrm>
          <a:off x="2723827" y="2877284"/>
          <a:ext cx="5779306" cy="75240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Cyrl-RS" sz="1400" kern="1200" dirty="0">
              <a:solidFill>
                <a:schemeClr val="accent1">
                  <a:lumMod val="40000"/>
                  <a:lumOff val="60000"/>
                </a:schemeClr>
              </a:solidFill>
            </a:rPr>
            <a:t>Ова примања се остварују продајом непокретности и покретних ствари у власништву градске општине.</a:t>
          </a:r>
          <a:endParaRPr lang="en-US" sz="1400" kern="1200" dirty="0">
            <a:solidFill>
              <a:schemeClr val="accent1">
                <a:lumMod val="40000"/>
                <a:lumOff val="60000"/>
              </a:schemeClr>
            </a:solidFill>
          </a:endParaRPr>
        </a:p>
      </dsp:txBody>
      <dsp:txXfrm>
        <a:off x="2723827" y="2877284"/>
        <a:ext cx="5779306" cy="752400"/>
      </dsp:txXfrm>
    </dsp:sp>
    <dsp:sp modelId="{EFAACCF6-3A6A-4536-89B0-F0A7C44F6BE1}">
      <dsp:nvSpPr>
        <dsp:cNvPr id="0" name=""/>
        <dsp:cNvSpPr/>
      </dsp:nvSpPr>
      <dsp:spPr>
        <a:xfrm>
          <a:off x="4153" y="3749159"/>
          <a:ext cx="2124745" cy="99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600" b="1" kern="1200" dirty="0"/>
            <a:t>Примања од задуживања и  продаје финансијске имовине</a:t>
          </a:r>
          <a:endParaRPr lang="en-US" sz="1600" b="1" kern="1200" dirty="0"/>
        </a:p>
      </dsp:txBody>
      <dsp:txXfrm>
        <a:off x="4153" y="3749159"/>
        <a:ext cx="2124745" cy="990000"/>
      </dsp:txXfrm>
    </dsp:sp>
    <dsp:sp modelId="{6497CA82-45EE-4BD1-AEB4-CC3961FBFB74}">
      <dsp:nvSpPr>
        <dsp:cNvPr id="0" name=""/>
        <dsp:cNvSpPr/>
      </dsp:nvSpPr>
      <dsp:spPr>
        <a:xfrm>
          <a:off x="2128898" y="3687284"/>
          <a:ext cx="424949" cy="111375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05939C-6B40-4C32-897A-4A6DC3E71E5B}">
      <dsp:nvSpPr>
        <dsp:cNvPr id="0" name=""/>
        <dsp:cNvSpPr/>
      </dsp:nvSpPr>
      <dsp:spPr>
        <a:xfrm>
          <a:off x="2723827" y="3687284"/>
          <a:ext cx="5779306" cy="1113750"/>
        </a:xfrm>
        <a:prstGeom prst="rect">
          <a:avLst/>
        </a:prstGeom>
        <a:solidFill>
          <a:srgbClr val="CD3FC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Cyrl-RS" sz="1400" b="0" i="0" kern="1200" dirty="0"/>
            <a:t>Примања од задуживања представљају приливе по основу примања од задуживања код пословних банака у земљи у корист нивоа градске општине. Примања од продаје финансијске имовине  представљају приливе по основу продаје домаћих акција и осталог капитала у корист нивоа градске општине</a:t>
          </a:r>
          <a:endParaRPr lang="en-US" sz="1400" kern="1200" dirty="0"/>
        </a:p>
      </dsp:txBody>
      <dsp:txXfrm>
        <a:off x="2723827" y="3687284"/>
        <a:ext cx="5779306" cy="1113750"/>
      </dsp:txXfrm>
    </dsp:sp>
    <dsp:sp modelId="{939B76D1-BB33-4E50-9ECD-839FB5787B95}">
      <dsp:nvSpPr>
        <dsp:cNvPr id="0" name=""/>
        <dsp:cNvSpPr/>
      </dsp:nvSpPr>
      <dsp:spPr>
        <a:xfrm>
          <a:off x="4153" y="4858634"/>
          <a:ext cx="2124745" cy="534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600" b="1" kern="1200" dirty="0"/>
            <a:t>Пренета средства из ранијих година</a:t>
          </a:r>
          <a:endParaRPr lang="en-US" sz="1600" b="1" kern="1200" dirty="0"/>
        </a:p>
      </dsp:txBody>
      <dsp:txXfrm>
        <a:off x="4153" y="4858634"/>
        <a:ext cx="2124745" cy="534600"/>
      </dsp:txXfrm>
    </dsp:sp>
    <dsp:sp modelId="{7845F59F-6101-48DE-ABCC-EC5351843F5B}">
      <dsp:nvSpPr>
        <dsp:cNvPr id="0" name=""/>
        <dsp:cNvSpPr/>
      </dsp:nvSpPr>
      <dsp:spPr>
        <a:xfrm>
          <a:off x="2128898" y="4858634"/>
          <a:ext cx="424949" cy="5346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3D6F8D-5103-4DCA-8971-053A6B7A987B}">
      <dsp:nvSpPr>
        <dsp:cNvPr id="0" name=""/>
        <dsp:cNvSpPr/>
      </dsp:nvSpPr>
      <dsp:spPr>
        <a:xfrm>
          <a:off x="2723827" y="4858634"/>
          <a:ext cx="5779306" cy="534600"/>
        </a:xfrm>
        <a:prstGeom prst="rect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Cyrl-RS" altLang="en-US" sz="1400" kern="1200" dirty="0"/>
            <a:t> Представљају вишак прихода буџета градске општине који нису потрошени у претходној  буџетској години</a:t>
          </a:r>
          <a:endParaRPr lang="en-US" sz="1400" kern="1200" dirty="0"/>
        </a:p>
      </dsp:txBody>
      <dsp:txXfrm>
        <a:off x="2723827" y="4858634"/>
        <a:ext cx="5779306" cy="5346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BC9C78-4E8A-498B-ACC1-DC2EFA6E3D36}">
      <dsp:nvSpPr>
        <dsp:cNvPr id="0" name=""/>
        <dsp:cNvSpPr/>
      </dsp:nvSpPr>
      <dsp:spPr>
        <a:xfrm>
          <a:off x="1890838" y="1435296"/>
          <a:ext cx="2950554" cy="2950554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400" kern="1200" dirty="0"/>
            <a:t>Укупни буџетски приходи и примања  </a:t>
          </a:r>
          <a:r>
            <a:rPr lang="sr-Latn-RS" sz="2400" b="1" kern="1200" dirty="0"/>
            <a:t>518.404.451</a:t>
          </a:r>
          <a:r>
            <a:rPr lang="sr-Cyrl-RS" sz="2400" kern="1200" dirty="0"/>
            <a:t> динар</a:t>
          </a:r>
          <a:endParaRPr lang="en-US" sz="2400" kern="1200" dirty="0"/>
        </a:p>
      </dsp:txBody>
      <dsp:txXfrm>
        <a:off x="2322937" y="1867395"/>
        <a:ext cx="2086356" cy="2086356"/>
      </dsp:txXfrm>
    </dsp:sp>
    <dsp:sp modelId="{63432802-399F-407F-AC10-7219543A0326}">
      <dsp:nvSpPr>
        <dsp:cNvPr id="0" name=""/>
        <dsp:cNvSpPr/>
      </dsp:nvSpPr>
      <dsp:spPr>
        <a:xfrm>
          <a:off x="2618782" y="210357"/>
          <a:ext cx="1475277" cy="1475277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-19"/>
                <a:satOff val="362"/>
                <a:lumOff val="1683"/>
                <a:alphaOff val="100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-19"/>
                <a:satOff val="362"/>
                <a:lumOff val="1683"/>
                <a:alphaOff val="100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-19"/>
                <a:satOff val="362"/>
                <a:lumOff val="1683"/>
                <a:alphaOff val="1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100" kern="1200" dirty="0"/>
            <a:t>Приходи од  пореза  </a:t>
          </a:r>
          <a:r>
            <a:rPr lang="sr-Latn-ME" sz="1100" b="1" kern="1200" dirty="0"/>
            <a:t>465.904.451</a:t>
          </a:r>
          <a:r>
            <a:rPr lang="sr-Cyrl-RS" sz="1100" kern="1200" dirty="0"/>
            <a:t>        динар</a:t>
          </a:r>
          <a:endParaRPr lang="en-US" sz="1100" kern="1200" dirty="0"/>
        </a:p>
      </dsp:txBody>
      <dsp:txXfrm>
        <a:off x="2834831" y="426406"/>
        <a:ext cx="1043179" cy="1043179"/>
      </dsp:txXfrm>
    </dsp:sp>
    <dsp:sp modelId="{9DDE88A7-5745-4E4F-A7A8-F71A4DA0D5F2}">
      <dsp:nvSpPr>
        <dsp:cNvPr id="0" name=""/>
        <dsp:cNvSpPr/>
      </dsp:nvSpPr>
      <dsp:spPr>
        <a:xfrm>
          <a:off x="4279551" y="3070433"/>
          <a:ext cx="1475277" cy="1475277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-38"/>
                <a:satOff val="724"/>
                <a:lumOff val="3367"/>
                <a:alphaOff val="200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-38"/>
                <a:satOff val="724"/>
                <a:lumOff val="3367"/>
                <a:alphaOff val="200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-38"/>
                <a:satOff val="724"/>
                <a:lumOff val="3367"/>
                <a:alphaOff val="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100" kern="1200" dirty="0"/>
            <a:t>Други приходи (накнаде, таксе, мешовити приходи...)  </a:t>
          </a:r>
          <a:r>
            <a:rPr lang="en-US" sz="1100" b="1" kern="1200" dirty="0"/>
            <a:t>3</a:t>
          </a:r>
          <a:r>
            <a:rPr lang="sr-Cyrl-RS" sz="1100" b="1" kern="1200" dirty="0"/>
            <a:t>2.5</a:t>
          </a:r>
          <a:r>
            <a:rPr lang="sr-Latn-RS" sz="1100" b="1" kern="1200" dirty="0"/>
            <a:t>00.000</a:t>
          </a:r>
          <a:r>
            <a:rPr lang="sr-Cyrl-RS" sz="1100" b="1" kern="1200" dirty="0"/>
            <a:t>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100" kern="1200" dirty="0"/>
            <a:t>динара</a:t>
          </a:r>
          <a:endParaRPr lang="en-US" sz="1100" kern="1200" dirty="0"/>
        </a:p>
      </dsp:txBody>
      <dsp:txXfrm>
        <a:off x="4495600" y="3286482"/>
        <a:ext cx="1043179" cy="1043179"/>
      </dsp:txXfrm>
    </dsp:sp>
    <dsp:sp modelId="{FC69A2CE-A671-47B5-8CD8-544465E52E9C}">
      <dsp:nvSpPr>
        <dsp:cNvPr id="0" name=""/>
        <dsp:cNvSpPr/>
      </dsp:nvSpPr>
      <dsp:spPr>
        <a:xfrm>
          <a:off x="930916" y="3103792"/>
          <a:ext cx="1475277" cy="1475277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-57"/>
                <a:satOff val="1086"/>
                <a:lumOff val="5050"/>
                <a:alphaOff val="300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-57"/>
                <a:satOff val="1086"/>
                <a:lumOff val="5050"/>
                <a:alphaOff val="300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-57"/>
                <a:satOff val="1086"/>
                <a:lumOff val="5050"/>
                <a:alphaOff val="3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000" kern="1200" dirty="0"/>
            <a:t>Нераспоређени вишак прихода из ранијих година</a:t>
          </a:r>
          <a:r>
            <a:rPr lang="sr-Latn-RS" sz="1000" kern="1200" dirty="0"/>
            <a:t> </a:t>
          </a:r>
          <a:r>
            <a:rPr lang="sr-Cyrl-RS" sz="1000" b="1" kern="1200" dirty="0"/>
            <a:t>2</a:t>
          </a:r>
          <a:r>
            <a:rPr lang="sr-Latn-ME" sz="1000" b="1" kern="1200" dirty="0"/>
            <a:t>0</a:t>
          </a:r>
          <a:r>
            <a:rPr lang="sr-Cyrl-RS" sz="1000" b="1" kern="1200" dirty="0"/>
            <a:t>.</a:t>
          </a:r>
          <a:r>
            <a:rPr lang="sr-Latn-ME" sz="1000" b="1" kern="1200" dirty="0"/>
            <a:t>00</a:t>
          </a:r>
          <a:r>
            <a:rPr lang="sr-Cyrl-RS" sz="1000" b="1" kern="1200" dirty="0"/>
            <a:t>0.000 </a:t>
          </a:r>
          <a:r>
            <a:rPr lang="sr-Latn-RS" sz="1000" b="1" kern="1200" dirty="0"/>
            <a:t> </a:t>
          </a:r>
          <a:r>
            <a:rPr lang="sr-Cyrl-RS" sz="1000" kern="1200" dirty="0"/>
            <a:t>динара</a:t>
          </a:r>
          <a:endParaRPr lang="en-US" sz="1000" kern="1200" dirty="0"/>
        </a:p>
      </dsp:txBody>
      <dsp:txXfrm>
        <a:off x="1146965" y="3319841"/>
        <a:ext cx="1043179" cy="104317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44CDB-22C1-4337-9F95-C3A522A707D1}">
      <dsp:nvSpPr>
        <dsp:cNvPr id="0" name=""/>
        <dsp:cNvSpPr/>
      </dsp:nvSpPr>
      <dsp:spPr>
        <a:xfrm>
          <a:off x="4018" y="162602"/>
          <a:ext cx="2055390" cy="277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35560" rIns="99568" bIns="3556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b="1" kern="1200" dirty="0"/>
            <a:t>Расходи за запослене</a:t>
          </a:r>
          <a:endParaRPr lang="en-US" sz="1400" b="1" kern="1200" dirty="0"/>
        </a:p>
      </dsp:txBody>
      <dsp:txXfrm>
        <a:off x="4018" y="162602"/>
        <a:ext cx="2055390" cy="277200"/>
      </dsp:txXfrm>
    </dsp:sp>
    <dsp:sp modelId="{02385D1D-92EB-445D-B736-940004751C79}">
      <dsp:nvSpPr>
        <dsp:cNvPr id="0" name=""/>
        <dsp:cNvSpPr/>
      </dsp:nvSpPr>
      <dsp:spPr>
        <a:xfrm>
          <a:off x="2059409" y="49990"/>
          <a:ext cx="411078" cy="502425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B6658A-32E0-42C7-B82A-240BF45CF27D}">
      <dsp:nvSpPr>
        <dsp:cNvPr id="0" name=""/>
        <dsp:cNvSpPr/>
      </dsp:nvSpPr>
      <dsp:spPr>
        <a:xfrm>
          <a:off x="2634918" y="49990"/>
          <a:ext cx="5590663" cy="502425"/>
        </a:xfrm>
        <a:prstGeom prst="rect">
          <a:avLst/>
        </a:prstGeom>
        <a:solidFill>
          <a:srgbClr val="B07BD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Cyrl-RS" sz="1400" b="1" kern="1200" dirty="0"/>
            <a:t>Расходи за запослене </a:t>
          </a:r>
          <a:r>
            <a:rPr lang="sr-Cyrl-RS" sz="1400" kern="1200" dirty="0"/>
            <a:t>представљају све трошкове за запослене, како у управи тако и код осталих директних буџетских корисника</a:t>
          </a:r>
          <a:endParaRPr lang="en-US" sz="1400" kern="1200" dirty="0"/>
        </a:p>
      </dsp:txBody>
      <dsp:txXfrm>
        <a:off x="2634918" y="49990"/>
        <a:ext cx="5590663" cy="502425"/>
      </dsp:txXfrm>
    </dsp:sp>
    <dsp:sp modelId="{F40D94EA-52E0-4740-A924-EAF350BDF213}">
      <dsp:nvSpPr>
        <dsp:cNvPr id="0" name=""/>
        <dsp:cNvSpPr/>
      </dsp:nvSpPr>
      <dsp:spPr>
        <a:xfrm>
          <a:off x="4018" y="719759"/>
          <a:ext cx="2055390" cy="4677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35560" rIns="99568" bIns="3556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b="1" kern="1200" dirty="0"/>
            <a:t>Коришћење роба и услуга </a:t>
          </a:r>
          <a:endParaRPr lang="en-US" sz="1400" kern="1200" dirty="0"/>
        </a:p>
      </dsp:txBody>
      <dsp:txXfrm>
        <a:off x="4018" y="719759"/>
        <a:ext cx="2055390" cy="467775"/>
      </dsp:txXfrm>
    </dsp:sp>
    <dsp:sp modelId="{0E930D30-96BC-4D43-B65A-EE88C46DBE48}">
      <dsp:nvSpPr>
        <dsp:cNvPr id="0" name=""/>
        <dsp:cNvSpPr/>
      </dsp:nvSpPr>
      <dsp:spPr>
        <a:xfrm>
          <a:off x="2059409" y="602815"/>
          <a:ext cx="411078" cy="701662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A9D27-2D60-4BA7-98A9-E18E57FDB6CB}">
      <dsp:nvSpPr>
        <dsp:cNvPr id="0" name=""/>
        <dsp:cNvSpPr/>
      </dsp:nvSpPr>
      <dsp:spPr>
        <a:xfrm>
          <a:off x="2634918" y="602815"/>
          <a:ext cx="5590663" cy="701662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Cyrl-RS" sz="1400" b="1" kern="1200" dirty="0"/>
            <a:t>Коришћење роба и услуга </a:t>
          </a:r>
          <a:r>
            <a:rPr lang="sr-Cyrl-RS" sz="1400" kern="1200" dirty="0"/>
            <a:t>обухватају сталне трошкове, путне трошкове, услуге по уговору, специјализоване услуге, трошкове материјала и текуће поправке и одржавање.</a:t>
          </a:r>
          <a:endParaRPr lang="en-US" sz="1400" kern="1200" dirty="0"/>
        </a:p>
      </dsp:txBody>
      <dsp:txXfrm>
        <a:off x="2634918" y="602815"/>
        <a:ext cx="5590663" cy="701662"/>
      </dsp:txXfrm>
    </dsp:sp>
    <dsp:sp modelId="{3B1A1736-6579-4E3A-832A-7713D4CE6637}">
      <dsp:nvSpPr>
        <dsp:cNvPr id="0" name=""/>
        <dsp:cNvSpPr/>
      </dsp:nvSpPr>
      <dsp:spPr>
        <a:xfrm>
          <a:off x="4018" y="1467490"/>
          <a:ext cx="2055390" cy="277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35560" rIns="99568" bIns="3556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b="1" kern="1200" dirty="0"/>
            <a:t>Отплата камата</a:t>
          </a:r>
          <a:endParaRPr lang="en-US" sz="1400" b="1" kern="1200" dirty="0"/>
        </a:p>
      </dsp:txBody>
      <dsp:txXfrm>
        <a:off x="4018" y="1467490"/>
        <a:ext cx="2055390" cy="277200"/>
      </dsp:txXfrm>
    </dsp:sp>
    <dsp:sp modelId="{DF96C014-2136-4D13-A6DD-4E793DEDA991}">
      <dsp:nvSpPr>
        <dsp:cNvPr id="0" name=""/>
        <dsp:cNvSpPr/>
      </dsp:nvSpPr>
      <dsp:spPr>
        <a:xfrm>
          <a:off x="2059409" y="1354877"/>
          <a:ext cx="411078" cy="502425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B89D77-C909-4696-9CA6-8F245854B676}">
      <dsp:nvSpPr>
        <dsp:cNvPr id="0" name=""/>
        <dsp:cNvSpPr/>
      </dsp:nvSpPr>
      <dsp:spPr>
        <a:xfrm>
          <a:off x="2634918" y="1354877"/>
          <a:ext cx="5590663" cy="502425"/>
        </a:xfrm>
        <a:prstGeom prst="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Cyrl-RS" sz="1400" b="1" kern="1200" dirty="0"/>
            <a:t>Отплата камата </a:t>
          </a:r>
          <a:r>
            <a:rPr lang="sr-Cyrl-RS" sz="1400" kern="1200" dirty="0"/>
            <a:t>обухвата трошкове отплате камате и пратећих трошкова задуживања.</a:t>
          </a:r>
          <a:endParaRPr lang="en-US" sz="1400" kern="1200" dirty="0"/>
        </a:p>
      </dsp:txBody>
      <dsp:txXfrm>
        <a:off x="2634918" y="1354877"/>
        <a:ext cx="5590663" cy="502425"/>
      </dsp:txXfrm>
    </dsp:sp>
    <dsp:sp modelId="{CCB8139E-CA19-491D-9FCD-6BF28923C725}">
      <dsp:nvSpPr>
        <dsp:cNvPr id="0" name=""/>
        <dsp:cNvSpPr/>
      </dsp:nvSpPr>
      <dsp:spPr>
        <a:xfrm>
          <a:off x="4018" y="2115602"/>
          <a:ext cx="2055390" cy="277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35560" rIns="99568" bIns="3556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b="1" kern="1200" dirty="0"/>
            <a:t>Дотације и трансфери</a:t>
          </a:r>
          <a:endParaRPr lang="en-US" sz="1400" b="1" kern="1200" dirty="0"/>
        </a:p>
      </dsp:txBody>
      <dsp:txXfrm>
        <a:off x="4018" y="2115602"/>
        <a:ext cx="2055390" cy="277200"/>
      </dsp:txXfrm>
    </dsp:sp>
    <dsp:sp modelId="{14D1633C-A097-4A5A-8269-B04E98857E56}">
      <dsp:nvSpPr>
        <dsp:cNvPr id="0" name=""/>
        <dsp:cNvSpPr/>
      </dsp:nvSpPr>
      <dsp:spPr>
        <a:xfrm>
          <a:off x="2059409" y="1907703"/>
          <a:ext cx="411078" cy="6930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FD7BD8-195B-4FA4-9414-4F4C582F5570}">
      <dsp:nvSpPr>
        <dsp:cNvPr id="0" name=""/>
        <dsp:cNvSpPr/>
      </dsp:nvSpPr>
      <dsp:spPr>
        <a:xfrm>
          <a:off x="2634918" y="1907703"/>
          <a:ext cx="5590663" cy="693000"/>
        </a:xfrm>
        <a:prstGeom prst="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Cyrl-RS" sz="1400" b="1" kern="1200" dirty="0"/>
            <a:t>Дотације и трансфери </a:t>
          </a:r>
          <a:r>
            <a:rPr lang="sr-Cyrl-RS" sz="1400" kern="1200" dirty="0"/>
            <a:t>су трошкови које општина обезбеђује за трансферисање средстава осталим нивоима власти (школе, предшколске установе, дом здравља, полицијска управа...).</a:t>
          </a:r>
          <a:endParaRPr lang="en-US" sz="1400" kern="1200" dirty="0"/>
        </a:p>
      </dsp:txBody>
      <dsp:txXfrm>
        <a:off x="2634918" y="1907703"/>
        <a:ext cx="5590663" cy="693000"/>
      </dsp:txXfrm>
    </dsp:sp>
    <dsp:sp modelId="{9312B733-3AEB-49F6-8245-08553BA2949B}">
      <dsp:nvSpPr>
        <dsp:cNvPr id="0" name=""/>
        <dsp:cNvSpPr/>
      </dsp:nvSpPr>
      <dsp:spPr>
        <a:xfrm>
          <a:off x="4018" y="2763715"/>
          <a:ext cx="2055390" cy="277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35560" rIns="99568" bIns="3556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b="1" kern="1200" dirty="0"/>
            <a:t>Остали расходи</a:t>
          </a:r>
          <a:endParaRPr lang="en-US" sz="1400" b="1" kern="1200" dirty="0"/>
        </a:p>
      </dsp:txBody>
      <dsp:txXfrm>
        <a:off x="4018" y="2763715"/>
        <a:ext cx="2055390" cy="277200"/>
      </dsp:txXfrm>
    </dsp:sp>
    <dsp:sp modelId="{435AB433-2559-485A-A03D-C32F36288071}">
      <dsp:nvSpPr>
        <dsp:cNvPr id="0" name=""/>
        <dsp:cNvSpPr/>
      </dsp:nvSpPr>
      <dsp:spPr>
        <a:xfrm>
          <a:off x="2059409" y="2651103"/>
          <a:ext cx="411078" cy="502425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93D59A-7FEC-486D-89C4-D28135F6121C}">
      <dsp:nvSpPr>
        <dsp:cNvPr id="0" name=""/>
        <dsp:cNvSpPr/>
      </dsp:nvSpPr>
      <dsp:spPr>
        <a:xfrm>
          <a:off x="2634918" y="2651103"/>
          <a:ext cx="5590663" cy="502425"/>
        </a:xfrm>
        <a:prstGeom prst="rect">
          <a:avLst/>
        </a:prstGeom>
        <a:solidFill>
          <a:srgbClr val="EB8B2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Cyrl-RS" sz="1400" b="1" kern="1200" dirty="0"/>
            <a:t>Остали расходи </a:t>
          </a:r>
          <a:r>
            <a:rPr lang="sr-Cyrl-RS" sz="1400" kern="1200" dirty="0"/>
            <a:t>обухватају дотације невладиним организацијама, порезе, таксе, новчане казне.</a:t>
          </a:r>
          <a:endParaRPr lang="en-US" sz="1400" kern="1200" dirty="0"/>
        </a:p>
      </dsp:txBody>
      <dsp:txXfrm>
        <a:off x="2634918" y="2651103"/>
        <a:ext cx="5590663" cy="502425"/>
      </dsp:txXfrm>
    </dsp:sp>
    <dsp:sp modelId="{939B76D1-BB33-4E50-9ECD-839FB5787B95}">
      <dsp:nvSpPr>
        <dsp:cNvPr id="0" name=""/>
        <dsp:cNvSpPr/>
      </dsp:nvSpPr>
      <dsp:spPr>
        <a:xfrm>
          <a:off x="4018" y="3316540"/>
          <a:ext cx="2055390" cy="277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35560" rIns="99568" bIns="3556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b="1" kern="1200" dirty="0"/>
            <a:t>Социјална заштита</a:t>
          </a:r>
          <a:endParaRPr lang="en-US" sz="1400" b="1" kern="1200" dirty="0"/>
        </a:p>
      </dsp:txBody>
      <dsp:txXfrm>
        <a:off x="4018" y="3316540"/>
        <a:ext cx="2055390" cy="277200"/>
      </dsp:txXfrm>
    </dsp:sp>
    <dsp:sp modelId="{7845F59F-6101-48DE-ABCC-EC5351843F5B}">
      <dsp:nvSpPr>
        <dsp:cNvPr id="0" name=""/>
        <dsp:cNvSpPr/>
      </dsp:nvSpPr>
      <dsp:spPr>
        <a:xfrm>
          <a:off x="2059409" y="3203928"/>
          <a:ext cx="411078" cy="502425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3D6F8D-5103-4DCA-8971-053A6B7A987B}">
      <dsp:nvSpPr>
        <dsp:cNvPr id="0" name=""/>
        <dsp:cNvSpPr/>
      </dsp:nvSpPr>
      <dsp:spPr>
        <a:xfrm>
          <a:off x="2634918" y="3203928"/>
          <a:ext cx="5590663" cy="502425"/>
        </a:xfrm>
        <a:prstGeom prst="rect">
          <a:avLst/>
        </a:prstGeom>
        <a:solidFill>
          <a:srgbClr val="888CE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Cyrl-RS" sz="1400" b="1" kern="1200" dirty="0"/>
            <a:t>Социјална заштита </a:t>
          </a:r>
          <a:r>
            <a:rPr lang="sr-Cyrl-RS" sz="1400" kern="1200" dirty="0"/>
            <a:t>обухвата све трошкове исплате социјалне помоћи за све категорије становништва.</a:t>
          </a:r>
          <a:endParaRPr lang="en-US" sz="1400" kern="1200" dirty="0"/>
        </a:p>
      </dsp:txBody>
      <dsp:txXfrm>
        <a:off x="2634918" y="3203928"/>
        <a:ext cx="5590663" cy="502425"/>
      </dsp:txXfrm>
    </dsp:sp>
    <dsp:sp modelId="{C42E8310-64BB-4AF1-8383-CC53609B48A7}">
      <dsp:nvSpPr>
        <dsp:cNvPr id="0" name=""/>
        <dsp:cNvSpPr/>
      </dsp:nvSpPr>
      <dsp:spPr>
        <a:xfrm>
          <a:off x="4018" y="3769746"/>
          <a:ext cx="2055390" cy="277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35560" rIns="99568" bIns="3556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b="1" kern="1200" dirty="0"/>
            <a:t>Отплата главнице</a:t>
          </a:r>
          <a:endParaRPr lang="en-US" sz="1400" b="1" kern="1200" dirty="0"/>
        </a:p>
      </dsp:txBody>
      <dsp:txXfrm>
        <a:off x="4018" y="3769746"/>
        <a:ext cx="2055390" cy="277200"/>
      </dsp:txXfrm>
    </dsp:sp>
    <dsp:sp modelId="{386F4D35-A666-4B7B-8DA3-FE2DCBA241CE}">
      <dsp:nvSpPr>
        <dsp:cNvPr id="0" name=""/>
        <dsp:cNvSpPr/>
      </dsp:nvSpPr>
      <dsp:spPr>
        <a:xfrm>
          <a:off x="2059409" y="3756753"/>
          <a:ext cx="411078" cy="30318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6DDAF1-B0A6-4915-BBAA-ACF987F2048F}">
      <dsp:nvSpPr>
        <dsp:cNvPr id="0" name=""/>
        <dsp:cNvSpPr/>
      </dsp:nvSpPr>
      <dsp:spPr>
        <a:xfrm>
          <a:off x="2634918" y="3756753"/>
          <a:ext cx="5590663" cy="303187"/>
        </a:xfrm>
        <a:prstGeom prst="rect">
          <a:avLst/>
        </a:prstGeom>
        <a:solidFill>
          <a:srgbClr val="DC7AD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Cyrl-RS" sz="1400" b="1" kern="1200" dirty="0"/>
            <a:t>Отплата главнице </a:t>
          </a:r>
          <a:r>
            <a:rPr lang="sr-Cyrl-RS" sz="1400" kern="1200" dirty="0"/>
            <a:t>обухвата трошкове  рата кредита.</a:t>
          </a:r>
          <a:endParaRPr lang="en-US" sz="1400" kern="1200" dirty="0"/>
        </a:p>
      </dsp:txBody>
      <dsp:txXfrm>
        <a:off x="2634918" y="3756753"/>
        <a:ext cx="5590663" cy="303187"/>
      </dsp:txXfrm>
    </dsp:sp>
    <dsp:sp modelId="{B471A916-B6F4-4017-A447-E2C98CEE19B9}">
      <dsp:nvSpPr>
        <dsp:cNvPr id="0" name=""/>
        <dsp:cNvSpPr/>
      </dsp:nvSpPr>
      <dsp:spPr>
        <a:xfrm>
          <a:off x="4018" y="4318240"/>
          <a:ext cx="2055390" cy="277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35560" rIns="99568" bIns="3556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b="1" kern="1200" dirty="0"/>
            <a:t>Буџетска резерва</a:t>
          </a:r>
          <a:endParaRPr lang="en-US" sz="1400" b="1" kern="1200" dirty="0"/>
        </a:p>
      </dsp:txBody>
      <dsp:txXfrm>
        <a:off x="4018" y="4318240"/>
        <a:ext cx="2055390" cy="277200"/>
      </dsp:txXfrm>
    </dsp:sp>
    <dsp:sp modelId="{7F976215-9D17-4223-A92A-D3302071B429}">
      <dsp:nvSpPr>
        <dsp:cNvPr id="0" name=""/>
        <dsp:cNvSpPr/>
      </dsp:nvSpPr>
      <dsp:spPr>
        <a:xfrm>
          <a:off x="2059409" y="4110340"/>
          <a:ext cx="411078" cy="6930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0E7D26-6540-4407-AA35-D081FC05F135}">
      <dsp:nvSpPr>
        <dsp:cNvPr id="0" name=""/>
        <dsp:cNvSpPr/>
      </dsp:nvSpPr>
      <dsp:spPr>
        <a:xfrm>
          <a:off x="2634918" y="4110340"/>
          <a:ext cx="5590663" cy="693000"/>
        </a:xfrm>
        <a:prstGeom prst="rect">
          <a:avLst/>
        </a:prstGeom>
        <a:solidFill>
          <a:srgbClr val="53D2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Cyrl-RS" sz="1400" b="1" kern="1200" dirty="0"/>
            <a:t>Буџетска резерва </a:t>
          </a:r>
          <a:r>
            <a:rPr lang="sr-Cyrl-RS" sz="1400" kern="1200" dirty="0"/>
            <a:t>представља новац који се користи за непланиране или недовољно планиране сврхе, као и у случају ванредних околности.</a:t>
          </a:r>
          <a:endParaRPr lang="en-US" sz="1400" kern="1200" dirty="0"/>
        </a:p>
      </dsp:txBody>
      <dsp:txXfrm>
        <a:off x="2634918" y="4110340"/>
        <a:ext cx="5590663" cy="693000"/>
      </dsp:txXfrm>
    </dsp:sp>
    <dsp:sp modelId="{320B77C6-F8A0-4CEB-8B55-79E4A1BAF9E9}">
      <dsp:nvSpPr>
        <dsp:cNvPr id="0" name=""/>
        <dsp:cNvSpPr/>
      </dsp:nvSpPr>
      <dsp:spPr>
        <a:xfrm>
          <a:off x="4018" y="5061640"/>
          <a:ext cx="2055390" cy="277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35560" rIns="99568" bIns="3556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b="1" kern="1200" dirty="0"/>
            <a:t>Основна средства</a:t>
          </a:r>
          <a:endParaRPr lang="en-US" sz="1400" b="1" kern="1200" dirty="0"/>
        </a:p>
      </dsp:txBody>
      <dsp:txXfrm>
        <a:off x="4018" y="5061640"/>
        <a:ext cx="2055390" cy="277200"/>
      </dsp:txXfrm>
    </dsp:sp>
    <dsp:sp modelId="{803A06C6-F698-48F4-A91D-0B2B17EECBA4}">
      <dsp:nvSpPr>
        <dsp:cNvPr id="0" name=""/>
        <dsp:cNvSpPr/>
      </dsp:nvSpPr>
      <dsp:spPr>
        <a:xfrm>
          <a:off x="2059409" y="4853740"/>
          <a:ext cx="411078" cy="6930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E0050D-5592-4FFB-BC24-07DF887B3DF2}">
      <dsp:nvSpPr>
        <dsp:cNvPr id="0" name=""/>
        <dsp:cNvSpPr/>
      </dsp:nvSpPr>
      <dsp:spPr>
        <a:xfrm>
          <a:off x="2634918" y="4853740"/>
          <a:ext cx="5590663" cy="693000"/>
        </a:xfrm>
        <a:prstGeom prst="rect">
          <a:avLst/>
        </a:prstGeom>
        <a:solidFill>
          <a:srgbClr val="FF4F4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Cyrl-RS" sz="1400" b="1" kern="1200" dirty="0"/>
            <a:t>Основна средства </a:t>
          </a:r>
          <a:r>
            <a:rPr lang="sr-Cyrl-RS" sz="1400" kern="1200" dirty="0"/>
            <a:t>су трошкови за инвестиционо одржавање постојећих објеката, набавку машина и опреме, као и осталих основних средстава.</a:t>
          </a:r>
          <a:endParaRPr lang="en-US" sz="1400" kern="1200" dirty="0"/>
        </a:p>
      </dsp:txBody>
      <dsp:txXfrm>
        <a:off x="2634918" y="4853740"/>
        <a:ext cx="5590663" cy="6930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884431-F906-455C-AAF5-4FBEC1E13C27}">
      <dsp:nvSpPr>
        <dsp:cNvPr id="0" name=""/>
        <dsp:cNvSpPr/>
      </dsp:nvSpPr>
      <dsp:spPr>
        <a:xfrm>
          <a:off x="2362503" y="531085"/>
          <a:ext cx="3759587" cy="3759587"/>
        </a:xfrm>
        <a:prstGeom prst="blockArc">
          <a:avLst>
            <a:gd name="adj1" fmla="val 12699109"/>
            <a:gd name="adj2" fmla="val 15920784"/>
            <a:gd name="adj3" fmla="val 3906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575E5C-DEAA-49FF-9C6A-0DF4C03D040D}">
      <dsp:nvSpPr>
        <dsp:cNvPr id="0" name=""/>
        <dsp:cNvSpPr/>
      </dsp:nvSpPr>
      <dsp:spPr>
        <a:xfrm>
          <a:off x="2242862" y="702563"/>
          <a:ext cx="3759587" cy="3759587"/>
        </a:xfrm>
        <a:prstGeom prst="blockArc">
          <a:avLst>
            <a:gd name="adj1" fmla="val 10342189"/>
            <a:gd name="adj2" fmla="val 13089317"/>
            <a:gd name="adj3" fmla="val 3906"/>
          </a:avLst>
        </a:prstGeom>
        <a:solidFill>
          <a:schemeClr val="accent3">
            <a:hueOff val="9375220"/>
            <a:satOff val="-14067"/>
            <a:lumOff val="-228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EFD8D8-F116-4363-8F07-0BDD118D8287}">
      <dsp:nvSpPr>
        <dsp:cNvPr id="0" name=""/>
        <dsp:cNvSpPr/>
      </dsp:nvSpPr>
      <dsp:spPr>
        <a:xfrm>
          <a:off x="2212971" y="537160"/>
          <a:ext cx="3759587" cy="3759587"/>
        </a:xfrm>
        <a:prstGeom prst="blockArc">
          <a:avLst>
            <a:gd name="adj1" fmla="val 6942857"/>
            <a:gd name="adj2" fmla="val 10028571"/>
            <a:gd name="adj3" fmla="val 3906"/>
          </a:avLst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BC4AA2-7966-4002-8CE2-7479E65C1C79}">
      <dsp:nvSpPr>
        <dsp:cNvPr id="0" name=""/>
        <dsp:cNvSpPr/>
      </dsp:nvSpPr>
      <dsp:spPr>
        <a:xfrm>
          <a:off x="2212971" y="537160"/>
          <a:ext cx="3759587" cy="3759587"/>
        </a:xfrm>
        <a:prstGeom prst="blockArc">
          <a:avLst>
            <a:gd name="adj1" fmla="val 3857143"/>
            <a:gd name="adj2" fmla="val 6942857"/>
            <a:gd name="adj3" fmla="val 3906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B05264-FBF1-4254-AA6E-8DA1048C9EC5}">
      <dsp:nvSpPr>
        <dsp:cNvPr id="0" name=""/>
        <dsp:cNvSpPr/>
      </dsp:nvSpPr>
      <dsp:spPr>
        <a:xfrm>
          <a:off x="2212971" y="537160"/>
          <a:ext cx="3759587" cy="3759587"/>
        </a:xfrm>
        <a:prstGeom prst="blockArc">
          <a:avLst>
            <a:gd name="adj1" fmla="val 771429"/>
            <a:gd name="adj2" fmla="val 3857143"/>
            <a:gd name="adj3" fmla="val 3906"/>
          </a:avLst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42F3FF-3AAD-4819-B004-ADDCB69227EB}">
      <dsp:nvSpPr>
        <dsp:cNvPr id="0" name=""/>
        <dsp:cNvSpPr/>
      </dsp:nvSpPr>
      <dsp:spPr>
        <a:xfrm>
          <a:off x="2212971" y="537160"/>
          <a:ext cx="3759587" cy="3759587"/>
        </a:xfrm>
        <a:prstGeom prst="blockArc">
          <a:avLst>
            <a:gd name="adj1" fmla="val 19285714"/>
            <a:gd name="adj2" fmla="val 771429"/>
            <a:gd name="adj3" fmla="val 3906"/>
          </a:avLst>
        </a:prstGeom>
        <a:solidFill>
          <a:schemeClr val="accent3">
            <a:hueOff val="1875044"/>
            <a:satOff val="-2813"/>
            <a:lumOff val="-45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C62812-7B8C-4DB2-9C0D-14651D9AFC46}">
      <dsp:nvSpPr>
        <dsp:cNvPr id="0" name=""/>
        <dsp:cNvSpPr/>
      </dsp:nvSpPr>
      <dsp:spPr>
        <a:xfrm>
          <a:off x="2212971" y="537160"/>
          <a:ext cx="3759587" cy="3759587"/>
        </a:xfrm>
        <a:prstGeom prst="blockArc">
          <a:avLst>
            <a:gd name="adj1" fmla="val 16200000"/>
            <a:gd name="adj2" fmla="val 19285714"/>
            <a:gd name="adj3" fmla="val 3906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9436B1-B652-4794-B4F4-4850647DACEB}">
      <dsp:nvSpPr>
        <dsp:cNvPr id="0" name=""/>
        <dsp:cNvSpPr/>
      </dsp:nvSpPr>
      <dsp:spPr>
        <a:xfrm>
          <a:off x="3133390" y="1433814"/>
          <a:ext cx="1918750" cy="196628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900" kern="1200" dirty="0">
              <a:solidFill>
                <a:schemeClr val="bg1"/>
              </a:solidFill>
            </a:rPr>
            <a:t>Укупни расходи и издаци </a:t>
          </a:r>
          <a:r>
            <a:rPr lang="sr-Cyrl-RS" sz="1900" b="1" kern="1200" dirty="0">
              <a:solidFill>
                <a:schemeClr val="bg1"/>
              </a:solidFill>
            </a:rPr>
            <a:t>518.404.451</a:t>
          </a:r>
          <a:r>
            <a:rPr lang="sr-Cyrl-RS" sz="1900" kern="1200" dirty="0">
              <a:solidFill>
                <a:schemeClr val="bg1"/>
              </a:solidFill>
            </a:rPr>
            <a:t> динар</a:t>
          </a:r>
          <a:endParaRPr lang="en-US" sz="1900" kern="1200" dirty="0">
            <a:solidFill>
              <a:schemeClr val="bg1"/>
            </a:solidFill>
          </a:endParaRPr>
        </a:p>
      </dsp:txBody>
      <dsp:txXfrm>
        <a:off x="3414384" y="1721769"/>
        <a:ext cx="1356762" cy="1390370"/>
      </dsp:txXfrm>
    </dsp:sp>
    <dsp:sp modelId="{73F305AC-CFDC-45B1-8AB8-6FABD1C99179}">
      <dsp:nvSpPr>
        <dsp:cNvPr id="0" name=""/>
        <dsp:cNvSpPr/>
      </dsp:nvSpPr>
      <dsp:spPr>
        <a:xfrm>
          <a:off x="3373237" y="-144567"/>
          <a:ext cx="1439054" cy="143687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chemeClr val="bg1"/>
              </a:solidFill>
            </a:rPr>
            <a:t>Коришћење роба и услуга </a:t>
          </a:r>
          <a:r>
            <a:rPr lang="ru-RU" sz="1100" b="1" kern="1200" dirty="0">
              <a:solidFill>
                <a:schemeClr val="bg1"/>
              </a:solidFill>
            </a:rPr>
            <a:t>174.807.342 </a:t>
          </a:r>
          <a:r>
            <a:rPr lang="ru-RU" sz="1100" kern="1200" dirty="0">
              <a:solidFill>
                <a:schemeClr val="bg1"/>
              </a:solidFill>
            </a:rPr>
            <a:t>динара</a:t>
          </a:r>
          <a:endParaRPr lang="en-US" sz="1100" kern="1200" dirty="0">
            <a:solidFill>
              <a:schemeClr val="bg1"/>
            </a:solidFill>
          </a:endParaRPr>
        </a:p>
      </dsp:txBody>
      <dsp:txXfrm>
        <a:off x="3583982" y="65858"/>
        <a:ext cx="1017564" cy="1016022"/>
      </dsp:txXfrm>
    </dsp:sp>
    <dsp:sp modelId="{A14630AA-C1BD-4A7E-B665-0A7C9B6C19C9}">
      <dsp:nvSpPr>
        <dsp:cNvPr id="0" name=""/>
        <dsp:cNvSpPr/>
      </dsp:nvSpPr>
      <dsp:spPr>
        <a:xfrm>
          <a:off x="4861012" y="605199"/>
          <a:ext cx="1345470" cy="1325219"/>
        </a:xfrm>
        <a:prstGeom prst="ellipse">
          <a:avLst/>
        </a:prstGeom>
        <a:solidFill>
          <a:schemeClr val="accent3">
            <a:hueOff val="1875044"/>
            <a:satOff val="-2813"/>
            <a:lumOff val="-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100" kern="1200" dirty="0">
              <a:solidFill>
                <a:schemeClr val="bg1"/>
              </a:solidFill>
            </a:rPr>
            <a:t>Дотације и трансфери </a:t>
          </a:r>
          <a:r>
            <a:rPr lang="sr-Cyrl-RS" sz="1100" b="1" kern="1200" dirty="0">
              <a:solidFill>
                <a:schemeClr val="bg1"/>
              </a:solidFill>
            </a:rPr>
            <a:t>16.591.600 </a:t>
          </a:r>
          <a:r>
            <a:rPr lang="sr-Cyrl-RS" sz="1100" kern="1200" dirty="0">
              <a:solidFill>
                <a:schemeClr val="bg1"/>
              </a:solidFill>
            </a:rPr>
            <a:t>динара</a:t>
          </a:r>
          <a:endParaRPr lang="en-US" sz="1100" kern="1200" dirty="0">
            <a:solidFill>
              <a:schemeClr val="bg1"/>
            </a:solidFill>
          </a:endParaRPr>
        </a:p>
      </dsp:txBody>
      <dsp:txXfrm>
        <a:off x="5058052" y="799273"/>
        <a:ext cx="951390" cy="937071"/>
      </dsp:txXfrm>
    </dsp:sp>
    <dsp:sp modelId="{E43F7264-94BE-4E7E-8A98-A0D70BB3AF06}">
      <dsp:nvSpPr>
        <dsp:cNvPr id="0" name=""/>
        <dsp:cNvSpPr/>
      </dsp:nvSpPr>
      <dsp:spPr>
        <a:xfrm>
          <a:off x="5272732" y="2219322"/>
          <a:ext cx="1233817" cy="1215514"/>
        </a:xfrm>
        <a:prstGeom prst="ellipse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100" kern="1200" dirty="0">
              <a:solidFill>
                <a:schemeClr val="bg1"/>
              </a:solidFill>
            </a:rPr>
            <a:t>Расходи за запослене </a:t>
          </a:r>
          <a:r>
            <a:rPr lang="sr-Cyrl-RS" sz="1100" b="1" kern="1200" dirty="0">
              <a:solidFill>
                <a:schemeClr val="bg1"/>
              </a:solidFill>
            </a:rPr>
            <a:t>262.430.367 </a:t>
          </a:r>
          <a:r>
            <a:rPr lang="sr-Cyrl-RS" sz="1100" kern="1200" dirty="0">
              <a:solidFill>
                <a:schemeClr val="bg1"/>
              </a:solidFill>
            </a:rPr>
            <a:t>динара</a:t>
          </a:r>
          <a:endParaRPr lang="en-US" sz="1100" kern="1200" dirty="0">
            <a:solidFill>
              <a:schemeClr val="bg1"/>
            </a:solidFill>
          </a:endParaRPr>
        </a:p>
      </dsp:txBody>
      <dsp:txXfrm>
        <a:off x="5453420" y="2397330"/>
        <a:ext cx="872441" cy="859498"/>
      </dsp:txXfrm>
    </dsp:sp>
    <dsp:sp modelId="{115526CD-270E-4C52-A164-15F2B6F9FE39}">
      <dsp:nvSpPr>
        <dsp:cNvPr id="0" name=""/>
        <dsp:cNvSpPr/>
      </dsp:nvSpPr>
      <dsp:spPr>
        <a:xfrm>
          <a:off x="4277626" y="3484504"/>
          <a:ext cx="1229647" cy="1186026"/>
        </a:xfrm>
        <a:prstGeom prst="ellipse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100" kern="1200" dirty="0">
              <a:solidFill>
                <a:schemeClr val="bg1"/>
              </a:solidFill>
            </a:rPr>
            <a:t>Права из социјалног осигурања </a:t>
          </a:r>
          <a:r>
            <a:rPr lang="sr-Cyrl-RS" sz="1100" b="1" kern="1200" dirty="0">
              <a:solidFill>
                <a:schemeClr val="bg1"/>
              </a:solidFill>
            </a:rPr>
            <a:t>12.275.942 </a:t>
          </a:r>
          <a:r>
            <a:rPr lang="sr-Cyrl-RS" sz="1100" kern="1200" dirty="0">
              <a:solidFill>
                <a:schemeClr val="bg1"/>
              </a:solidFill>
            </a:rPr>
            <a:t>динара</a:t>
          </a:r>
          <a:endParaRPr lang="en-US" sz="1100" kern="1200" dirty="0">
            <a:solidFill>
              <a:schemeClr val="bg1"/>
            </a:solidFill>
          </a:endParaRPr>
        </a:p>
      </dsp:txBody>
      <dsp:txXfrm>
        <a:off x="4457704" y="3658193"/>
        <a:ext cx="869491" cy="838648"/>
      </dsp:txXfrm>
    </dsp:sp>
    <dsp:sp modelId="{D19ADD6D-9F0A-4766-B637-BB2D5495A9BB}">
      <dsp:nvSpPr>
        <dsp:cNvPr id="0" name=""/>
        <dsp:cNvSpPr/>
      </dsp:nvSpPr>
      <dsp:spPr>
        <a:xfrm>
          <a:off x="2713062" y="3484504"/>
          <a:ext cx="1160035" cy="1186026"/>
        </a:xfrm>
        <a:prstGeom prst="ellipse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100" kern="1200" dirty="0">
              <a:solidFill>
                <a:schemeClr val="bg1"/>
              </a:solidFill>
            </a:rPr>
            <a:t>Остали расходи </a:t>
          </a:r>
          <a:r>
            <a:rPr lang="sr-Cyrl-RS" sz="1100" b="1" kern="1200" dirty="0">
              <a:solidFill>
                <a:schemeClr val="bg1"/>
              </a:solidFill>
            </a:rPr>
            <a:t>14.840.000 </a:t>
          </a:r>
          <a:r>
            <a:rPr lang="sr-Cyrl-RS" sz="1100" kern="1200" dirty="0">
              <a:solidFill>
                <a:schemeClr val="bg1"/>
              </a:solidFill>
            </a:rPr>
            <a:t>динара</a:t>
          </a:r>
          <a:endParaRPr lang="en-US" sz="1100" kern="1200" dirty="0">
            <a:solidFill>
              <a:schemeClr val="bg1"/>
            </a:solidFill>
          </a:endParaRPr>
        </a:p>
      </dsp:txBody>
      <dsp:txXfrm>
        <a:off x="2882945" y="3658193"/>
        <a:ext cx="820269" cy="838648"/>
      </dsp:txXfrm>
    </dsp:sp>
    <dsp:sp modelId="{4F05B281-B6DB-45BB-A427-1BF92AADC139}">
      <dsp:nvSpPr>
        <dsp:cNvPr id="0" name=""/>
        <dsp:cNvSpPr/>
      </dsp:nvSpPr>
      <dsp:spPr>
        <a:xfrm>
          <a:off x="1723050" y="2187274"/>
          <a:ext cx="1145678" cy="1279610"/>
        </a:xfrm>
        <a:prstGeom prst="ellipse">
          <a:avLst/>
        </a:prstGeom>
        <a:solidFill>
          <a:schemeClr val="accent3">
            <a:hueOff val="9375220"/>
            <a:satOff val="-14067"/>
            <a:lumOff val="-22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100" kern="1200" dirty="0">
              <a:solidFill>
                <a:schemeClr val="bg1"/>
              </a:solidFill>
            </a:rPr>
            <a:t>Средства резерве </a:t>
          </a:r>
          <a:r>
            <a:rPr lang="sr-Cyrl-RS" sz="1100" b="1" kern="1200" dirty="0">
              <a:solidFill>
                <a:schemeClr val="bg1"/>
              </a:solidFill>
            </a:rPr>
            <a:t>3.300.000 </a:t>
          </a:r>
          <a:r>
            <a:rPr lang="sr-Cyrl-RS" sz="1100" b="0" kern="1200" dirty="0">
              <a:solidFill>
                <a:schemeClr val="bg1"/>
              </a:solidFill>
            </a:rPr>
            <a:t>динара</a:t>
          </a:r>
          <a:endParaRPr lang="en-US" sz="1100" b="1" kern="1200" dirty="0">
            <a:solidFill>
              <a:schemeClr val="bg1"/>
            </a:solidFill>
          </a:endParaRPr>
        </a:p>
      </dsp:txBody>
      <dsp:txXfrm>
        <a:off x="1890831" y="2374669"/>
        <a:ext cx="810116" cy="904820"/>
      </dsp:txXfrm>
    </dsp:sp>
    <dsp:sp modelId="{2D6C03BD-4023-431E-84F6-C080A9961C8A}">
      <dsp:nvSpPr>
        <dsp:cNvPr id="0" name=""/>
        <dsp:cNvSpPr/>
      </dsp:nvSpPr>
      <dsp:spPr>
        <a:xfrm>
          <a:off x="1986992" y="773986"/>
          <a:ext cx="1372746" cy="1339444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100" kern="1200" dirty="0">
              <a:solidFill>
                <a:schemeClr val="bg1"/>
              </a:solidFill>
            </a:rPr>
            <a:t>Основна средства </a:t>
          </a:r>
          <a:r>
            <a:rPr lang="sr-Cyrl-RS" sz="1100" b="1" kern="1200" dirty="0">
              <a:solidFill>
                <a:schemeClr val="bg1"/>
              </a:solidFill>
            </a:rPr>
            <a:t>34.159.200 </a:t>
          </a:r>
          <a:r>
            <a:rPr lang="sr-Cyrl-RS" sz="1100" kern="1200" dirty="0">
              <a:solidFill>
                <a:schemeClr val="bg1"/>
              </a:solidFill>
            </a:rPr>
            <a:t>динара</a:t>
          </a:r>
          <a:endParaRPr lang="en-US" sz="1100" kern="1200" dirty="0">
            <a:solidFill>
              <a:schemeClr val="bg1"/>
            </a:solidFill>
          </a:endParaRPr>
        </a:p>
      </dsp:txBody>
      <dsp:txXfrm>
        <a:off x="2188026" y="970143"/>
        <a:ext cx="970678" cy="9471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00638-5DF4-4430-A5FC-8138B5BDD0B3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EC979-1A5F-46ED-8288-2BF6E691AD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908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3283B-6AD6-429E-9A6B-CD6015251173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D3E29-5E3C-4E2A-B6D2-72A9CD53AB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770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888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579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298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305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585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18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2563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66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390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7EF8-07F1-4132-9D28-E3E3FCCC23B1}" type="datetime1">
              <a:rPr lang="en-US" smtClean="0"/>
              <a:pPr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216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9EEE-4F84-4052-B363-C737F6A14016}" type="datetime1">
              <a:rPr lang="en-US" smtClean="0"/>
              <a:pPr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587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0370-F757-4CDD-B7F0-D08A120BC05A}" type="datetime1">
              <a:rPr lang="en-US" smtClean="0"/>
              <a:pPr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048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96EC-4D37-4B83-A4A3-1B59CDA3ECBF}" type="datetime1">
              <a:rPr lang="en-US" smtClean="0"/>
              <a:pPr/>
              <a:t>1/26/2021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40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8895-3498-4D33-B7FC-B54F27028AE1}" type="datetime1">
              <a:rPr lang="en-US" smtClean="0"/>
              <a:pPr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174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79DB-ED39-4329-92C5-F5019745971C}" type="datetime1">
              <a:rPr lang="en-US" smtClean="0"/>
              <a:pPr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558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F819-929A-4FD7-A544-D4CCA8B66912}" type="datetime1">
              <a:rPr lang="en-US" smtClean="0"/>
              <a:pPr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74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64A61-12DB-4731-919F-1A852C2C9915}" type="datetime1">
              <a:rPr lang="en-US" smtClean="0"/>
              <a:pPr/>
              <a:t>1/26/2021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48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04FF-B6FF-4841-86BA-8CA90B73CA57}" type="datetime1">
              <a:rPr lang="en-US" smtClean="0"/>
              <a:pPr/>
              <a:t>1/26/2021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489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11A5-A3A8-4BB4-99CF-D7D00093951F}" type="datetime1">
              <a:rPr lang="en-US" smtClean="0"/>
              <a:pPr/>
              <a:t>1/26/2021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434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A6CDD-F840-42B5-8D8B-324DC27B5908}" type="datetime1">
              <a:rPr lang="en-US" smtClean="0"/>
              <a:pPr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943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EFDB-907E-4C9B-961F-C8E7D4ED2114}" type="datetime1">
              <a:rPr lang="en-US" smtClean="0"/>
              <a:pPr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42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77A51-6661-464F-AF3F-5F9E5897B61D}" type="datetime1">
              <a:rPr lang="en-US" smtClean="0"/>
              <a:pPr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8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hyperlink" Target="http://openclipart.org/detail/171507/money-pot-by-gnokii-17150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b="1" dirty="0">
                <a:solidFill>
                  <a:srgbClr val="002060"/>
                </a:solidFill>
              </a:rPr>
              <a:t>ГРАДСКА ОПШТИНА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sr-Cyrl-RS" b="1" dirty="0">
                <a:solidFill>
                  <a:srgbClr val="002060"/>
                </a:solidFill>
              </a:rPr>
              <a:t>ЗВЕЗДАРА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97792"/>
            <a:ext cx="6400800" cy="1600200"/>
          </a:xfrm>
        </p:spPr>
        <p:txBody>
          <a:bodyPr/>
          <a:lstStyle/>
          <a:p>
            <a:r>
              <a:rPr lang="sr-Cyrl-RS" i="1" dirty="0"/>
              <a:t>ГРАЂАНСКИ ВОДИЧ КРОЗ ОДЛУКУ О БУЏЕТУ за 202</a:t>
            </a:r>
            <a:r>
              <a:rPr lang="sr-Latn-RS" i="1" dirty="0"/>
              <a:t>1</a:t>
            </a:r>
            <a:r>
              <a:rPr lang="sr-Cyrl-RS" i="1" dirty="0"/>
              <a:t>. годину</a:t>
            </a:r>
            <a:endParaRPr lang="en-US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516216" y="404664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dirty="0"/>
              <a:t>Uneti g</a:t>
            </a:r>
            <a:r>
              <a:rPr lang="en-US" sz="2000" dirty="0" err="1"/>
              <a:t>rb</a:t>
            </a:r>
            <a:r>
              <a:rPr lang="en-US" sz="2000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332656"/>
            <a:ext cx="151216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42155704"/>
      </p:ext>
    </p:extLst>
  </p:cSld>
  <p:clrMapOvr>
    <a:masterClrMapping/>
  </p:clrMapOvr>
  <p:extLst mod="1">
    <p:ext uri="{E180D4A7-C9FB-4DFB-919C-405C955672EB}">
      <p14:showEvtLst xmlns:p14="http://schemas.microsoft.com/office/powerpoint/2010/main">
        <p14:playEvt time="0" objId="11"/>
        <p14:stopEvt time="6233" objId="11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9919"/>
          </a:xfrm>
        </p:spPr>
        <p:txBody>
          <a:bodyPr>
            <a:noAutofit/>
          </a:bodyPr>
          <a:lstStyle/>
          <a:p>
            <a:r>
              <a:rPr lang="sr-Cyrl-RS" sz="3600" b="1" dirty="0">
                <a:solidFill>
                  <a:srgbClr val="002060"/>
                </a:solidFill>
              </a:rPr>
              <a:t>Шта су приходи и примања буџета?</a:t>
            </a:r>
            <a:endParaRPr lang="en-US" sz="3600" b="1" dirty="0">
              <a:solidFill>
                <a:srgbClr val="00206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1155780"/>
              </p:ext>
            </p:extLst>
          </p:nvPr>
        </p:nvGraphicFramePr>
        <p:xfrm>
          <a:off x="457200" y="1124744"/>
          <a:ext cx="8507288" cy="5596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873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105" y="247867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sr-Cyrl-RS" sz="3000" b="1" dirty="0">
                <a:solidFill>
                  <a:srgbClr val="002060"/>
                </a:solidFill>
              </a:rPr>
              <a:t>Структура планираних прихода и примања за 2021. годину</a:t>
            </a:r>
            <a:endParaRPr lang="en-US" sz="3000" b="1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0183159"/>
              </p:ext>
            </p:extLst>
          </p:nvPr>
        </p:nvGraphicFramePr>
        <p:xfrm>
          <a:off x="1259632" y="1268760"/>
          <a:ext cx="6661974" cy="4803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0AF26-CBF3-47D3-B412-DD36193B6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900" b="1" dirty="0">
                <a:solidFill>
                  <a:srgbClr val="002060"/>
                </a:solidFill>
              </a:rPr>
              <a:t>Структура планираних прихода и примања за 2021. годину</a:t>
            </a:r>
            <a:endParaRPr lang="en-US" sz="2900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78D249-127B-455E-A23A-CF5A13A65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D690970-CB48-4F14-9964-6D469EC66B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1781499"/>
              </p:ext>
            </p:extLst>
          </p:nvPr>
        </p:nvGraphicFramePr>
        <p:xfrm>
          <a:off x="1115616" y="1667235"/>
          <a:ext cx="6912768" cy="4439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D690970-CB48-4F14-9964-6D469EC66B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1013335"/>
              </p:ext>
            </p:extLst>
          </p:nvPr>
        </p:nvGraphicFramePr>
        <p:xfrm>
          <a:off x="1431671" y="1916832"/>
          <a:ext cx="6181725" cy="4048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36164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087E60ED-409A-4469-8A69-9AF5DEC571B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274638"/>
            <a:ext cx="7978080" cy="1143000"/>
          </a:xfrm>
        </p:spPr>
        <p:txBody>
          <a:bodyPr>
            <a:normAutofit/>
          </a:bodyPr>
          <a:lstStyle/>
          <a:p>
            <a:r>
              <a:rPr lang="sr-Cyrl-RS" sz="2800" b="1" dirty="0">
                <a:solidFill>
                  <a:srgbClr val="002060"/>
                </a:solidFill>
              </a:rPr>
              <a:t>Шта се променило у односу на 20</a:t>
            </a:r>
            <a:r>
              <a:rPr lang="sr-Latn-ME" sz="2800" b="1" dirty="0">
                <a:solidFill>
                  <a:srgbClr val="002060"/>
                </a:solidFill>
              </a:rPr>
              <a:t>20</a:t>
            </a:r>
            <a:r>
              <a:rPr lang="sr-Cyrl-RS" sz="2800" b="1" dirty="0">
                <a:solidFill>
                  <a:srgbClr val="002060"/>
                </a:solidFill>
              </a:rPr>
              <a:t>. годину?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0E797032-4144-4533-8624-B69EB7AFB8A8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>
          <a:xfrm>
            <a:off x="306444" y="1286892"/>
            <a:ext cx="8229600" cy="773956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sr-Cyrl-RS" dirty="0"/>
              <a:t>Укупни приходи и примања наше Градске општине у 202</a:t>
            </a:r>
            <a:r>
              <a:rPr lang="sr-Latn-ME" dirty="0"/>
              <a:t>1</a:t>
            </a:r>
            <a:r>
              <a:rPr lang="sr-Cyrl-RS" dirty="0"/>
              <a:t>. години су се </a:t>
            </a:r>
            <a:r>
              <a:rPr lang="sr-Cyrl-RS" b="1" dirty="0"/>
              <a:t>смањили </a:t>
            </a:r>
            <a:r>
              <a:rPr lang="sr-Cyrl-RS" dirty="0"/>
              <a:t>у односу на последњу измену Одлуке о буџету за 20</a:t>
            </a:r>
            <a:r>
              <a:rPr lang="sr-Latn-ME" dirty="0"/>
              <a:t>20</a:t>
            </a:r>
            <a:r>
              <a:rPr lang="sr-Cyrl-RS" dirty="0"/>
              <a:t>. годину за </a:t>
            </a:r>
            <a:r>
              <a:rPr lang="en-US" dirty="0"/>
              <a:t>52.354.959 </a:t>
            </a:r>
            <a:r>
              <a:rPr lang="sr-Cyrl-RS" dirty="0"/>
              <a:t>динара, односно за </a:t>
            </a:r>
            <a:r>
              <a:rPr lang="en-US" dirty="0"/>
              <a:t>10,10</a:t>
            </a:r>
            <a:r>
              <a:rPr lang="sr-Cyrl-RS" b="1" dirty="0"/>
              <a:t>%</a:t>
            </a:r>
            <a:r>
              <a:rPr lang="sr-Cyrl-RS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1664F881-777B-4844-A78D-FC8E175A6529}"/>
              </a:ext>
            </a:extLst>
          </p:cNvPr>
          <p:cNvSpPr>
            <a:spLocks noGrp="1" noChangeArrowheads="1"/>
          </p:cNvSpPr>
          <p:nvPr>
            <p:ph sz="quarter" idx="4294967295"/>
          </p:nvPr>
        </p:nvSpPr>
        <p:spPr>
          <a:xfrm>
            <a:off x="433518" y="4273340"/>
            <a:ext cx="8195188" cy="1902500"/>
          </a:xfrm>
        </p:spPr>
        <p:txBody>
          <a:bodyPr>
            <a:noAutofit/>
          </a:bodyPr>
          <a:lstStyle/>
          <a:p>
            <a:pPr marL="0" indent="0"/>
            <a:r>
              <a:rPr lang="sr-Cyrl-RS" sz="1600" b="1" dirty="0">
                <a:solidFill>
                  <a:srgbClr val="FF0000"/>
                </a:solidFill>
              </a:rPr>
              <a:t>   </a:t>
            </a:r>
            <a:r>
              <a:rPr lang="en-US" sz="1600" b="1" dirty="0">
                <a:solidFill>
                  <a:srgbClr val="FF0000"/>
                </a:solidFill>
              </a:rPr>
              <a:t>   </a:t>
            </a:r>
            <a:r>
              <a:rPr lang="sr-Cyrl-RS" sz="1600" b="1" dirty="0">
                <a:solidFill>
                  <a:srgbClr val="FF0000"/>
                </a:solidFill>
              </a:rPr>
              <a:t>Непорески приходи</a:t>
            </a:r>
            <a:r>
              <a:rPr lang="sr-Cyrl-RS" sz="1600" dirty="0">
                <a:solidFill>
                  <a:srgbClr val="FF0000"/>
                </a:solidFill>
              </a:rPr>
              <a:t> су смањени за износ од  7.050.000 динара</a:t>
            </a:r>
          </a:p>
          <a:p>
            <a:r>
              <a:rPr lang="sr-Cyrl-RS" sz="1600" b="1" dirty="0">
                <a:solidFill>
                  <a:srgbClr val="FF0000"/>
                </a:solidFill>
              </a:rPr>
              <a:t>Трансфери</a:t>
            </a:r>
            <a:r>
              <a:rPr lang="sr-Cyrl-RS" sz="1600" dirty="0">
                <a:solidFill>
                  <a:srgbClr val="FF0000"/>
                </a:solidFill>
              </a:rPr>
              <a:t> су смањени за износ од </a:t>
            </a:r>
            <a:r>
              <a:rPr lang="en-US" sz="1600" dirty="0">
                <a:solidFill>
                  <a:srgbClr val="FF0000"/>
                </a:solidFill>
              </a:rPr>
              <a:t>42</a:t>
            </a:r>
            <a:r>
              <a:rPr lang="sr-Cyrl-RS" sz="1600" dirty="0">
                <a:solidFill>
                  <a:srgbClr val="FF0000"/>
                </a:solidFill>
              </a:rPr>
              <a:t>.</a:t>
            </a:r>
            <a:r>
              <a:rPr lang="en-US" sz="1600" dirty="0">
                <a:solidFill>
                  <a:srgbClr val="FF0000"/>
                </a:solidFill>
              </a:rPr>
              <a:t>206</a:t>
            </a:r>
            <a:r>
              <a:rPr lang="sr-Cyrl-RS" sz="1600" dirty="0">
                <a:solidFill>
                  <a:srgbClr val="FF0000"/>
                </a:solidFill>
              </a:rPr>
              <a:t>.</a:t>
            </a:r>
            <a:r>
              <a:rPr lang="en-US" sz="1600" dirty="0">
                <a:solidFill>
                  <a:srgbClr val="FF0000"/>
                </a:solidFill>
              </a:rPr>
              <a:t>264</a:t>
            </a:r>
            <a:r>
              <a:rPr lang="sr-Cyrl-RS" sz="1600" dirty="0">
                <a:solidFill>
                  <a:srgbClr val="FF0000"/>
                </a:solidFill>
              </a:rPr>
              <a:t> динара</a:t>
            </a:r>
          </a:p>
          <a:p>
            <a:r>
              <a:rPr lang="sr-Cyrl-RS" sz="1600" b="1" dirty="0">
                <a:solidFill>
                  <a:srgbClr val="FF0000"/>
                </a:solidFill>
              </a:rPr>
              <a:t>Нераспоређени вишак прихода из ранијих година и неутрошена средства донација из претходних година</a:t>
            </a:r>
            <a:r>
              <a:rPr lang="sr-Cyrl-RS" sz="1600" dirty="0">
                <a:solidFill>
                  <a:srgbClr val="FF0000"/>
                </a:solidFill>
              </a:rPr>
              <a:t> смањени су за износ од 43.742.669 динара</a:t>
            </a:r>
          </a:p>
          <a:p>
            <a:pPr marL="0" indent="0">
              <a:buNone/>
            </a:pPr>
            <a:endParaRPr lang="sr-Cyrl-RS" sz="2400" dirty="0"/>
          </a:p>
          <a:p>
            <a:pPr marL="0" indent="0">
              <a:buNone/>
            </a:pP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D3B117C4-EC32-452E-9A8F-8386B3048D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5656" y="1942553"/>
            <a:ext cx="7211690" cy="2134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/>
            <a:endParaRPr lang="en-US" sz="24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sr-Cyrl-RS" sz="1600" b="1" dirty="0">
                <a:solidFill>
                  <a:srgbClr val="0070C0"/>
                </a:solidFill>
              </a:rPr>
              <a:t>Порески приходи</a:t>
            </a:r>
            <a:r>
              <a:rPr lang="sr-Cyrl-RS" sz="1600" dirty="0">
                <a:solidFill>
                  <a:srgbClr val="0070C0"/>
                </a:solidFill>
              </a:rPr>
              <a:t> су повећани за износ од 40.643.974 динара</a:t>
            </a:r>
          </a:p>
        </p:txBody>
      </p:sp>
      <p:sp>
        <p:nvSpPr>
          <p:cNvPr id="13318" name="AutoShape 7">
            <a:extLst>
              <a:ext uri="{FF2B5EF4-FFF2-40B4-BE49-F238E27FC236}">
                <a16:creationId xmlns:a16="http://schemas.microsoft.com/office/drawing/2014/main" id="{D6A40074-96B9-4BD4-A23E-DED00FC03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6539" y="3629751"/>
            <a:ext cx="485775" cy="1254081"/>
          </a:xfrm>
          <a:prstGeom prst="downArrow">
            <a:avLst>
              <a:gd name="adj1" fmla="val 50000"/>
              <a:gd name="adj2" fmla="val 50327"/>
            </a:avLst>
          </a:prstGeom>
          <a:solidFill>
            <a:srgbClr val="FF0000"/>
          </a:solidFill>
          <a:ln w="15875">
            <a:solidFill>
              <a:srgbClr val="739CC3"/>
            </a:solidFill>
            <a:miter lim="800000"/>
            <a:headEnd/>
            <a:tailEnd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sr-Latn-R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9" name="AutoShape 8">
            <a:extLst>
              <a:ext uri="{FF2B5EF4-FFF2-40B4-BE49-F238E27FC236}">
                <a16:creationId xmlns:a16="http://schemas.microsoft.com/office/drawing/2014/main" id="{44DB8CA7-8A08-41B6-B877-2859B67A2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518" y="2257116"/>
            <a:ext cx="485775" cy="1209464"/>
          </a:xfrm>
          <a:prstGeom prst="upArrow">
            <a:avLst>
              <a:gd name="adj1" fmla="val 50000"/>
              <a:gd name="adj2" fmla="val 41912"/>
            </a:avLst>
          </a:prstGeom>
          <a:solidFill>
            <a:srgbClr val="3366FF"/>
          </a:solidFill>
          <a:ln w="15875">
            <a:solidFill>
              <a:srgbClr val="739CC3"/>
            </a:solidFill>
            <a:miter lim="800000"/>
            <a:headEnd/>
            <a:tailEnd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sr-Latn-R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FCF31A-C414-495D-B6FB-67BE073A9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987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sr-Cyrl-RS" sz="3000" b="1" dirty="0">
                <a:solidFill>
                  <a:srgbClr val="002060"/>
                </a:solidFill>
              </a:rPr>
              <a:t>На шта се троше јавна средства</a:t>
            </a:r>
            <a:r>
              <a:rPr lang="en-US" sz="30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387574"/>
            <a:ext cx="8229600" cy="4921786"/>
          </a:xfrm>
        </p:spPr>
        <p:txBody>
          <a:bodyPr>
            <a:normAutofit/>
          </a:bodyPr>
          <a:lstStyle/>
          <a:p>
            <a:pPr marL="137160" indent="0" algn="just">
              <a:buNone/>
            </a:pPr>
            <a:r>
              <a:rPr lang="sr-Cyrl-RS" sz="1600" dirty="0"/>
              <a:t>	Буџет мора бити у равнотежи, што значи да расходи морају одговарати приходима. Укупни планирани расходи и издаци буџета у 2021. години износе: </a:t>
            </a:r>
          </a:p>
          <a:p>
            <a:endParaRPr lang="sr-Cyrl-RS" sz="1600" dirty="0"/>
          </a:p>
          <a:p>
            <a:endParaRPr lang="sr-Cyrl-RS" sz="1600" dirty="0"/>
          </a:p>
          <a:p>
            <a:endParaRPr lang="sr-Cyrl-RS" sz="1600" dirty="0"/>
          </a:p>
          <a:p>
            <a:pPr marL="137160" indent="0" algn="just">
              <a:buNone/>
            </a:pPr>
            <a:endParaRPr lang="ru-RU" sz="1600" dirty="0"/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600" b="1" dirty="0"/>
              <a:t>РАСХОДИ </a:t>
            </a:r>
            <a:r>
              <a:rPr lang="sr-Cyrl-RS" sz="1600" dirty="0"/>
              <a:t>Расходи представљају све трошкове градске општине за плате буџетских корисника, набавку роба и услуга, субвенције, дотације, трансфере и остале трошкове које општина обезбеђује без директне и непосредне накнаде. </a:t>
            </a:r>
            <a:endParaRPr lang="vi-VN" sz="1600" dirty="0"/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600" b="1" dirty="0"/>
              <a:t>ИЗДАЦИ</a:t>
            </a:r>
            <a:r>
              <a:rPr lang="sr-Cyrl-RS" sz="1600" dirty="0"/>
              <a:t> представљају трошкове изградње или инвестиционог одржавања већ постојећих објеката, набавку земљишта, машина и опр</a:t>
            </a:r>
            <a:r>
              <a:rPr lang="sr-Latn-RS" sz="1600" dirty="0"/>
              <a:t>e</a:t>
            </a:r>
            <a:r>
              <a:rPr lang="sr-Cyrl-RS" sz="1600" dirty="0"/>
              <a:t>ме неопходне за рад буџетских корисника.</a:t>
            </a:r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600" b="1" dirty="0"/>
              <a:t>РАСХОДИ И ИЗДАЦИ </a:t>
            </a:r>
            <a:r>
              <a:rPr lang="sr-Cyrl-RS" sz="1600" dirty="0"/>
              <a:t>морају се исказивати на законом прописан начин, односно морају се исказивати: по </a:t>
            </a:r>
            <a:r>
              <a:rPr lang="sr-Cyrl-RS" sz="1600" i="1" dirty="0"/>
              <a:t>програмима</a:t>
            </a:r>
            <a:r>
              <a:rPr lang="sr-Cyrl-RS" sz="1600" dirty="0"/>
              <a:t> који показују колико се троши за извршавање основних надлежности и стратешких циљева градске општине; по </a:t>
            </a:r>
            <a:r>
              <a:rPr lang="sr-Cyrl-RS" sz="1600" i="1" dirty="0"/>
              <a:t>основној намени </a:t>
            </a:r>
            <a:r>
              <a:rPr lang="sr-Cyrl-RS" sz="1600" dirty="0"/>
              <a:t>која показује за коју врсту трошка се средства издвајају; по </a:t>
            </a:r>
            <a:r>
              <a:rPr lang="sr-Cyrl-RS" sz="1600" i="1" dirty="0"/>
              <a:t>функцији</a:t>
            </a:r>
            <a:r>
              <a:rPr lang="sr-Cyrl-RS" sz="1600" dirty="0"/>
              <a:t> која показује функционалну намену за одређену област и по </a:t>
            </a:r>
            <a:r>
              <a:rPr lang="sr-Cyrl-RS" sz="1600" i="1" dirty="0"/>
              <a:t>корисницима буџета </a:t>
            </a:r>
            <a:r>
              <a:rPr lang="sr-Cyrl-RS" sz="1600" dirty="0"/>
              <a:t>што показује организацију рада градске општине.</a:t>
            </a:r>
          </a:p>
          <a:p>
            <a:pPr marL="137160" indent="0" algn="just">
              <a:buNone/>
            </a:pP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FD6A88A-550B-4306-B111-9817A14514A4}"/>
              </a:ext>
            </a:extLst>
          </p:cNvPr>
          <p:cNvSpPr/>
          <p:nvPr/>
        </p:nvSpPr>
        <p:spPr>
          <a:xfrm>
            <a:off x="2879812" y="2060848"/>
            <a:ext cx="3384376" cy="936104"/>
          </a:xfrm>
          <a:prstGeom prst="round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b="1" dirty="0"/>
              <a:t>518.404.451 динар</a:t>
            </a:r>
            <a:endParaRPr lang="sr-Latn-RS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263834"/>
            <a:ext cx="8229600" cy="6199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b="1" dirty="0">
                <a:solidFill>
                  <a:srgbClr val="002060"/>
                </a:solidFill>
              </a:rPr>
              <a:t>Шта су расходи и издаци буџета?</a:t>
            </a:r>
            <a:endParaRPr lang="en-US" b="1" dirty="0">
              <a:solidFill>
                <a:srgbClr val="002060"/>
              </a:solidFill>
            </a:endParaRP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2842712"/>
              </p:ext>
            </p:extLst>
          </p:nvPr>
        </p:nvGraphicFramePr>
        <p:xfrm>
          <a:off x="457200" y="1129627"/>
          <a:ext cx="8229600" cy="5596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lide Number Placeholder 3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FB0A07-249F-4345-993B-6AB4700608B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20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sr-Cyrl-RS" sz="3000" b="1" dirty="0">
                <a:solidFill>
                  <a:srgbClr val="002060"/>
                </a:solidFill>
              </a:rPr>
              <a:t>Структура планираних расхода и издатака буџета за 2021. годину</a:t>
            </a:r>
            <a:endParaRPr lang="en-US" sz="3000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932935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5499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DA96AB-1BB4-4AFB-8B9B-A1AEF83C5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58B7940-79B6-454A-BE8A-26FB06AC5A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8319958"/>
              </p:ext>
            </p:extLst>
          </p:nvPr>
        </p:nvGraphicFramePr>
        <p:xfrm>
          <a:off x="1187624" y="1916832"/>
          <a:ext cx="6181725" cy="4048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E0A478F6-E136-4D8F-AFEC-D3F880B13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z="3200" b="1" dirty="0">
                <a:solidFill>
                  <a:srgbClr val="002060"/>
                </a:solidFill>
              </a:rPr>
              <a:t>Структура планираних расхода и издатака буџета</a:t>
            </a:r>
            <a:r>
              <a:rPr lang="sr-Cyrl-RS" b="1" dirty="0">
                <a:solidFill>
                  <a:srgbClr val="002060"/>
                </a:solidFill>
              </a:rPr>
              <a:t> </a:t>
            </a:r>
            <a:r>
              <a:rPr lang="sr-Cyrl-RS" sz="3200" b="1" dirty="0">
                <a:solidFill>
                  <a:srgbClr val="002060"/>
                </a:solidFill>
              </a:rPr>
              <a:t>за 2021. годину</a:t>
            </a:r>
            <a:endParaRPr lang="en-US" sz="3200" b="1" dirty="0">
              <a:solidFill>
                <a:srgbClr val="002060"/>
              </a:solidFill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58B7940-79B6-454A-BE8A-26FB06AC5A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9650387"/>
              </p:ext>
            </p:extLst>
          </p:nvPr>
        </p:nvGraphicFramePr>
        <p:xfrm>
          <a:off x="1481137" y="1842495"/>
          <a:ext cx="6181725" cy="4048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88675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AD40CA36-5D78-46A7-9FF9-18457350541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23528" y="262019"/>
            <a:ext cx="8229600" cy="830263"/>
          </a:xfrm>
        </p:spPr>
        <p:txBody>
          <a:bodyPr/>
          <a:lstStyle/>
          <a:p>
            <a:r>
              <a:rPr lang="sr-Cyrl-RS" sz="2800" b="1" dirty="0">
                <a:solidFill>
                  <a:srgbClr val="002060"/>
                </a:solidFill>
              </a:rPr>
              <a:t>Шта се променило у односу на 20</a:t>
            </a:r>
            <a:r>
              <a:rPr lang="sr-Latn-ME" sz="2800" b="1" dirty="0">
                <a:solidFill>
                  <a:srgbClr val="002060"/>
                </a:solidFill>
              </a:rPr>
              <a:t>20</a:t>
            </a:r>
            <a:r>
              <a:rPr lang="sr-Cyrl-RS" sz="2800" b="1" dirty="0">
                <a:solidFill>
                  <a:srgbClr val="002060"/>
                </a:solidFill>
              </a:rPr>
              <a:t>. годину?</a:t>
            </a:r>
            <a:endParaRPr lang="sr-Latn-RS" altLang="en-US" sz="2800" b="1" dirty="0">
              <a:solidFill>
                <a:srgbClr val="002060"/>
              </a:solidFill>
            </a:endParaRP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A6D2914F-D23D-411A-9ED1-117D61D1EA5B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>
          <a:xfrm>
            <a:off x="480253" y="1092282"/>
            <a:ext cx="8229600" cy="1130300"/>
          </a:xfrm>
        </p:spPr>
        <p:txBody>
          <a:bodyPr>
            <a:normAutofit/>
          </a:bodyPr>
          <a:lstStyle/>
          <a:p>
            <a:pPr marL="28575" indent="0" algn="just">
              <a:buNone/>
            </a:pPr>
            <a:r>
              <a:rPr lang="sr-Cyrl-RS" sz="2000" dirty="0"/>
              <a:t>Укупни расходи и издаци наше Градске општине у 202</a:t>
            </a:r>
            <a:r>
              <a:rPr lang="sr-Latn-ME" sz="2000" dirty="0"/>
              <a:t>1</a:t>
            </a:r>
            <a:r>
              <a:rPr lang="sr-Cyrl-RS" sz="2000" dirty="0"/>
              <a:t>. години су се </a:t>
            </a:r>
            <a:r>
              <a:rPr lang="sr-Cyrl-RS" sz="2000" b="1" dirty="0"/>
              <a:t>смањили</a:t>
            </a:r>
            <a:r>
              <a:rPr lang="sr-Cyrl-RS" sz="2000" dirty="0"/>
              <a:t> у односу на последњу измену Одлуке о буџету за 20</a:t>
            </a:r>
            <a:r>
              <a:rPr lang="sr-Latn-ME" sz="2000" dirty="0"/>
              <a:t>20</a:t>
            </a:r>
            <a:r>
              <a:rPr lang="sr-Cyrl-RS" sz="2000" dirty="0"/>
              <a:t>. годину за  </a:t>
            </a:r>
            <a:r>
              <a:rPr lang="en-US" sz="2000" dirty="0"/>
              <a:t>52.354.959 </a:t>
            </a:r>
            <a:r>
              <a:rPr lang="sr-Cyrl-RS" sz="2000" dirty="0"/>
              <a:t>динара, односно за</a:t>
            </a:r>
            <a:r>
              <a:rPr lang="sr-Cyrl-R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10,10</a:t>
            </a:r>
            <a:r>
              <a:rPr lang="sr-Cyrl-RS" sz="2000" b="1" dirty="0"/>
              <a:t>%</a:t>
            </a:r>
            <a:r>
              <a:rPr lang="sr-Cyrl-RS" sz="2000" dirty="0"/>
              <a:t>.</a:t>
            </a:r>
            <a:endParaRPr lang="en-US" sz="2000" dirty="0"/>
          </a:p>
          <a:p>
            <a:pPr marL="28575" indent="0" eaLnBrk="1" hangingPunct="1">
              <a:buFontTx/>
              <a:buNone/>
            </a:pPr>
            <a:endParaRPr lang="sr-Latn-RS" altLang="en-US" sz="2000" dirty="0"/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6A4A0EB2-2045-4442-9D4F-6BDC72C16654}"/>
              </a:ext>
            </a:extLst>
          </p:cNvPr>
          <p:cNvSpPr>
            <a:spLocks noGrp="1" noChangeArrowheads="1"/>
          </p:cNvSpPr>
          <p:nvPr>
            <p:ph sz="quarter" idx="4294967295"/>
          </p:nvPr>
        </p:nvSpPr>
        <p:spPr>
          <a:xfrm>
            <a:off x="2123728" y="2165317"/>
            <a:ext cx="6984775" cy="1936733"/>
          </a:xfrm>
        </p:spPr>
        <p:txBody>
          <a:bodyPr rtlCol="0">
            <a:normAutofit fontScale="92500" lnSpcReduction="10000"/>
          </a:bodyPr>
          <a:lstStyle/>
          <a:p>
            <a:pPr lvl="0">
              <a:buNone/>
            </a:pPr>
            <a:endParaRPr lang="sr-Cyrl-RS" sz="1600" b="1" dirty="0">
              <a:solidFill>
                <a:schemeClr val="hlink"/>
              </a:solidFill>
              <a:ea typeface="SimSun" panose="02010600030101010101" pitchFamily="2" charset="-122"/>
            </a:endParaRPr>
          </a:p>
          <a:p>
            <a:r>
              <a:rPr lang="sr-Cyrl-RS" sz="1800" b="1" dirty="0">
                <a:solidFill>
                  <a:srgbClr val="FF0000"/>
                </a:solidFill>
                <a:cs typeface="Arial" pitchFamily="34" charset="0"/>
              </a:rPr>
              <a:t>Расходи за основна средства </a:t>
            </a:r>
            <a:r>
              <a:rPr lang="sr-Cyrl-RS" sz="1800" dirty="0">
                <a:solidFill>
                  <a:srgbClr val="FF0000"/>
                </a:solidFill>
                <a:cs typeface="Arial" pitchFamily="34" charset="0"/>
              </a:rPr>
              <a:t>су смањени за износ од 2</a:t>
            </a:r>
            <a:r>
              <a:rPr lang="en-US" sz="1800" dirty="0">
                <a:solidFill>
                  <a:srgbClr val="FF0000"/>
                </a:solidFill>
                <a:cs typeface="Arial" pitchFamily="34" charset="0"/>
              </a:rPr>
              <a:t>4</a:t>
            </a:r>
            <a:r>
              <a:rPr lang="sr-Cyrl-RS" sz="1800" dirty="0">
                <a:solidFill>
                  <a:srgbClr val="FF0000"/>
                </a:solidFill>
                <a:cs typeface="Arial" pitchFamily="34" charset="0"/>
              </a:rPr>
              <a:t>.</a:t>
            </a:r>
            <a:r>
              <a:rPr lang="en-US" sz="1800" dirty="0">
                <a:solidFill>
                  <a:srgbClr val="FF0000"/>
                </a:solidFill>
                <a:cs typeface="Arial" pitchFamily="34" charset="0"/>
              </a:rPr>
              <a:t>231</a:t>
            </a:r>
            <a:r>
              <a:rPr lang="sr-Cyrl-RS" sz="1800" dirty="0">
                <a:solidFill>
                  <a:srgbClr val="FF0000"/>
                </a:solidFill>
                <a:cs typeface="Arial" pitchFamily="34" charset="0"/>
              </a:rPr>
              <a:t>.</a:t>
            </a:r>
            <a:r>
              <a:rPr lang="en-US" sz="1800" dirty="0">
                <a:solidFill>
                  <a:srgbClr val="FF0000"/>
                </a:solidFill>
                <a:cs typeface="Arial" pitchFamily="34" charset="0"/>
              </a:rPr>
              <a:t>229</a:t>
            </a:r>
            <a:r>
              <a:rPr lang="sr-Cyrl-RS" sz="1800" dirty="0">
                <a:solidFill>
                  <a:srgbClr val="FF0000"/>
                </a:solidFill>
                <a:cs typeface="Arial" pitchFamily="34" charset="0"/>
              </a:rPr>
              <a:t> динара</a:t>
            </a:r>
            <a:endParaRPr lang="sr-Cyrl-RS" altLang="en-US" sz="1800" dirty="0">
              <a:solidFill>
                <a:srgbClr val="FF0000"/>
              </a:solidFill>
              <a:cs typeface="Arial" pitchFamily="34" charset="0"/>
            </a:endParaRPr>
          </a:p>
          <a:p>
            <a:pPr lvl="0"/>
            <a:r>
              <a:rPr lang="sr-Cyrl-RS" sz="1700" b="1" dirty="0">
                <a:solidFill>
                  <a:srgbClr val="FF0000"/>
                </a:solidFill>
                <a:ea typeface="SimSun" panose="02010600030101010101" pitchFamily="2" charset="-122"/>
              </a:rPr>
              <a:t>Расходи за отплату камата</a:t>
            </a:r>
            <a:r>
              <a:rPr lang="sr-Cyrl-RS" sz="1700" dirty="0">
                <a:solidFill>
                  <a:srgbClr val="FF0000"/>
                </a:solidFill>
                <a:ea typeface="SimSun" panose="02010600030101010101" pitchFamily="2" charset="-122"/>
              </a:rPr>
              <a:t> смањени су за износ од </a:t>
            </a:r>
            <a:r>
              <a:rPr lang="sr-Latn-ME" sz="1700" dirty="0">
                <a:solidFill>
                  <a:srgbClr val="FF0000"/>
                </a:solidFill>
                <a:ea typeface="SimSun" panose="02010600030101010101" pitchFamily="2" charset="-122"/>
              </a:rPr>
              <a:t>35.071 </a:t>
            </a:r>
            <a:r>
              <a:rPr lang="sr-Cyrl-RS" sz="1700" dirty="0">
                <a:solidFill>
                  <a:srgbClr val="FF0000"/>
                </a:solidFill>
                <a:ea typeface="SimSun" panose="02010600030101010101" pitchFamily="2" charset="-122"/>
              </a:rPr>
              <a:t>динара</a:t>
            </a:r>
            <a:endParaRPr lang="en-US" sz="1700" dirty="0">
              <a:solidFill>
                <a:srgbClr val="FF0000"/>
              </a:solidFill>
              <a:ea typeface="SimSun" panose="02010600030101010101" pitchFamily="2" charset="-122"/>
            </a:endParaRPr>
          </a:p>
          <a:p>
            <a:pPr>
              <a:defRPr/>
            </a:pPr>
            <a:r>
              <a:rPr lang="sr-Cyrl-RS" sz="1700" b="1" dirty="0">
                <a:solidFill>
                  <a:srgbClr val="FF0000"/>
                </a:solidFill>
                <a:cs typeface="Arial" panose="020B0604020202020204" pitchFamily="34" charset="0"/>
              </a:rPr>
              <a:t>Дотације и трансфери </a:t>
            </a:r>
            <a:r>
              <a:rPr lang="sr-Cyrl-RS" sz="1700" dirty="0">
                <a:solidFill>
                  <a:srgbClr val="FF0000"/>
                </a:solidFill>
              </a:rPr>
              <a:t>смањени су </a:t>
            </a:r>
            <a:r>
              <a:rPr lang="sr-Cyrl-RS" sz="1700" dirty="0">
                <a:solidFill>
                  <a:srgbClr val="FF0000"/>
                </a:solidFill>
                <a:cs typeface="Arial" panose="020B0604020202020204" pitchFamily="34" charset="0"/>
              </a:rPr>
              <a:t>за износ од </a:t>
            </a:r>
            <a:r>
              <a:rPr lang="en-US" sz="1700" dirty="0">
                <a:solidFill>
                  <a:srgbClr val="FF0000"/>
                </a:solidFill>
                <a:cs typeface="Arial" panose="020B0604020202020204" pitchFamily="34" charset="0"/>
              </a:rPr>
              <a:t>22</a:t>
            </a:r>
            <a:r>
              <a:rPr lang="sr-Latn-ME" sz="1700" dirty="0">
                <a:solidFill>
                  <a:srgbClr val="FF0000"/>
                </a:solidFill>
                <a:cs typeface="Arial" panose="020B0604020202020204" pitchFamily="34" charset="0"/>
              </a:rPr>
              <a:t>.</a:t>
            </a:r>
            <a:r>
              <a:rPr lang="en-US" sz="1700" dirty="0">
                <a:solidFill>
                  <a:srgbClr val="FF0000"/>
                </a:solidFill>
                <a:cs typeface="Arial" panose="020B0604020202020204" pitchFamily="34" charset="0"/>
              </a:rPr>
              <a:t>048</a:t>
            </a:r>
            <a:r>
              <a:rPr lang="sr-Latn-ME" sz="1700" dirty="0">
                <a:solidFill>
                  <a:srgbClr val="FF0000"/>
                </a:solidFill>
                <a:cs typeface="Arial" panose="020B0604020202020204" pitchFamily="34" charset="0"/>
              </a:rPr>
              <a:t>.</a:t>
            </a:r>
            <a:r>
              <a:rPr lang="en-US" sz="1700" dirty="0">
                <a:solidFill>
                  <a:srgbClr val="FF0000"/>
                </a:solidFill>
                <a:cs typeface="Arial" panose="020B0604020202020204" pitchFamily="34" charset="0"/>
              </a:rPr>
              <a:t>348</a:t>
            </a:r>
            <a:r>
              <a:rPr lang="sr-Latn-ME" sz="17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sr-Cyrl-RS" sz="1700" dirty="0">
                <a:solidFill>
                  <a:srgbClr val="FF0000"/>
                </a:solidFill>
                <a:cs typeface="Arial" panose="020B0604020202020204" pitchFamily="34" charset="0"/>
              </a:rPr>
              <a:t>динара</a:t>
            </a:r>
          </a:p>
          <a:p>
            <a:pPr>
              <a:defRPr/>
            </a:pPr>
            <a:r>
              <a:rPr lang="sr-Cyrl-RS" sz="1700" b="1" dirty="0">
                <a:solidFill>
                  <a:srgbClr val="FF0000"/>
                </a:solidFill>
                <a:cs typeface="Arial" panose="020B0604020202020204" pitchFamily="34" charset="0"/>
              </a:rPr>
              <a:t>Коришћење роба и услуга</a:t>
            </a:r>
            <a:r>
              <a:rPr lang="sr-Cyrl-RS" sz="1700" dirty="0">
                <a:solidFill>
                  <a:srgbClr val="FF0000"/>
                </a:solidFill>
                <a:cs typeface="Arial" panose="020B0604020202020204" pitchFamily="34" charset="0"/>
              </a:rPr>
              <a:t> смањени су за износ од 1</a:t>
            </a:r>
            <a:r>
              <a:rPr lang="en-US" sz="1700" dirty="0">
                <a:solidFill>
                  <a:srgbClr val="FF0000"/>
                </a:solidFill>
                <a:cs typeface="Arial" panose="020B0604020202020204" pitchFamily="34" charset="0"/>
              </a:rPr>
              <a:t>8</a:t>
            </a:r>
            <a:r>
              <a:rPr lang="sr-Cyrl-RS" sz="1700" dirty="0">
                <a:solidFill>
                  <a:srgbClr val="FF0000"/>
                </a:solidFill>
                <a:cs typeface="Arial" panose="020B0604020202020204" pitchFamily="34" charset="0"/>
              </a:rPr>
              <a:t>,</a:t>
            </a:r>
            <a:r>
              <a:rPr lang="en-US" sz="1700" dirty="0">
                <a:solidFill>
                  <a:srgbClr val="FF0000"/>
                </a:solidFill>
                <a:cs typeface="Arial" panose="020B0604020202020204" pitchFamily="34" charset="0"/>
              </a:rPr>
              <a:t>357</a:t>
            </a:r>
            <a:r>
              <a:rPr lang="sr-Cyrl-RS" sz="1700" dirty="0">
                <a:solidFill>
                  <a:srgbClr val="FF0000"/>
                </a:solidFill>
                <a:cs typeface="Arial" panose="020B0604020202020204" pitchFamily="34" charset="0"/>
              </a:rPr>
              <a:t>,</a:t>
            </a:r>
            <a:r>
              <a:rPr lang="en-US" sz="1700" dirty="0">
                <a:solidFill>
                  <a:srgbClr val="FF0000"/>
                </a:solidFill>
                <a:cs typeface="Arial" panose="020B0604020202020204" pitchFamily="34" charset="0"/>
              </a:rPr>
              <a:t>609</a:t>
            </a:r>
            <a:r>
              <a:rPr lang="sr-Cyrl-RS" sz="1700" dirty="0">
                <a:solidFill>
                  <a:srgbClr val="FF0000"/>
                </a:solidFill>
                <a:cs typeface="Arial" panose="020B0604020202020204" pitchFamily="34" charset="0"/>
              </a:rPr>
              <a:t> динара</a:t>
            </a:r>
          </a:p>
          <a:p>
            <a:pPr>
              <a:defRPr/>
            </a:pPr>
            <a:r>
              <a:rPr lang="sr-Cyrl-RS" sz="1700" b="1" dirty="0">
                <a:solidFill>
                  <a:srgbClr val="FF0000"/>
                </a:solidFill>
                <a:cs typeface="Arial" panose="020B0604020202020204" pitchFamily="34" charset="0"/>
              </a:rPr>
              <a:t>Расходи за отплату главнице</a:t>
            </a:r>
            <a:r>
              <a:rPr lang="sr-Cyrl-RS" sz="1700" dirty="0">
                <a:solidFill>
                  <a:srgbClr val="FF0000"/>
                </a:solidFill>
                <a:cs typeface="Arial" panose="020B0604020202020204" pitchFamily="34" charset="0"/>
              </a:rPr>
              <a:t> смањени су за износ од </a:t>
            </a:r>
            <a:r>
              <a:rPr lang="sr-Latn-ME" sz="1700" dirty="0">
                <a:solidFill>
                  <a:srgbClr val="FF0000"/>
                </a:solidFill>
                <a:cs typeface="Arial" panose="020B0604020202020204" pitchFamily="34" charset="0"/>
              </a:rPr>
              <a:t>4.654.947</a:t>
            </a:r>
            <a:r>
              <a:rPr lang="sr-Cyrl-RS" sz="1700" dirty="0">
                <a:solidFill>
                  <a:srgbClr val="FF0000"/>
                </a:solidFill>
                <a:cs typeface="Arial" panose="020B0604020202020204" pitchFamily="34" charset="0"/>
              </a:rPr>
              <a:t> динара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sr-Latn-RS" altLang="en-US" sz="17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DF5F1BD0-CA20-43F9-91B5-9B94D8254D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4692682"/>
            <a:ext cx="7139136" cy="1663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buFont typeface="Arial" panose="020B0604020202020204" pitchFamily="34" charset="0"/>
              <a:buChar char="•"/>
            </a:pPr>
            <a:r>
              <a:rPr lang="sr-Cyrl-RS" sz="1600" b="1" dirty="0">
                <a:solidFill>
                  <a:srgbClr val="0070C0"/>
                </a:solidFill>
              </a:rPr>
              <a:t>Расходи за запослене </a:t>
            </a:r>
            <a:r>
              <a:rPr lang="sr-Cyrl-RS" sz="1600" dirty="0">
                <a:solidFill>
                  <a:srgbClr val="0070C0"/>
                </a:solidFill>
              </a:rPr>
              <a:t>повећани су за износ од </a:t>
            </a:r>
            <a:r>
              <a:rPr lang="en-US" sz="1600" dirty="0">
                <a:solidFill>
                  <a:srgbClr val="0070C0"/>
                </a:solidFill>
              </a:rPr>
              <a:t>5</a:t>
            </a:r>
            <a:r>
              <a:rPr lang="sr-Cyrl-RS" sz="1600" dirty="0">
                <a:solidFill>
                  <a:srgbClr val="0070C0"/>
                </a:solidFill>
              </a:rPr>
              <a:t>.</a:t>
            </a:r>
            <a:r>
              <a:rPr lang="en-US" sz="1600" dirty="0">
                <a:solidFill>
                  <a:srgbClr val="0070C0"/>
                </a:solidFill>
              </a:rPr>
              <a:t>589</a:t>
            </a:r>
            <a:r>
              <a:rPr lang="sr-Cyrl-RS" sz="1600" dirty="0">
                <a:solidFill>
                  <a:srgbClr val="0070C0"/>
                </a:solidFill>
              </a:rPr>
              <a:t>.101 динар</a:t>
            </a:r>
            <a:endParaRPr lang="sr-Latn-RS" sz="1600" dirty="0">
              <a:solidFill>
                <a:srgbClr val="0070C0"/>
              </a:solidFill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sr-Cyrl-RS" altLang="en-US" sz="1600" b="1" dirty="0">
                <a:solidFill>
                  <a:srgbClr val="0070C0"/>
                </a:solidFill>
                <a:latin typeface="+mn-lt"/>
                <a:cs typeface="Arial" pitchFamily="34" charset="0"/>
              </a:rPr>
              <a:t>Средства резерве</a:t>
            </a:r>
            <a:r>
              <a:rPr lang="sr-Cyrl-RS" altLang="en-US" sz="1600" dirty="0">
                <a:solidFill>
                  <a:srgbClr val="0070C0"/>
                </a:solidFill>
                <a:latin typeface="+mn-lt"/>
                <a:cs typeface="Arial" pitchFamily="34" charset="0"/>
              </a:rPr>
              <a:t> повећана су за износ од </a:t>
            </a:r>
            <a:r>
              <a:rPr lang="en-US" altLang="en-US" sz="1600" dirty="0">
                <a:solidFill>
                  <a:srgbClr val="0070C0"/>
                </a:solidFill>
                <a:latin typeface="+mn-lt"/>
                <a:cs typeface="Arial" pitchFamily="34" charset="0"/>
              </a:rPr>
              <a:t>1.180</a:t>
            </a:r>
            <a:r>
              <a:rPr lang="sr-Cyrl-RS" altLang="en-US" sz="1600" dirty="0">
                <a:solidFill>
                  <a:srgbClr val="0070C0"/>
                </a:solidFill>
                <a:latin typeface="+mn-lt"/>
                <a:cs typeface="Arial" pitchFamily="34" charset="0"/>
              </a:rPr>
              <a:t>.</a:t>
            </a:r>
            <a:r>
              <a:rPr lang="en-US" altLang="en-US" sz="1600" dirty="0">
                <a:solidFill>
                  <a:srgbClr val="0070C0"/>
                </a:solidFill>
                <a:latin typeface="+mn-lt"/>
                <a:cs typeface="Arial" pitchFamily="34" charset="0"/>
              </a:rPr>
              <a:t>380</a:t>
            </a:r>
            <a:r>
              <a:rPr lang="sr-Cyrl-RS" altLang="en-US" sz="1600" dirty="0">
                <a:solidFill>
                  <a:srgbClr val="0070C0"/>
                </a:solidFill>
                <a:latin typeface="+mn-lt"/>
                <a:cs typeface="Arial" pitchFamily="34" charset="0"/>
              </a:rPr>
              <a:t> динара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ru-RU" altLang="en-US" sz="1600" b="1" dirty="0">
                <a:solidFill>
                  <a:srgbClr val="0070C0"/>
                </a:solidFill>
                <a:latin typeface="+mn-lt"/>
                <a:cs typeface="Arial" pitchFamily="34" charset="0"/>
              </a:rPr>
              <a:t>Расходи за социјалну заштиту  </a:t>
            </a:r>
            <a:r>
              <a:rPr lang="ru-RU" altLang="en-US" sz="1600" dirty="0">
                <a:solidFill>
                  <a:srgbClr val="0070C0"/>
                </a:solidFill>
                <a:latin typeface="+mn-lt"/>
                <a:cs typeface="Arial" pitchFamily="34" charset="0"/>
              </a:rPr>
              <a:t>су повећани за износ од </a:t>
            </a:r>
            <a:r>
              <a:rPr lang="en-US" altLang="en-US" sz="1600" dirty="0">
                <a:solidFill>
                  <a:srgbClr val="0070C0"/>
                </a:solidFill>
                <a:latin typeface="+mn-lt"/>
                <a:cs typeface="Arial" pitchFamily="34" charset="0"/>
              </a:rPr>
              <a:t>9</a:t>
            </a:r>
            <a:r>
              <a:rPr lang="ru-RU" altLang="en-US" sz="1600" dirty="0">
                <a:solidFill>
                  <a:srgbClr val="0070C0"/>
                </a:solidFill>
                <a:latin typeface="+mn-lt"/>
                <a:cs typeface="Arial" pitchFamily="34" charset="0"/>
              </a:rPr>
              <a:t>.</a:t>
            </a:r>
            <a:r>
              <a:rPr lang="en-US" altLang="en-US" sz="1600" dirty="0">
                <a:solidFill>
                  <a:srgbClr val="0070C0"/>
                </a:solidFill>
                <a:latin typeface="+mn-lt"/>
                <a:cs typeface="Arial" pitchFamily="34" charset="0"/>
              </a:rPr>
              <a:t>730</a:t>
            </a:r>
            <a:r>
              <a:rPr lang="ru-RU" altLang="en-US" sz="1600" dirty="0">
                <a:solidFill>
                  <a:srgbClr val="0070C0"/>
                </a:solidFill>
                <a:latin typeface="+mn-lt"/>
                <a:cs typeface="Arial" pitchFamily="34" charset="0"/>
              </a:rPr>
              <a:t>.</a:t>
            </a:r>
            <a:r>
              <a:rPr lang="en-US" altLang="en-US" sz="1600" dirty="0">
                <a:solidFill>
                  <a:srgbClr val="0070C0"/>
                </a:solidFill>
                <a:latin typeface="+mn-lt"/>
                <a:cs typeface="Arial" pitchFamily="34" charset="0"/>
              </a:rPr>
              <a:t>090</a:t>
            </a:r>
            <a:r>
              <a:rPr lang="ru-RU" altLang="en-US" sz="1600" dirty="0">
                <a:solidFill>
                  <a:srgbClr val="0070C0"/>
                </a:solidFill>
                <a:latin typeface="+mn-lt"/>
                <a:cs typeface="Arial" pitchFamily="34" charset="0"/>
              </a:rPr>
              <a:t> динара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ru-RU" altLang="en-US" sz="1600" dirty="0">
                <a:solidFill>
                  <a:srgbClr val="0070C0"/>
                </a:solidFill>
                <a:latin typeface="+mn-lt"/>
                <a:cs typeface="Arial" pitchFamily="34" charset="0"/>
              </a:rPr>
              <a:t>Остали расходи су повећани за износ од 472.674 динара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sr-Latn-RS" altLang="en-US" sz="1600" dirty="0">
              <a:solidFill>
                <a:srgbClr val="0070C0"/>
              </a:solidFill>
              <a:latin typeface="+mn-lt"/>
              <a:cs typeface="Arial" pitchFamily="34" charset="0"/>
            </a:endParaRPr>
          </a:p>
        </p:txBody>
      </p:sp>
      <p:sp>
        <p:nvSpPr>
          <p:cNvPr id="17414" name="AutoShape 6">
            <a:extLst>
              <a:ext uri="{FF2B5EF4-FFF2-40B4-BE49-F238E27FC236}">
                <a16:creationId xmlns:a16="http://schemas.microsoft.com/office/drawing/2014/main" id="{46E92AF2-1D0D-4B90-B2B5-36E571FEE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608" y="2492899"/>
            <a:ext cx="485775" cy="1296142"/>
          </a:xfrm>
          <a:prstGeom prst="downArrow">
            <a:avLst>
              <a:gd name="adj1" fmla="val 50000"/>
              <a:gd name="adj2" fmla="val 50327"/>
            </a:avLst>
          </a:prstGeom>
          <a:solidFill>
            <a:srgbClr val="FF0000"/>
          </a:solidFill>
          <a:ln w="15875">
            <a:solidFill>
              <a:srgbClr val="739CC3"/>
            </a:solidFill>
            <a:miter lim="800000"/>
            <a:headEnd/>
            <a:tailEnd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sr-Latn-R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5" name="AutoShape 7">
            <a:extLst>
              <a:ext uri="{FF2B5EF4-FFF2-40B4-BE49-F238E27FC236}">
                <a16:creationId xmlns:a16="http://schemas.microsoft.com/office/drawing/2014/main" id="{E8CC32D7-D5E1-4181-896E-E3B5107086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9249" y="4587271"/>
            <a:ext cx="485775" cy="1178447"/>
          </a:xfrm>
          <a:prstGeom prst="upArrow">
            <a:avLst>
              <a:gd name="adj1" fmla="val 50000"/>
              <a:gd name="adj2" fmla="val 47222"/>
            </a:avLst>
          </a:prstGeom>
          <a:solidFill>
            <a:srgbClr val="3366FF"/>
          </a:solidFill>
          <a:ln w="15875">
            <a:solidFill>
              <a:srgbClr val="739CC3"/>
            </a:solidFill>
            <a:miter lim="800000"/>
            <a:headEnd/>
            <a:tailEnd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sr-Latn-R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0B630F-14B2-42B9-BEA6-2F17C9171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1605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396" y="116632"/>
            <a:ext cx="7787208" cy="778098"/>
          </a:xfrm>
        </p:spPr>
        <p:txBody>
          <a:bodyPr>
            <a:normAutofit/>
          </a:bodyPr>
          <a:lstStyle/>
          <a:p>
            <a:r>
              <a:rPr lang="sr-Cyrl-RS" sz="3000" b="1" dirty="0">
                <a:solidFill>
                  <a:srgbClr val="002060"/>
                </a:solidFill>
              </a:rPr>
              <a:t>Расходи буџета по програмима</a:t>
            </a:r>
            <a:endParaRPr lang="en-US" sz="3000" b="1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E40ABB-A4CD-4E37-AFCB-CC1877536E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2639277"/>
              </p:ext>
            </p:extLst>
          </p:nvPr>
        </p:nvGraphicFramePr>
        <p:xfrm>
          <a:off x="91846" y="894730"/>
          <a:ext cx="8960308" cy="554984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696178">
                  <a:extLst>
                    <a:ext uri="{9D8B030D-6E8A-4147-A177-3AD203B41FA5}">
                      <a16:colId xmlns:a16="http://schemas.microsoft.com/office/drawing/2014/main" val="1754900752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826029379"/>
                    </a:ext>
                  </a:extLst>
                </a:gridCol>
                <a:gridCol w="1743850">
                  <a:extLst>
                    <a:ext uri="{9D8B030D-6E8A-4147-A177-3AD203B41FA5}">
                      <a16:colId xmlns:a16="http://schemas.microsoft.com/office/drawing/2014/main" val="2943394881"/>
                    </a:ext>
                  </a:extLst>
                </a:gridCol>
              </a:tblGrid>
              <a:tr h="450166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Назив програма</a:t>
                      </a:r>
                      <a:endParaRPr lang="en-US" sz="12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Средства из Одлуке о буџету за 2021. годину  (износ у динарима)</a:t>
                      </a:r>
                      <a:endParaRPr lang="en-US" sz="12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%  буџета по програму </a:t>
                      </a:r>
                      <a:endParaRPr lang="en-US" sz="12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67739698"/>
                  </a:ext>
                </a:extLst>
              </a:tr>
              <a:tr h="270099">
                <a:tc>
                  <a:txBody>
                    <a:bodyPr/>
                    <a:lstStyle/>
                    <a:p>
                      <a:r>
                        <a:rPr lang="sr-Cyrl-RS" sz="1200" kern="1200" dirty="0">
                          <a:effectLst/>
                        </a:rPr>
                        <a:t>Програм 1. Становање, урбанизам и просторно планирање</a:t>
                      </a:r>
                      <a:endParaRPr lang="en-US" sz="1200" b="1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002703372"/>
                  </a:ext>
                </a:extLst>
              </a:tr>
              <a:tr h="270099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2. Комуналне делатности</a:t>
                      </a:r>
                      <a:endParaRPr lang="en-US" sz="1200" b="1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sr-Latn-ME" sz="1000" dirty="0"/>
                        <a:t>3.000.000</a:t>
                      </a:r>
                      <a:endParaRPr lang="en-US" sz="10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sr-Latn-ME" sz="1000" dirty="0"/>
                        <a:t>0,58</a:t>
                      </a:r>
                      <a:r>
                        <a:rPr lang="sr-Cyrl-RS" sz="1000" dirty="0"/>
                        <a:t>%</a:t>
                      </a:r>
                      <a:endParaRPr lang="en-US" sz="10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98863823"/>
                  </a:ext>
                </a:extLst>
              </a:tr>
              <a:tr h="270099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3. Локални економски развој</a:t>
                      </a:r>
                      <a:endParaRPr lang="en-US" sz="1200" b="1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108287674"/>
                  </a:ext>
                </a:extLst>
              </a:tr>
              <a:tr h="270099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4. Развој туризма</a:t>
                      </a:r>
                      <a:endParaRPr lang="en-US" sz="1200" b="1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267397033"/>
                  </a:ext>
                </a:extLst>
              </a:tr>
              <a:tr h="270099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5. Пољопривреда и рурални развој</a:t>
                      </a:r>
                      <a:endParaRPr lang="en-US" sz="1200" b="1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52443609"/>
                  </a:ext>
                </a:extLst>
              </a:tr>
              <a:tr h="270099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6. Заштита животне средине</a:t>
                      </a:r>
                      <a:endParaRPr lang="en-US" sz="1200" b="1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45616700"/>
                  </a:ext>
                </a:extLst>
              </a:tr>
              <a:tr h="292898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7. Организација саобраћаја и саобраћајна инфраструктура </a:t>
                      </a:r>
                      <a:endParaRPr lang="en-US" sz="1200" b="1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sr-Latn-ME" sz="1000" dirty="0"/>
                        <a:t>13.000.000</a:t>
                      </a:r>
                      <a:endParaRPr lang="en-US" sz="10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sr-Latn-ME" sz="1000" dirty="0"/>
                        <a:t>2,51</a:t>
                      </a:r>
                      <a:r>
                        <a:rPr lang="sr-Cyrl-RS" sz="1000" dirty="0"/>
                        <a:t>%</a:t>
                      </a:r>
                      <a:endParaRPr lang="en-US" sz="10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800143352"/>
                  </a:ext>
                </a:extLst>
              </a:tr>
              <a:tr h="270099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8. Предшколско васпитање и образовање</a:t>
                      </a:r>
                      <a:endParaRPr lang="en-US" sz="1200" b="1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086219187"/>
                  </a:ext>
                </a:extLst>
              </a:tr>
              <a:tr h="270099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9. Основно образовање и васпитање</a:t>
                      </a:r>
                      <a:endParaRPr lang="en-US" sz="1200" b="1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sr-Latn-ME" sz="1000" dirty="0"/>
                        <a:t>28.600.000</a:t>
                      </a:r>
                      <a:endParaRPr lang="sr-Cyrl-RS" sz="10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sr-Cyrl-RS" sz="1000" dirty="0"/>
                        <a:t>5,5</a:t>
                      </a:r>
                      <a:r>
                        <a:rPr lang="sr-Latn-ME" sz="1000" dirty="0"/>
                        <a:t>2</a:t>
                      </a:r>
                      <a:r>
                        <a:rPr lang="sr-Cyrl-RS" sz="1000" dirty="0"/>
                        <a:t>%</a:t>
                      </a:r>
                      <a:endParaRPr lang="en-US" sz="10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766556103"/>
                  </a:ext>
                </a:extLst>
              </a:tr>
              <a:tr h="2700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200" dirty="0"/>
                        <a:t>Програм 10. Средње образовање и васпитање</a:t>
                      </a:r>
                      <a:endParaRPr lang="en-US" sz="1200" b="1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115389646"/>
                  </a:ext>
                </a:extLst>
              </a:tr>
              <a:tr h="319183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11. Социјална и дечија заштита</a:t>
                      </a:r>
                      <a:endParaRPr lang="en-US" sz="1200" b="1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sr-Latn-ME" sz="1000" dirty="0"/>
                        <a:t>10.714.942</a:t>
                      </a:r>
                      <a:endParaRPr lang="en-US" sz="10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sr-Latn-ME" sz="1000" dirty="0"/>
                        <a:t>2,07</a:t>
                      </a:r>
                      <a:r>
                        <a:rPr lang="sr-Cyrl-RS" sz="1000" dirty="0"/>
                        <a:t>%</a:t>
                      </a:r>
                      <a:endParaRPr lang="en-US" sz="10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14730366"/>
                  </a:ext>
                </a:extLst>
              </a:tr>
              <a:tr h="270099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12. Здравствена заштита</a:t>
                      </a:r>
                      <a:endParaRPr lang="en-US" sz="1200" b="1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43777792"/>
                  </a:ext>
                </a:extLst>
              </a:tr>
              <a:tr h="270099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13. Развој културе и информисања</a:t>
                      </a:r>
                      <a:endParaRPr lang="en-US" sz="1200" b="1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sr-Latn-ME" sz="1000" dirty="0"/>
                        <a:t>3.700.000</a:t>
                      </a:r>
                      <a:endParaRPr lang="en-US" sz="10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sr-Latn-ME" sz="1000" dirty="0"/>
                        <a:t>0,71</a:t>
                      </a:r>
                      <a:r>
                        <a:rPr lang="sr-Cyrl-RS" sz="1000" dirty="0"/>
                        <a:t>%</a:t>
                      </a:r>
                      <a:endParaRPr lang="en-US" sz="10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084141709"/>
                  </a:ext>
                </a:extLst>
              </a:tr>
              <a:tr h="270099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14. Развој спорта и омладине</a:t>
                      </a:r>
                      <a:endParaRPr lang="en-US" sz="1200" b="1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sr-Latn-ME" sz="1000" dirty="0"/>
                        <a:t>15.000.000</a:t>
                      </a:r>
                      <a:endParaRPr lang="en-US" sz="10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sr-Cyrl-RS" sz="1000" dirty="0"/>
                        <a:t>2,</a:t>
                      </a:r>
                      <a:r>
                        <a:rPr lang="sr-Latn-ME" sz="1000" dirty="0"/>
                        <a:t>89</a:t>
                      </a:r>
                      <a:r>
                        <a:rPr lang="sr-Cyrl-RS" sz="1000" dirty="0"/>
                        <a:t>%</a:t>
                      </a:r>
                      <a:endParaRPr lang="en-US" sz="10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712639953"/>
                  </a:ext>
                </a:extLst>
              </a:tr>
              <a:tr h="270099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15. Опште услуге локалне самоуправе </a:t>
                      </a:r>
                      <a:endParaRPr lang="en-US" sz="1200" b="1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sr-Latn-ME" sz="1000" dirty="0"/>
                        <a:t>388.691.509</a:t>
                      </a:r>
                      <a:endParaRPr lang="en-US" sz="10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sr-Latn-ME" sz="1000" dirty="0"/>
                        <a:t>74,98</a:t>
                      </a:r>
                      <a:r>
                        <a:rPr lang="sr-Cyrl-RS" sz="1000" dirty="0"/>
                        <a:t>%</a:t>
                      </a:r>
                      <a:endParaRPr lang="en-US" sz="10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49910891"/>
                  </a:ext>
                </a:extLst>
              </a:tr>
              <a:tr h="270099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16. Политички систем локалне самоуправе</a:t>
                      </a:r>
                      <a:endParaRPr lang="en-US" sz="1200" b="1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sr-Latn-ME" sz="1000" dirty="0"/>
                        <a:t>55.698.000</a:t>
                      </a:r>
                      <a:endParaRPr lang="en-US" sz="10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sr-Cyrl-RS" sz="1000" dirty="0"/>
                        <a:t>10,</a:t>
                      </a:r>
                      <a:r>
                        <a:rPr lang="sr-Latn-ME" sz="1000" dirty="0"/>
                        <a:t>74</a:t>
                      </a:r>
                      <a:r>
                        <a:rPr lang="sr-Cyrl-RS" sz="1000" dirty="0"/>
                        <a:t>%</a:t>
                      </a:r>
                      <a:endParaRPr lang="en-US" sz="10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566446889"/>
                  </a:ext>
                </a:extLst>
              </a:tr>
              <a:tr h="270099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17. Енергетска ефикасност  и обновљиви извори енергије</a:t>
                      </a:r>
                      <a:endParaRPr lang="en-US" sz="1200" b="1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19978124"/>
                  </a:ext>
                </a:extLst>
              </a:tr>
              <a:tr h="360133">
                <a:tc>
                  <a:txBody>
                    <a:bodyPr/>
                    <a:lstStyle/>
                    <a:p>
                      <a:r>
                        <a:rPr lang="sr-Cyrl-RS" sz="1400" dirty="0"/>
                        <a:t>Укупни расходи по програмима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sr-Latn-ME" b="1" dirty="0"/>
                        <a:t>518.404.451</a:t>
                      </a:r>
                      <a:endParaRPr lang="en-US" b="1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sr-Cyrl-RS" b="1" dirty="0"/>
                        <a:t>100%</a:t>
                      </a:r>
                      <a:endParaRPr lang="en-US" b="1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90115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2740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5602" name="AutoShape 2" descr="Ð ÐµÐ·ÑÐ»ÑÐ°Ñ ÑÐ»Ð¸ÐºÐ° Ð·Ð° zvezdara slik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Ð ÐµÐ·ÑÐ»ÑÐ°Ñ ÑÐ»Ð¸ÐºÐ° Ð·Ð° zvezdara slik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04664"/>
            <a:ext cx="26098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12385" y="3789040"/>
            <a:ext cx="3412490" cy="2273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7" descr="C:\Users\filimari\Desktop\bg3-772x47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4221088"/>
            <a:ext cx="3388618" cy="1800200"/>
          </a:xfrm>
          <a:prstGeom prst="rect">
            <a:avLst/>
          </a:prstGeom>
          <a:noFill/>
        </p:spPr>
      </p:pic>
      <p:pic>
        <p:nvPicPr>
          <p:cNvPr id="25608" name="Picture 8" descr="C:\Users\filimari\Desktop\241012-opstina-1-250x18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404664"/>
            <a:ext cx="2381250" cy="1790700"/>
          </a:xfrm>
          <a:prstGeom prst="rect">
            <a:avLst/>
          </a:prstGeom>
          <a:noFill/>
        </p:spPr>
      </p:pic>
      <p:pic>
        <p:nvPicPr>
          <p:cNvPr id="25609" name="Picture 9" descr="C:\Users\filimari\Desktop\logo-cir-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79912" y="2708920"/>
            <a:ext cx="3905647" cy="634752"/>
          </a:xfrm>
          <a:prstGeom prst="rect">
            <a:avLst/>
          </a:prstGeom>
          <a:noFill/>
        </p:spPr>
      </p:pic>
      <p:pic>
        <p:nvPicPr>
          <p:cNvPr id="25610" name="Picture 10" descr="C:\Users\filimari\Desktop\181115-zvezdaristeotvaranje1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91880" y="404664"/>
            <a:ext cx="2438400" cy="1800200"/>
          </a:xfrm>
          <a:prstGeom prst="rect">
            <a:avLst/>
          </a:prstGeom>
          <a:noFill/>
        </p:spPr>
      </p:pic>
      <p:pic>
        <p:nvPicPr>
          <p:cNvPr id="25611" name="Picture 11" descr="C:\Users\filimari\Desktop\download (1)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9552" y="2348880"/>
            <a:ext cx="2465834" cy="1536576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70875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sr-Cyrl-RS" sz="3100" b="1" dirty="0">
                <a:solidFill>
                  <a:srgbClr val="002060"/>
                </a:solidFill>
              </a:rPr>
              <a:t>Структура расхода по буџетским програмима</a:t>
            </a:r>
            <a:endParaRPr lang="en-US" sz="2200" b="1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67EA4FA-4D59-480A-942F-8112EB0273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4927098"/>
              </p:ext>
            </p:extLst>
          </p:nvPr>
        </p:nvGraphicFramePr>
        <p:xfrm>
          <a:off x="1076325" y="1409508"/>
          <a:ext cx="6991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453394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000" b="1" dirty="0">
                <a:solidFill>
                  <a:srgbClr val="002060"/>
                </a:solidFill>
              </a:rPr>
              <a:t>Расходи буџета расподељени по директним и индиректним буџетским корисницима</a:t>
            </a:r>
            <a:endParaRPr lang="en-US" sz="3000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8117271"/>
              </p:ext>
            </p:extLst>
          </p:nvPr>
        </p:nvGraphicFramePr>
        <p:xfrm>
          <a:off x="719847" y="1964987"/>
          <a:ext cx="7452554" cy="2933373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5747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63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98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15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96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noProof="1">
                          <a:effectLst/>
                        </a:rPr>
                        <a:t>Редниброј</a:t>
                      </a:r>
                      <a:endParaRPr lang="sr-Cyrl-RS" sz="1200" noProof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noProof="1">
                          <a:effectLst/>
                        </a:rPr>
                        <a:t>Назив буџетског корисника</a:t>
                      </a:r>
                      <a:endParaRPr lang="sr-Cyrl-RS" sz="1200" noProof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Средства из Одлуке о буџету за 2021. годину  (износ у динарима)</a:t>
                      </a:r>
                      <a:endParaRPr lang="en-US" sz="1200" dirty="0"/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%  буџета по кориснику</a:t>
                      </a:r>
                      <a:endParaRPr lang="en-US" sz="1200" dirty="0"/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3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>
                          <a:effectLst/>
                        </a:rPr>
                        <a:t>Скупштина Градске општине Звездара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200" dirty="0">
                          <a:effectLst/>
                          <a:latin typeface="Times New Roman"/>
                          <a:ea typeface="Times New Roman"/>
                        </a:rPr>
                        <a:t>20.260.000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3,91</a:t>
                      </a:r>
                      <a:r>
                        <a:rPr lang="sr-Cyrl-R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2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>
                          <a:effectLst/>
                        </a:rPr>
                        <a:t>Председник Градске општине Звездара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200" dirty="0">
                          <a:effectLst/>
                          <a:latin typeface="Times New Roman"/>
                          <a:ea typeface="Times New Roman"/>
                        </a:rPr>
                        <a:t>7.790.000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</a:t>
                      </a:r>
                      <a:r>
                        <a:rPr lang="sr-Latn-ME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r>
                        <a:rPr lang="sr-Cyrl-R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2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>
                          <a:effectLst/>
                        </a:rPr>
                        <a:t>Веће Градске општине Звездара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effectLst/>
                          <a:latin typeface="Times New Roman"/>
                          <a:ea typeface="Times New Roman"/>
                        </a:rPr>
                        <a:t>27.</a:t>
                      </a:r>
                      <a:r>
                        <a:rPr lang="sr-Latn-ME" sz="1200" dirty="0">
                          <a:effectLst/>
                          <a:latin typeface="Times New Roman"/>
                          <a:ea typeface="Times New Roman"/>
                        </a:rPr>
                        <a:t>648</a:t>
                      </a:r>
                      <a:r>
                        <a:rPr lang="sr-Cyrl-RS" sz="1200" dirty="0">
                          <a:effectLst/>
                          <a:latin typeface="Times New Roman"/>
                          <a:ea typeface="Times New Roman"/>
                        </a:rPr>
                        <a:t>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5,33</a:t>
                      </a:r>
                      <a:r>
                        <a:rPr lang="sr-Cyrl-R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788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000" dirty="0">
                          <a:effectLst/>
                        </a:rPr>
                        <a:t>4</a:t>
                      </a:r>
                      <a:r>
                        <a:rPr lang="en-US" sz="1000" dirty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>
                          <a:effectLst/>
                        </a:rPr>
                        <a:t>Управа Градске општине Звездара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200" dirty="0">
                          <a:effectLst/>
                          <a:latin typeface="Times New Roman"/>
                          <a:ea typeface="Times New Roman"/>
                        </a:rPr>
                        <a:t>441.214.451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</a:t>
                      </a:r>
                      <a:r>
                        <a:rPr lang="sr-Latn-ME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sr-Cyrl-R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2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000" dirty="0">
                          <a:effectLst/>
                        </a:rPr>
                        <a:t>5</a:t>
                      </a:r>
                      <a:r>
                        <a:rPr lang="en-US" sz="1000" dirty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>
                          <a:effectLst/>
                        </a:rPr>
                        <a:t>Месна заједница Звездара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sr-Latn-ME" sz="1200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sr-Cyrl-RS" sz="1200" dirty="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r>
                        <a:rPr lang="sr-Latn-ME" sz="1200" dirty="0">
                          <a:effectLst/>
                          <a:latin typeface="Times New Roman"/>
                          <a:ea typeface="Times New Roman"/>
                        </a:rPr>
                        <a:t>492</a:t>
                      </a:r>
                      <a:r>
                        <a:rPr lang="sr-Cyrl-RS" sz="1200" dirty="0">
                          <a:effectLst/>
                          <a:latin typeface="Times New Roman"/>
                          <a:ea typeface="Times New Roman"/>
                        </a:rPr>
                        <a:t>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4,15</a:t>
                      </a:r>
                      <a:r>
                        <a:rPr lang="sr-Cyrl-R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504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У К У П Н О: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200" b="1" dirty="0">
                          <a:effectLst/>
                          <a:latin typeface="Times New Roman"/>
                          <a:ea typeface="Times New Roman"/>
                        </a:rPr>
                        <a:t>518.404.451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6137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7CB4A-67E9-4969-9378-2F9471CD2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686"/>
          </a:xfrm>
        </p:spPr>
        <p:txBody>
          <a:bodyPr>
            <a:normAutofit/>
          </a:bodyPr>
          <a:lstStyle/>
          <a:p>
            <a:r>
              <a:rPr lang="sr-Cyrl-RS" sz="2800" b="1" dirty="0">
                <a:solidFill>
                  <a:srgbClr val="002060"/>
                </a:solidFill>
              </a:rPr>
              <a:t>Најважнија улагања</a:t>
            </a:r>
            <a:r>
              <a:rPr lang="sr-Latn-RS" sz="2800" b="1" dirty="0">
                <a:solidFill>
                  <a:srgbClr val="002060"/>
                </a:solidFill>
              </a:rPr>
              <a:t> </a:t>
            </a:r>
            <a:r>
              <a:rPr lang="sr-Cyrl-RS" sz="2800" b="1" dirty="0">
                <a:solidFill>
                  <a:srgbClr val="002060"/>
                </a:solidFill>
              </a:rPr>
              <a:t>од интереса за локалну заједницу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0C8D17-1B6A-44A9-964C-1E30D9DBA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5" name="Content Placeholder 7">
            <a:extLst>
              <a:ext uri="{FF2B5EF4-FFF2-40B4-BE49-F238E27FC236}">
                <a16:creationId xmlns:a16="http://schemas.microsoft.com/office/drawing/2014/main" id="{331EDB91-2BB9-44DA-8764-415DB494F7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6955390"/>
              </p:ext>
            </p:extLst>
          </p:nvPr>
        </p:nvGraphicFramePr>
        <p:xfrm>
          <a:off x="539552" y="1844824"/>
          <a:ext cx="7679195" cy="1799949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4222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9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8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8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7909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600" dirty="0">
                          <a:effectLst/>
                        </a:rPr>
                        <a:t>Назив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sr-Cyrl-RS" sz="1600" noProof="1">
                          <a:effectLst/>
                        </a:rPr>
                        <a:t>Планирана средства</a:t>
                      </a:r>
                      <a:endParaRPr lang="sr-Cyrl-RS" sz="1600" noProof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2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20</a:t>
                      </a:r>
                      <a:r>
                        <a:rPr lang="sr-Cyrl-RS" sz="1500" dirty="0">
                          <a:effectLst/>
                        </a:rPr>
                        <a:t>2</a:t>
                      </a:r>
                      <a:r>
                        <a:rPr lang="sr-Latn-ME" sz="1500" dirty="0">
                          <a:effectLst/>
                        </a:rPr>
                        <a:t>1</a:t>
                      </a:r>
                      <a:r>
                        <a:rPr lang="sr-Cyrl-RS" sz="1500" dirty="0">
                          <a:effectLst/>
                        </a:rPr>
                        <a:t>.</a:t>
                      </a: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20</a:t>
                      </a:r>
                      <a:r>
                        <a:rPr lang="sr-Cyrl-RS" sz="1500" dirty="0">
                          <a:effectLst/>
                        </a:rPr>
                        <a:t>2</a:t>
                      </a:r>
                      <a:r>
                        <a:rPr lang="sr-Latn-ME" sz="1500" dirty="0">
                          <a:effectLst/>
                        </a:rPr>
                        <a:t>2</a:t>
                      </a:r>
                      <a:r>
                        <a:rPr lang="sr-Cyrl-RS" sz="1500" dirty="0">
                          <a:effectLst/>
                        </a:rPr>
                        <a:t>.</a:t>
                      </a: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202</a:t>
                      </a:r>
                      <a:r>
                        <a:rPr lang="sr-Latn-ME" sz="1500" dirty="0">
                          <a:effectLst/>
                        </a:rPr>
                        <a:t>3</a:t>
                      </a:r>
                      <a:r>
                        <a:rPr lang="sr-Cyrl-RS" sz="1500" dirty="0">
                          <a:effectLst/>
                        </a:rPr>
                        <a:t>.</a:t>
                      </a: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29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>
                          <a:effectLst/>
                        </a:rPr>
                        <a:t>Одржавање</a:t>
                      </a:r>
                      <a:r>
                        <a:rPr lang="sr-Latn-ME" sz="1100" dirty="0">
                          <a:effectLst/>
                        </a:rPr>
                        <a:t> cao</a:t>
                      </a:r>
                      <a:r>
                        <a:rPr lang="sr-Cyrl-RS" sz="1100" dirty="0">
                          <a:effectLst/>
                        </a:rPr>
                        <a:t>браћајних површина унутар стамбених блокова 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>
                          <a:effectLst/>
                          <a:latin typeface="Times New Roman"/>
                          <a:ea typeface="Times New Roman"/>
                        </a:rPr>
                        <a:t>13.000.000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>
                          <a:effectLst/>
                          <a:latin typeface="Times New Roman"/>
                          <a:ea typeface="Times New Roman"/>
                        </a:rPr>
                        <a:t>49.000.000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>
                          <a:effectLst/>
                          <a:latin typeface="Times New Roman"/>
                          <a:ea typeface="Times New Roman"/>
                        </a:rPr>
                        <a:t>49.000.000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89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>
                          <a:effectLst/>
                        </a:rPr>
                        <a:t>Финансирање израде пројектно техничке документације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>
                          <a:effectLst/>
                          <a:latin typeface="Times New Roman"/>
                          <a:ea typeface="Times New Roman"/>
                        </a:rPr>
                        <a:t>6.000.000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>
                          <a:effectLst/>
                          <a:latin typeface="Times New Roman"/>
                          <a:ea typeface="Times New Roman"/>
                        </a:rPr>
                        <a:t>6.000.000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>
                          <a:effectLst/>
                          <a:latin typeface="Times New Roman"/>
                          <a:ea typeface="Times New Roman"/>
                        </a:rPr>
                        <a:t>6.000.000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5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Финансирање изградње дечијих игралишта на територији ГО Звездара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>
                          <a:effectLst/>
                          <a:latin typeface="Times New Roman"/>
                          <a:ea typeface="Times New Roman"/>
                        </a:rPr>
                        <a:t>15.000.000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>
                          <a:effectLst/>
                          <a:latin typeface="Times New Roman"/>
                          <a:ea typeface="Times New Roman"/>
                        </a:rPr>
                        <a:t>40.000.000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>
                          <a:effectLst/>
                          <a:latin typeface="Times New Roman"/>
                          <a:ea typeface="Times New Roman"/>
                        </a:rPr>
                        <a:t>40.000.000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07943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00EA0-F487-4F15-B0C7-5D5B1A493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r-Cyrl-RS" dirty="0"/>
          </a:p>
          <a:p>
            <a:pPr marL="0" indent="0" algn="just">
              <a:buNone/>
            </a:pPr>
            <a:endParaRPr lang="sr-Latn-RS" dirty="0"/>
          </a:p>
          <a:p>
            <a:pPr marL="0" indent="0" algn="just">
              <a:buNone/>
            </a:pPr>
            <a:endParaRPr lang="sr-Latn-RS" dirty="0"/>
          </a:p>
          <a:p>
            <a:pPr marL="0" indent="0" algn="just">
              <a:buNone/>
            </a:pPr>
            <a:endParaRPr lang="sr-Latn-RS" dirty="0"/>
          </a:p>
          <a:p>
            <a:pPr marL="0" indent="0" algn="just">
              <a:buNone/>
            </a:pPr>
            <a:endParaRPr lang="sr-Cyrl-RS" dirty="0"/>
          </a:p>
          <a:p>
            <a:pPr marL="0" indent="0" algn="just">
              <a:buNone/>
            </a:pPr>
            <a:r>
              <a:rPr lang="sr-Cyrl-RS" sz="2800" dirty="0"/>
              <a:t>Уколико сте заинтересовани да сагледате у целини Одлуку о буџету Градске општине Звездара за 20</a:t>
            </a:r>
            <a:r>
              <a:rPr lang="sr-Latn-RS" sz="2800" dirty="0"/>
              <a:t>2</a:t>
            </a:r>
            <a:r>
              <a:rPr lang="sr-Cyrl-RS" sz="2800" dirty="0"/>
              <a:t>1. годину, исту можете преузети на интернет страници градске општине:  </a:t>
            </a:r>
            <a:r>
              <a:rPr lang="sr-Latn-RS" sz="2800" i="1" dirty="0"/>
              <a:t>www.zvezdara.rs</a:t>
            </a:r>
            <a:r>
              <a:rPr lang="sr-Cyrl-RS" sz="2800" i="1" dirty="0"/>
              <a:t>  </a:t>
            </a:r>
            <a:r>
              <a:rPr lang="sr-Cyrl-RS" sz="2800" dirty="0"/>
              <a:t> </a:t>
            </a:r>
            <a:endParaRPr lang="en-US" sz="28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AE72C1-4469-43B7-B387-2085293C7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2053" name="Picture 5" descr="C:\Users\filimari\Desktop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275856" y="728406"/>
            <a:ext cx="2592288" cy="2448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127686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49013"/>
            <a:ext cx="8229600" cy="706090"/>
          </a:xfrm>
        </p:spPr>
        <p:txBody>
          <a:bodyPr>
            <a:normAutofit fontScale="90000"/>
          </a:bodyPr>
          <a:lstStyle/>
          <a:p>
            <a:br>
              <a:rPr lang="sr-Cyrl-RS" dirty="0"/>
            </a:br>
            <a:r>
              <a:rPr lang="sr-Cyrl-RS" sz="4900" b="1" dirty="0">
                <a:solidFill>
                  <a:srgbClr val="002060"/>
                </a:solidFill>
              </a:rPr>
              <a:t>ХВАЛА!</a:t>
            </a:r>
            <a:endParaRPr lang="en-US" sz="4900" b="1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Content Placeholder 4" descr="C:\Users\filimari\Desktop\money-saver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988840"/>
            <a:ext cx="576064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476672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САДРЖАЈ</a:t>
            </a:r>
            <a:endParaRPr lang="en-US" sz="3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600" y="1268760"/>
            <a:ext cx="753764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r-Cyrl-RS" dirty="0"/>
              <a:t>Увод</a:t>
            </a:r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Ко се финансира из буџета?</a:t>
            </a:r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Како настаје буџет градске општине</a:t>
            </a:r>
            <a:r>
              <a:rPr lang="en-US" dirty="0"/>
              <a:t>?</a:t>
            </a:r>
            <a:endParaRPr lang="sr-Cyrl-R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sr-Cyrl-RS" dirty="0"/>
              <a:t>Појам буџета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sr-Cyrl-RS" dirty="0"/>
              <a:t>Ко учествује у буџетском процесу</a:t>
            </a:r>
            <a:r>
              <a:rPr lang="en-US" dirty="0"/>
              <a:t>?</a:t>
            </a:r>
            <a:endParaRPr lang="sr-Cyrl-RS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sr-Cyrl-RS" dirty="0"/>
              <a:t>На основу чега се доноси буџет</a:t>
            </a:r>
            <a:r>
              <a:rPr lang="en-US" dirty="0"/>
              <a:t>?</a:t>
            </a:r>
            <a:endParaRPr lang="sr-Cyrl-RS" dirty="0"/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Како се пуни општинска каса?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Шта су приходи и примања буџета?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Структура планираних прихода и примања за 202</a:t>
            </a:r>
            <a:r>
              <a:rPr lang="sr-Latn-RS" dirty="0"/>
              <a:t>1</a:t>
            </a:r>
            <a:r>
              <a:rPr lang="sr-Cyrl-RS" dirty="0"/>
              <a:t>. годину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Шта се променило у односу на 20</a:t>
            </a:r>
            <a:r>
              <a:rPr lang="sr-Latn-RS" dirty="0"/>
              <a:t>20</a:t>
            </a:r>
            <a:r>
              <a:rPr lang="sr-Cyrl-RS" dirty="0"/>
              <a:t>. годину?</a:t>
            </a:r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На шта се троше јавна средства</a:t>
            </a:r>
            <a:r>
              <a:rPr lang="en-US" dirty="0"/>
              <a:t>?</a:t>
            </a:r>
            <a:endParaRPr lang="sr-Cyrl-R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/>
              <a:t>Шта су расходи и издаци буџета?</a:t>
            </a:r>
            <a:endParaRPr lang="sr-Cyrl-R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Структура планираних расхода и издатака за 202</a:t>
            </a:r>
            <a:r>
              <a:rPr lang="sr-Latn-RS" dirty="0"/>
              <a:t>1</a:t>
            </a:r>
            <a:r>
              <a:rPr lang="sr-Cyrl-RS" dirty="0"/>
              <a:t>. годину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Шта се променило у односу на 20</a:t>
            </a:r>
            <a:r>
              <a:rPr lang="sr-Latn-RS" dirty="0"/>
              <a:t>20</a:t>
            </a:r>
            <a:r>
              <a:rPr lang="sr-Cyrl-RS" dirty="0"/>
              <a:t>. годину?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Расходи буџета по програмима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Расходи буџета расподељени по директним и индиректним буџетским корисницима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Најважнији пројекти</a:t>
            </a:r>
            <a:r>
              <a:rPr lang="sr-Latn-RS" dirty="0"/>
              <a:t> </a:t>
            </a:r>
            <a:r>
              <a:rPr lang="sr-Cyrl-RS" dirty="0"/>
              <a:t>од интереса за локалну заједницу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121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352603"/>
            <a:ext cx="865549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	</a:t>
            </a:r>
          </a:p>
          <a:p>
            <a:endParaRPr lang="sr-Cyrl-RS" b="1" dirty="0"/>
          </a:p>
          <a:p>
            <a:endParaRPr lang="sr-Cyrl-RS" b="1" dirty="0"/>
          </a:p>
          <a:p>
            <a:endParaRPr lang="sr-Cyrl-RS" b="1" dirty="0"/>
          </a:p>
          <a:p>
            <a:r>
              <a:rPr lang="sr-Cyrl-RS" b="1" dirty="0"/>
              <a:t>Драге суграђанке и суграђани,</a:t>
            </a:r>
          </a:p>
          <a:p>
            <a:pPr algn="just"/>
            <a:endParaRPr lang="sr-Cyrl-RS" sz="1600" dirty="0"/>
          </a:p>
          <a:p>
            <a:pPr algn="just"/>
            <a:r>
              <a:rPr lang="sr-Cyrl-RS" sz="1600" dirty="0"/>
              <a:t>                   Основна сврха документа који је пред вама јесте да на што једноставнији и разумљивији начин објасни у које сврхе се користе јавни ресурси у циљу задовољења потреба грађана.</a:t>
            </a:r>
            <a:endParaRPr lang="en-US" sz="1600" dirty="0"/>
          </a:p>
          <a:p>
            <a:pPr algn="just"/>
            <a:r>
              <a:rPr lang="sr-Cyrl-RS" sz="1600" dirty="0"/>
              <a:t>	Грађански буџет представља сажет и јасан приказ Одлуке о буџету Градске општине Звездара</a:t>
            </a:r>
            <a:r>
              <a:rPr lang="sr-Cyrl-RS" sz="1600" dirty="0">
                <a:solidFill>
                  <a:srgbClr val="FF0000"/>
                </a:solidFill>
              </a:rPr>
              <a:t> </a:t>
            </a:r>
            <a:r>
              <a:rPr lang="sr-Cyrl-RS" sz="1600" dirty="0"/>
              <a:t>за 202</a:t>
            </a:r>
            <a:r>
              <a:rPr lang="sr-Latn-RS" sz="1600" dirty="0"/>
              <a:t>1</a:t>
            </a:r>
            <a:r>
              <a:rPr lang="sr-Cyrl-RS" sz="1600" dirty="0"/>
              <a:t>. годину, која је по својој форми веома обимна и тешка за разумевање због специфичних појмова и класификација које је чине. </a:t>
            </a:r>
            <a:endParaRPr lang="ru-RU" sz="1600" dirty="0"/>
          </a:p>
          <a:p>
            <a:pPr algn="just"/>
            <a:r>
              <a:rPr lang="ru-RU" sz="1600" dirty="0"/>
              <a:t>	</a:t>
            </a:r>
            <a:r>
              <a:rPr lang="sr-Cyrl-RS" sz="1600" dirty="0"/>
              <a:t>Иако није могуће објаснити целокупан буџет у овако краткој форми, искрено се надамо да ћемо на овај начин успети да вас информишемо о начину прикупљања јавних средстава и остваривања прихода и примања буџета градске општине, као и о начину планирања, расподеле и трошења буџетских средстава.</a:t>
            </a:r>
            <a:r>
              <a:rPr lang="ru-RU" sz="1600" dirty="0"/>
              <a:t> </a:t>
            </a:r>
          </a:p>
          <a:p>
            <a:pPr algn="just"/>
            <a:r>
              <a:rPr lang="ru-RU" sz="1600" dirty="0"/>
              <a:t>	Драго нам је што је Градска општина Звездара, путем јавне расправе, и у време пандемије укључила грађане у процес планирања буџета. Учешће грађана помогло нам је да боље сагледамо потребе наше заједнице.</a:t>
            </a:r>
            <a:endParaRPr lang="en-US" sz="1600" dirty="0"/>
          </a:p>
          <a:p>
            <a:pPr algn="just"/>
            <a:r>
              <a:rPr lang="sr-Cyrl-RS" sz="1600" dirty="0"/>
              <a:t>	</a:t>
            </a:r>
            <a:r>
              <a:rPr lang="ru-RU" sz="1600" dirty="0"/>
              <a:t>Кроз транспарентан приступ настојимо да унапредимо разумевање и интересовање наших суграђана за локалне финансије, као и да успоставимо трајну сарадњу локалне самоуправе и житеља Звездаре у заједничком постављању циљева, дефинисању приоритета и планирању развоја наше општине.</a:t>
            </a:r>
            <a:endParaRPr lang="sr-Cyrl-RS" sz="1600" dirty="0"/>
          </a:p>
          <a:p>
            <a:pPr algn="r"/>
            <a:r>
              <a:rPr lang="sr-Cyrl-RS" b="1" i="1" dirty="0"/>
              <a:t>Владан Јеремић</a:t>
            </a:r>
            <a:endParaRPr lang="sr-Cyrl-RS" dirty="0"/>
          </a:p>
          <a:p>
            <a:pPr algn="r"/>
            <a:r>
              <a:rPr lang="sr-Cyrl-RS" b="1" dirty="0"/>
              <a:t>Председник</a:t>
            </a:r>
            <a:endParaRPr lang="en-US" b="1" dirty="0"/>
          </a:p>
        </p:txBody>
      </p:sp>
      <p:pic>
        <p:nvPicPr>
          <p:cNvPr id="6" name="Picture 2" descr="https://zvezdara.rs/wp-content/uploads/2020/09/jeremi%C4%87-250x250.jpg">
            <a:extLst>
              <a:ext uri="{FF2B5EF4-FFF2-40B4-BE49-F238E27FC236}">
                <a16:creationId xmlns:a16="http://schemas.microsoft.com/office/drawing/2014/main" id="{FDF96CD9-F9A2-4401-97BF-7E8ADC025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38246"/>
            <a:ext cx="2240066" cy="1750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83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340D4-8AC3-4CCC-95D2-3C70E56EB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Ко се финансира из буџета?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D7D842-73B9-40A3-ABB2-C428EB32B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8E6BB9E-9E63-4256-A299-A33CF3B2B58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520825"/>
            <a:ext cx="4038600" cy="255624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6350" defTabSz="209550">
              <a:buFontTx/>
              <a:buNone/>
            </a:pPr>
            <a:r>
              <a:rPr lang="ru-RU" alt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Директни корисници буџетских средстава градске општине:</a:t>
            </a:r>
          </a:p>
          <a:p>
            <a:pPr marL="0" indent="6350" defTabSz="209550">
              <a:buFontTx/>
              <a:buNone/>
            </a:pPr>
            <a:r>
              <a:rPr lang="ru-RU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	- 	</a:t>
            </a:r>
            <a:r>
              <a:rPr lang="sr-Cyrl-R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Скупштина градске општине Звездара</a:t>
            </a:r>
          </a:p>
          <a:p>
            <a:pPr marL="0" indent="6350" defTabSz="209550">
              <a:buFontTx/>
              <a:buNone/>
            </a:pPr>
            <a:r>
              <a:rPr lang="sr-Cyrl-R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   - </a:t>
            </a:r>
            <a:r>
              <a:rPr lang="ru-RU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	Председник Градске општине Звездара                     	-   Веће Градске општине Звездара</a:t>
            </a:r>
          </a:p>
          <a:p>
            <a:pPr marL="0" indent="6350" defTabSz="209550">
              <a:buFontTx/>
              <a:buNone/>
            </a:pPr>
            <a:r>
              <a:rPr lang="ru-RU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sr-Cyrl-R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-    Управа Градске општине Звездара</a:t>
            </a:r>
            <a:endParaRPr lang="sr-Latn-RS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0BCF7F3-A532-4695-8BE1-1BC6CE96B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1388" y="1520825"/>
            <a:ext cx="4038600" cy="463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63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108075" indent="-2857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081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9653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225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797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369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941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513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altLang="en-US" sz="1600" b="1" dirty="0">
                <a:cs typeface="Calibri" panose="020F0502020204030204" pitchFamily="34" charset="0"/>
              </a:rPr>
              <a:t>Индиректни корисници буџетских средстава градске општине:</a:t>
            </a:r>
          </a:p>
          <a:p>
            <a:pPr>
              <a:spcBef>
                <a:spcPct val="20000"/>
              </a:spcBef>
            </a:pPr>
            <a:r>
              <a:rPr lang="ru-RU" altLang="en-US" sz="1600" dirty="0">
                <a:cs typeface="Calibri" panose="020F0502020204030204" pitchFamily="34" charset="0"/>
              </a:rPr>
              <a:t>	- 	</a:t>
            </a:r>
            <a:r>
              <a:rPr lang="sr-Cyrl-CS" sz="1600" dirty="0"/>
              <a:t>Месна заједница Звездара </a:t>
            </a:r>
            <a:r>
              <a:rPr lang="ru-RU" altLang="en-US" sz="1600" dirty="0">
                <a:cs typeface="Calibri" panose="020F0502020204030204" pitchFamily="34" charset="0"/>
              </a:rPr>
              <a:t> </a:t>
            </a: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34B072C-B864-4B5A-A0CD-62430F9C1C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200" y="4329112"/>
            <a:ext cx="7588200" cy="239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63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108075" indent="-2857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081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9653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225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797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369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941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513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altLang="en-US" sz="1600" b="1" dirty="0">
                <a:cs typeface="Calibri" panose="020F0502020204030204" pitchFamily="34" charset="0"/>
              </a:rPr>
              <a:t>Остали корисници јавних средстава:</a:t>
            </a:r>
          </a:p>
          <a:p>
            <a:pPr>
              <a:spcBef>
                <a:spcPct val="20000"/>
              </a:spcBef>
            </a:pPr>
            <a:r>
              <a:rPr lang="ru-RU" altLang="en-US" sz="1600" dirty="0">
                <a:cs typeface="Calibri" panose="020F0502020204030204" pitchFamily="34" charset="0"/>
              </a:rPr>
              <a:t>	- 	ЈП Пословни простор "Звездара у ликвидацији"</a:t>
            </a:r>
          </a:p>
          <a:p>
            <a:pPr>
              <a:spcBef>
                <a:spcPct val="20000"/>
              </a:spcBef>
            </a:pPr>
            <a:r>
              <a:rPr lang="ru-RU" altLang="en-US" sz="1600" dirty="0">
                <a:cs typeface="Calibri" panose="020F0502020204030204" pitchFamily="34" charset="0"/>
              </a:rPr>
              <a:t>    -    ЈП СЦ "Олимп - Звездара"</a:t>
            </a: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11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134"/>
            <a:ext cx="8229600" cy="1298642"/>
          </a:xfrm>
        </p:spPr>
        <p:txBody>
          <a:bodyPr>
            <a:normAutofit/>
          </a:bodyPr>
          <a:lstStyle/>
          <a:p>
            <a:pPr algn="l"/>
            <a:r>
              <a:rPr lang="sr-Cyrl-RS" sz="3000" b="1" dirty="0">
                <a:solidFill>
                  <a:srgbClr val="002060"/>
                </a:solidFill>
              </a:rPr>
              <a:t>Како настаје буџет</a:t>
            </a:r>
            <a:r>
              <a:rPr lang="sr-Latn-RS" sz="3000" b="1" dirty="0">
                <a:solidFill>
                  <a:srgbClr val="002060"/>
                </a:solidFill>
              </a:rPr>
              <a:t> </a:t>
            </a:r>
            <a:r>
              <a:rPr lang="sr-Cyrl-RS" sz="3000" b="1" dirty="0">
                <a:solidFill>
                  <a:srgbClr val="002060"/>
                </a:solidFill>
              </a:rPr>
              <a:t>градске општине?</a:t>
            </a:r>
            <a:endParaRPr lang="en-US" sz="3000" b="1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C6FDEC-5142-4586-B190-1B2F0895762E}"/>
              </a:ext>
            </a:extLst>
          </p:cNvPr>
          <p:cNvSpPr/>
          <p:nvPr/>
        </p:nvSpPr>
        <p:spPr>
          <a:xfrm>
            <a:off x="325657" y="1715070"/>
            <a:ext cx="8492686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1700" b="1" dirty="0"/>
              <a:t>БУЏЕТ </a:t>
            </a:r>
            <a:r>
              <a:rPr lang="sr-Cyrl-RS" sz="1700" dirty="0"/>
              <a:t>градске општине је правни документ који утврђује план прихода и примања и расхода и издатака градске општине за буџетску, односно календарску годину.</a:t>
            </a:r>
          </a:p>
          <a:p>
            <a:pPr algn="just"/>
            <a:endParaRPr lang="en-US" sz="1100" dirty="0"/>
          </a:p>
          <a:p>
            <a:pPr algn="just"/>
            <a:r>
              <a:rPr lang="sr-Cyrl-RS" sz="1700" dirty="0"/>
              <a:t>То значи да овај документ представља предвиђање колико ће се новца од грађана и привреде у току једне године прикупити и на који начин ће се тај новац трошити.</a:t>
            </a:r>
          </a:p>
          <a:p>
            <a:pPr algn="just"/>
            <a:endParaRPr lang="en-US" sz="900" dirty="0"/>
          </a:p>
          <a:p>
            <a:pPr algn="just"/>
            <a:r>
              <a:rPr lang="sr-Cyrl-RS" sz="1700" dirty="0"/>
              <a:t>Из општинског буџета се током године плаћају све обавезе градске општине. Исто тако у буџет се сливају приходи из којих се подмирују те обавезе. </a:t>
            </a:r>
          </a:p>
          <a:p>
            <a:pPr algn="just"/>
            <a:endParaRPr lang="en-US" sz="900" dirty="0"/>
          </a:p>
          <a:p>
            <a:pPr algn="just"/>
            <a:r>
              <a:rPr lang="sr-Cyrl-RS" sz="1700" dirty="0"/>
              <a:t>Председник ГО и општинска Управа спроводе политику општине, а главна полуга те политике и развоја је управо буџет градске општине</a:t>
            </a:r>
            <a:r>
              <a:rPr lang="en-US" sz="1700" dirty="0"/>
              <a:t> </a:t>
            </a:r>
            <a:r>
              <a:rPr lang="sr-Cyrl-RS" sz="1700" dirty="0"/>
              <a:t>који се доноси на Скупштини ГО Звездара.</a:t>
            </a:r>
          </a:p>
          <a:p>
            <a:pPr algn="just"/>
            <a:endParaRPr lang="en-US" sz="900" dirty="0"/>
          </a:p>
          <a:p>
            <a:pPr algn="just"/>
            <a:r>
              <a:rPr lang="sr-Cyrl-RS" sz="1700" dirty="0"/>
              <a:t>Приликом дефинисања овог, за Градску општину Звездара</a:t>
            </a:r>
            <a:r>
              <a:rPr lang="sr-Latn-RS" sz="1700" dirty="0"/>
              <a:t> </a:t>
            </a:r>
            <a:r>
              <a:rPr lang="sr-Cyrl-RS" sz="1700" dirty="0"/>
              <a:t>најважнијег документа, руководи се законским оквиром и прописима, стратешким приоритетима развоја и другим елементима.</a:t>
            </a:r>
          </a:p>
          <a:p>
            <a:pPr algn="just"/>
            <a:endParaRPr lang="en-US" sz="900" dirty="0"/>
          </a:p>
          <a:p>
            <a:pPr algn="just"/>
            <a:r>
              <a:rPr lang="sr-Cyrl-RS" sz="1700" dirty="0"/>
              <a:t>Реалност је таква да постоје велике разлике између жеља и могућности, тако да креирање буџета подразумева утврђивање приоритета и прављење компромиса.</a:t>
            </a:r>
            <a:endParaRPr lang="en-US" sz="1700" dirty="0"/>
          </a:p>
        </p:txBody>
      </p:sp>
      <p:pic>
        <p:nvPicPr>
          <p:cNvPr id="3074" name="Picture 2" descr="C:\Users\filimari\Desktop\images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260648"/>
            <a:ext cx="2180853" cy="11521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1440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b="1" dirty="0">
                <a:solidFill>
                  <a:srgbClr val="002060"/>
                </a:solidFill>
              </a:rPr>
              <a:t>Ко учествује у буџетском процесу</a:t>
            </a:r>
            <a:r>
              <a:rPr lang="en-US" b="1" dirty="0">
                <a:solidFill>
                  <a:srgbClr val="002060"/>
                </a:solidFill>
              </a:rPr>
              <a:t>?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47725888"/>
              </p:ext>
            </p:extLst>
          </p:nvPr>
        </p:nvGraphicFramePr>
        <p:xfrm>
          <a:off x="1524000" y="1772816"/>
          <a:ext cx="609600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>
            <a:off x="1835696" y="3501008"/>
            <a:ext cx="1224136" cy="115212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000" dirty="0"/>
              <a:t>Грађани</a:t>
            </a:r>
            <a:endParaRPr lang="en-US" sz="1000" dirty="0"/>
          </a:p>
        </p:txBody>
      </p:sp>
      <p:sp>
        <p:nvSpPr>
          <p:cNvPr id="6" name="Oval 5"/>
          <p:cNvSpPr/>
          <p:nvPr/>
        </p:nvSpPr>
        <p:spPr>
          <a:xfrm>
            <a:off x="5724128" y="1340768"/>
            <a:ext cx="1296144" cy="108012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000" dirty="0"/>
              <a:t>Директни корисници буџета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468475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138" y="490104"/>
            <a:ext cx="8229600" cy="850106"/>
          </a:xfrm>
        </p:spPr>
        <p:txBody>
          <a:bodyPr>
            <a:normAutofit/>
          </a:bodyPr>
          <a:lstStyle/>
          <a:p>
            <a:r>
              <a:rPr lang="sr-Cyrl-RS" sz="3000" b="1" dirty="0">
                <a:solidFill>
                  <a:srgbClr val="002060"/>
                </a:solidFill>
              </a:rPr>
              <a:t>На основу чега се доноси буџет</a:t>
            </a:r>
            <a:r>
              <a:rPr lang="en-US" sz="30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485299602"/>
              </p:ext>
            </p:extLst>
          </p:nvPr>
        </p:nvGraphicFramePr>
        <p:xfrm>
          <a:off x="539552" y="1340210"/>
          <a:ext cx="8167310" cy="4887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6950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DDC93-D5AD-48B0-BB79-531CB4017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7180"/>
          </a:xfrm>
        </p:spPr>
        <p:txBody>
          <a:bodyPr>
            <a:normAutofit/>
          </a:bodyPr>
          <a:lstStyle/>
          <a:p>
            <a:r>
              <a:rPr lang="sr-Cyrl-RS" sz="3200" b="1" dirty="0">
                <a:solidFill>
                  <a:srgbClr val="002060"/>
                </a:solidFill>
              </a:rPr>
              <a:t>Како се пуни општинска каса?</a:t>
            </a:r>
            <a:endParaRPr lang="sr-Latn-RS" sz="3200" b="1" dirty="0">
              <a:solidFill>
                <a:srgbClr val="002060"/>
              </a:solidFill>
            </a:endParaRPr>
          </a:p>
        </p:txBody>
      </p:sp>
      <p:sp useBgFill="1">
        <p:nvSpPr>
          <p:cNvPr id="3" name="Content Placeholder 2">
            <a:extLst>
              <a:ext uri="{FF2B5EF4-FFF2-40B4-BE49-F238E27FC236}">
                <a16:creationId xmlns:a16="http://schemas.microsoft.com/office/drawing/2014/main" id="{ECDE529B-766F-4481-821E-386F21BF3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72" y="1001818"/>
            <a:ext cx="8286808" cy="5570454"/>
          </a:xfrm>
        </p:spPr>
        <p:txBody>
          <a:bodyPr>
            <a:normAutofit/>
          </a:bodyPr>
          <a:lstStyle/>
          <a:p>
            <a:pPr algn="just"/>
            <a:r>
              <a:rPr lang="sr-Cyrl-RS" sz="1600" dirty="0"/>
              <a:t>Укупни </a:t>
            </a:r>
            <a:r>
              <a:rPr lang="sr-Cyrl-RS" sz="1600" b="1" dirty="0"/>
              <a:t>јавни приходи и примања Г</a:t>
            </a:r>
            <a:r>
              <a:rPr lang="sr-Cyrl-RS" sz="1600" dirty="0"/>
              <a:t>радске општине Звездара за 202</a:t>
            </a:r>
            <a:r>
              <a:rPr lang="sr-Latn-RS" sz="1600" dirty="0"/>
              <a:t>1</a:t>
            </a:r>
            <a:r>
              <a:rPr lang="sr-Cyrl-RS" sz="1600" dirty="0"/>
              <a:t>. годину износе </a:t>
            </a:r>
            <a:r>
              <a:rPr lang="sr-Latn-RS" sz="1600" dirty="0"/>
              <a:t>518</a:t>
            </a:r>
            <a:r>
              <a:rPr lang="sr-Cyrl-RS" sz="1600" dirty="0"/>
              <a:t>.</a:t>
            </a:r>
            <a:r>
              <a:rPr lang="sr-Latn-RS" sz="1600" dirty="0"/>
              <a:t>404</a:t>
            </a:r>
            <a:r>
              <a:rPr lang="sr-Cyrl-RS" sz="1600" dirty="0"/>
              <a:t>.</a:t>
            </a:r>
            <a:r>
              <a:rPr lang="sr-Latn-RS" sz="1600" dirty="0"/>
              <a:t>451</a:t>
            </a:r>
            <a:r>
              <a:rPr lang="sr-Cyrl-RS" sz="1600" dirty="0"/>
              <a:t> динара</a:t>
            </a:r>
          </a:p>
          <a:p>
            <a:pPr algn="just">
              <a:buNone/>
            </a:pPr>
            <a:endParaRPr lang="sr-Cyrl-RS" sz="1600" dirty="0"/>
          </a:p>
          <a:p>
            <a:pPr algn="just"/>
            <a:endParaRPr lang="sr-Cyrl-RS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>
              <a:buNone/>
            </a:pPr>
            <a:endParaRPr lang="en-GB" sz="1600" dirty="0"/>
          </a:p>
          <a:p>
            <a:pPr algn="just"/>
            <a:r>
              <a:rPr lang="sr-Cyrl-RS" sz="1600" dirty="0"/>
              <a:t>Одлуком о буџету Градске општине  Звездара  за 202</a:t>
            </a:r>
            <a:r>
              <a:rPr lang="sr-Latn-RS" sz="1600" dirty="0"/>
              <a:t>1</a:t>
            </a:r>
            <a:r>
              <a:rPr lang="sr-Cyrl-RS" sz="1600" dirty="0"/>
              <a:t>. годину планирана су средства из буџета у износу од</a:t>
            </a:r>
            <a:r>
              <a:rPr lang="en-GB" sz="1600" dirty="0"/>
              <a:t> 498</a:t>
            </a:r>
            <a:r>
              <a:rPr lang="sr-Cyrl-RS" sz="1600" dirty="0"/>
              <a:t>.</a:t>
            </a:r>
            <a:r>
              <a:rPr lang="sr-Latn-RS" sz="1600" dirty="0"/>
              <a:t>404</a:t>
            </a:r>
            <a:r>
              <a:rPr lang="sr-Cyrl-RS" sz="1600" dirty="0"/>
              <a:t>.</a:t>
            </a:r>
            <a:r>
              <a:rPr lang="sr-Latn-RS" sz="1600" dirty="0"/>
              <a:t>451</a:t>
            </a:r>
            <a:r>
              <a:rPr lang="sr-Cyrl-RS" sz="1600" dirty="0"/>
              <a:t> динара</a:t>
            </a:r>
            <a:r>
              <a:rPr lang="sr-Latn-RS" sz="1600" dirty="0"/>
              <a:t> </a:t>
            </a:r>
            <a:r>
              <a:rPr lang="sr-Cyrl-RS" sz="1600" dirty="0"/>
              <a:t>и нераспоређени вишак прихода из ранијих година у износу од 2</a:t>
            </a:r>
            <a:r>
              <a:rPr lang="sr-Latn-RS" sz="1600" dirty="0"/>
              <a:t>0</a:t>
            </a:r>
            <a:r>
              <a:rPr lang="sr-Cyrl-RS" sz="1600" dirty="0"/>
              <a:t>.0</a:t>
            </a:r>
            <a:r>
              <a:rPr lang="sr-Latn-RS" sz="1600" dirty="0"/>
              <a:t>00</a:t>
            </a:r>
            <a:r>
              <a:rPr lang="sr-Cyrl-RS" sz="1600" dirty="0"/>
              <a:t>.000 динара.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6E5D0E-B6F3-4167-8B33-0D307B0B2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249004509"/>
              </p:ext>
            </p:extLst>
          </p:nvPr>
        </p:nvGraphicFramePr>
        <p:xfrm>
          <a:off x="107504" y="4293096"/>
          <a:ext cx="8928992" cy="25649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Equals 6">
            <a:extLst>
              <a:ext uri="{FF2B5EF4-FFF2-40B4-BE49-F238E27FC236}">
                <a16:creationId xmlns:a16="http://schemas.microsoft.com/office/drawing/2014/main" id="{CDB27E42-2A8D-4DD4-9160-578F8DDA6D84}"/>
              </a:ext>
            </a:extLst>
          </p:cNvPr>
          <p:cNvSpPr/>
          <p:nvPr/>
        </p:nvSpPr>
        <p:spPr>
          <a:xfrm>
            <a:off x="2460898" y="2016092"/>
            <a:ext cx="1047312" cy="97860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66762BC-F4C2-481D-B9D2-3C8B403BB8B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858999" y="1633153"/>
            <a:ext cx="1633564" cy="175275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F752DEC-C823-4E33-9B74-2DB6D4AFC9BB}"/>
              </a:ext>
            </a:extLst>
          </p:cNvPr>
          <p:cNvSpPr txBox="1"/>
          <p:nvPr/>
        </p:nvSpPr>
        <p:spPr>
          <a:xfrm>
            <a:off x="3878844" y="2100353"/>
            <a:ext cx="49794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400" b="1" dirty="0"/>
              <a:t>518</a:t>
            </a:r>
            <a:r>
              <a:rPr lang="sr-Cyrl-RS" sz="4400" b="1" dirty="0"/>
              <a:t>.</a:t>
            </a:r>
            <a:r>
              <a:rPr lang="sr-Latn-RS" sz="4400" b="1" dirty="0"/>
              <a:t>404</a:t>
            </a:r>
            <a:r>
              <a:rPr lang="sr-Cyrl-RS" sz="4400" b="1" dirty="0"/>
              <a:t>.</a:t>
            </a:r>
            <a:r>
              <a:rPr lang="sr-Latn-RS" sz="4400" b="1" dirty="0"/>
              <a:t>451</a:t>
            </a:r>
            <a:r>
              <a:rPr lang="en-GB" sz="4400" b="1" dirty="0"/>
              <a:t> </a:t>
            </a:r>
            <a:r>
              <a:rPr lang="sr-Cyrl-RS" sz="3600" b="1" dirty="0"/>
              <a:t>динара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7044732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3|2.3|2.2|2.3|2.3|2.6|2.3|2.3|2.6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5446</TotalTime>
  <Words>2216</Words>
  <Application>Microsoft Office PowerPoint</Application>
  <PresentationFormat>On-screen Show (4:3)</PresentationFormat>
  <Paragraphs>323</Paragraphs>
  <Slides>24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SimSun</vt:lpstr>
      <vt:lpstr>Arial</vt:lpstr>
      <vt:lpstr>Arial Narrow</vt:lpstr>
      <vt:lpstr>Calibri</vt:lpstr>
      <vt:lpstr>Rod</vt:lpstr>
      <vt:lpstr>Times New Roman</vt:lpstr>
      <vt:lpstr>Wingdings</vt:lpstr>
      <vt:lpstr>Custom Design</vt:lpstr>
      <vt:lpstr>ГРАДСКА ОПШТИНА ЗВЕЗДАРА</vt:lpstr>
      <vt:lpstr>PowerPoint Presentation</vt:lpstr>
      <vt:lpstr>PowerPoint Presentation</vt:lpstr>
      <vt:lpstr>PowerPoint Presentation</vt:lpstr>
      <vt:lpstr>Ко се финансира из буџета?</vt:lpstr>
      <vt:lpstr>Како настаје буџет градске општине?</vt:lpstr>
      <vt:lpstr>Ко учествује у буџетском процесу?</vt:lpstr>
      <vt:lpstr>На основу чега се доноси буџет?</vt:lpstr>
      <vt:lpstr>Како се пуни општинска каса?</vt:lpstr>
      <vt:lpstr>Шта су приходи и примања буџета?</vt:lpstr>
      <vt:lpstr>Структура планираних прихода и примања за 2021. годину</vt:lpstr>
      <vt:lpstr>Структура планираних прихода и примања за 2021. годину</vt:lpstr>
      <vt:lpstr>Шта се променило у односу на 2020. годину?</vt:lpstr>
      <vt:lpstr>На шта се троше јавна средства?</vt:lpstr>
      <vt:lpstr>PowerPoint Presentation</vt:lpstr>
      <vt:lpstr>Структура планираних расхода и издатака буџета за 2021. годину</vt:lpstr>
      <vt:lpstr>Структура планираних расхода и издатака буџета за 2021. годину</vt:lpstr>
      <vt:lpstr>Шта се променило у односу на 2020. годину?</vt:lpstr>
      <vt:lpstr>Расходи буџета по програмима</vt:lpstr>
      <vt:lpstr>Структура расхода по буџетским програмима</vt:lpstr>
      <vt:lpstr>Расходи буџета расподељени по директним и индиректним буџетским корисницима</vt:lpstr>
      <vt:lpstr>Најважнија улагања од интереса за локалну заједницу</vt:lpstr>
      <vt:lpstr>PowerPoint Presentation</vt:lpstr>
      <vt:lpstr> ХВАЛА!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ОПШТИНА КОВИН</dc:title>
  <dc:creator>stojkovici</dc:creator>
  <cp:lastModifiedBy>Ljiljana Azdejkovic</cp:lastModifiedBy>
  <cp:revision>575</cp:revision>
  <cp:lastPrinted>2018-01-29T14:26:33Z</cp:lastPrinted>
  <dcterms:created xsi:type="dcterms:W3CDTF">2006-08-16T00:00:00Z</dcterms:created>
  <dcterms:modified xsi:type="dcterms:W3CDTF">2021-01-26T08:06:40Z</dcterms:modified>
</cp:coreProperties>
</file>