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8" r:id="rId4"/>
    <p:sldId id="259" r:id="rId5"/>
    <p:sldId id="275" r:id="rId6"/>
    <p:sldId id="262" r:id="rId7"/>
    <p:sldId id="287" r:id="rId8"/>
    <p:sldId id="261" r:id="rId9"/>
    <p:sldId id="263" r:id="rId10"/>
    <p:sldId id="284" r:id="rId11"/>
    <p:sldId id="264" r:id="rId12"/>
    <p:sldId id="277" r:id="rId13"/>
    <p:sldId id="279" r:id="rId14"/>
    <p:sldId id="266" r:id="rId15"/>
    <p:sldId id="285" r:id="rId16"/>
    <p:sldId id="268" r:id="rId17"/>
    <p:sldId id="276" r:id="rId18"/>
    <p:sldId id="280" r:id="rId19"/>
    <p:sldId id="271" r:id="rId20"/>
    <p:sldId id="272" r:id="rId21"/>
    <p:sldId id="273" r:id="rId22"/>
    <p:sldId id="281" r:id="rId23"/>
    <p:sldId id="278" r:id="rId24"/>
    <p:sldId id="289" r:id="rId2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userId="S-1-5-21-3988269000-3947341290-2979681626-1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DC7ADC"/>
    <a:srgbClr val="B07BD7"/>
    <a:srgbClr val="21C5FF"/>
    <a:srgbClr val="FF4F4F"/>
    <a:srgbClr val="CD3FCD"/>
    <a:srgbClr val="888CE6"/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9250" autoAdjust="0"/>
  </p:normalViewPr>
  <p:slideViewPr>
    <p:cSldViewPr>
      <p:cViewPr varScale="1">
        <p:scale>
          <a:sx n="116" d="100"/>
          <a:sy n="116" d="100"/>
        </p:scale>
        <p:origin x="13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24"/>
          <c:y val="0.33374488188976448"/>
          <c:w val="0.62846713498254947"/>
          <c:h val="0.5555376872008644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Структура прихода и примања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863751622726665"/>
          <c:y val="0.36825468581133242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F19-4E1E-A87C-4F27100B81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F19-4E1E-A87C-4F27100B81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F19-4E1E-A87C-4F27100B81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F19-4E1E-A87C-4F27100B81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F19-4E1E-A87C-4F27100B81B5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F19-4E1E-A87C-4F27100B81B5}"/>
                </c:ext>
              </c:extLst>
            </c:dLbl>
            <c:dLbl>
              <c:idx val="1"/>
              <c:layout>
                <c:manualLayout>
                  <c:x val="-0.11093990755007704"/>
                  <c:y val="0.21019607843137258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F19-4E1E-A87C-4F27100B81B5}"/>
                </c:ext>
              </c:extLst>
            </c:dLbl>
            <c:dLbl>
              <c:idx val="2"/>
              <c:layout>
                <c:manualLayout>
                  <c:x val="-8.217770929635336E-2"/>
                  <c:y val="6.2745098039215701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F19-4E1E-A87C-4F27100B81B5}"/>
                </c:ext>
              </c:extLst>
            </c:dLbl>
            <c:dLbl>
              <c:idx val="3"/>
              <c:layout>
                <c:manualLayout>
                  <c:x val="0.1088854648176682"/>
                  <c:y val="-6.901960784313729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F19-4E1E-A87C-4F27100B81B5}"/>
                </c:ext>
              </c:extLst>
            </c:dLbl>
            <c:dLbl>
              <c:idx val="4"/>
              <c:layout>
                <c:manualLayout>
                  <c:x val="0.22393425783256296"/>
                  <c:y val="6.588235294117650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F19-4E1E-A87C-4F27100B81B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primanja'!$C$6:$C$10</c:f>
              <c:strCache>
                <c:ptCount val="5"/>
                <c:pt idx="0">
                  <c:v>Порески приходи</c:v>
                </c:pt>
                <c:pt idx="1">
                  <c:v>Други приходи (накнаде, таксе, мешовити приходи...) </c:v>
                </c:pt>
                <c:pt idx="2">
                  <c:v>Донације од осталих нивоа власти </c:v>
                </c:pt>
                <c:pt idx="3">
                  <c:v>Нераспоређени вишак прихода из ранијих година </c:v>
                </c:pt>
                <c:pt idx="4">
                  <c:v>Неутрошена средства донација из претходних година </c:v>
                </c:pt>
              </c:strCache>
            </c:strRef>
          </c:cat>
          <c:val>
            <c:numRef>
              <c:f>'Prihodi i primanja'!$D$6:$D$10</c:f>
              <c:numCache>
                <c:formatCode>General</c:formatCode>
                <c:ptCount val="5"/>
                <c:pt idx="0">
                  <c:v>529569696</c:v>
                </c:pt>
                <c:pt idx="1">
                  <c:v>92500000</c:v>
                </c:pt>
                <c:pt idx="2">
                  <c:v>6000000</c:v>
                </c:pt>
                <c:pt idx="3">
                  <c:v>24550000</c:v>
                </c:pt>
                <c:pt idx="4">
                  <c:v>8200000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19-4E1E-A87C-4F27100B81B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42"/>
          <c:h val="0.473969059749884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Структура расхода и издатака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98"/>
          <c:h val="0.47396905974988424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496-4803-9F36-1B8D89E8CF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496-4803-9F36-1B8D89E8CF25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496-4803-9F36-1B8D89E8CF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496-4803-9F36-1B8D89E8CF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496-4803-9F36-1B8D89E8CF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496-4803-9F36-1B8D89E8CF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496-4803-9F36-1B8D89E8CF2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496-4803-9F36-1B8D89E8CF2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496-4803-9F36-1B8D89E8CF25}"/>
              </c:ext>
            </c:extLst>
          </c:dPt>
          <c:dLbls>
            <c:dLbl>
              <c:idx val="0"/>
              <c:layout>
                <c:manualLayout>
                  <c:x val="5.3415511042629697E-2"/>
                  <c:y val="0.17882352941176469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496-4803-9F36-1B8D89E8CF25}"/>
                </c:ext>
              </c:extLst>
            </c:dLbl>
            <c:dLbl>
              <c:idx val="1"/>
              <c:layout>
                <c:manualLayout>
                  <c:x val="0.21160760143810992"/>
                  <c:y val="7.843137254901960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7496-4803-9F36-1B8D89E8CF25}"/>
                </c:ext>
              </c:extLst>
            </c:dLbl>
            <c:dLbl>
              <c:idx val="2"/>
              <c:layout>
                <c:manualLayout>
                  <c:x val="3.0816640986132494E-2"/>
                  <c:y val="0.2541176470588235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496-4803-9F36-1B8D89E8CF25}"/>
                </c:ext>
              </c:extLst>
            </c:dLbl>
            <c:dLbl>
              <c:idx val="3"/>
              <c:layout>
                <c:manualLayout>
                  <c:x val="-0.15408320493066258"/>
                  <c:y val="0.1286274509803921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7496-4803-9F36-1B8D89E8CF25}"/>
                </c:ext>
              </c:extLst>
            </c:dLbl>
            <c:dLbl>
              <c:idx val="4"/>
              <c:layout>
                <c:manualLayout>
                  <c:x val="-9.2449922958397532E-2"/>
                  <c:y val="0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7496-4803-9F36-1B8D89E8CF25}"/>
                </c:ext>
              </c:extLst>
            </c:dLbl>
            <c:dLbl>
              <c:idx val="5"/>
              <c:layout>
                <c:manualLayout>
                  <c:x val="-8.0123266563944542E-2"/>
                  <c:y val="-0.11294117647058825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7496-4803-9F36-1B8D89E8CF25}"/>
                </c:ext>
              </c:extLst>
            </c:dLbl>
            <c:dLbl>
              <c:idx val="6"/>
              <c:layout>
                <c:manualLayout>
                  <c:x val="9.0395480225988672E-2"/>
                  <c:y val="-0.11294117647058828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7496-4803-9F36-1B8D89E8CF25}"/>
                </c:ext>
              </c:extLst>
            </c:dLbl>
            <c:dLbl>
              <c:idx val="7"/>
              <c:layout>
                <c:manualLayout>
                  <c:x val="0.22393425783256291"/>
                  <c:y val="-8.4705882352941228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7496-4803-9F36-1B8D89E8CF25}"/>
                </c:ext>
              </c:extLst>
            </c:dLbl>
            <c:dLbl>
              <c:idx val="8"/>
              <c:layout>
                <c:manualLayout>
                  <c:x val="0.29583975346687219"/>
                  <c:y val="1.882352941176471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7496-4803-9F36-1B8D89E8CF2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izdaci'!$C$6:$C$14</c:f>
              <c:strCache>
                <c:ptCount val="9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Отплата камата</c:v>
                </c:pt>
                <c:pt idx="3">
                  <c:v>Дотације и трансфери</c:v>
                </c:pt>
                <c:pt idx="4">
                  <c:v>Права из социјалног осигурања</c:v>
                </c:pt>
                <c:pt idx="5">
                  <c:v>Остали расходи</c:v>
                </c:pt>
                <c:pt idx="6">
                  <c:v>Отплата главнице</c:v>
                </c:pt>
                <c:pt idx="7">
                  <c:v>Основна средства</c:v>
                </c:pt>
                <c:pt idx="8">
                  <c:v>Средства резерве </c:v>
                </c:pt>
              </c:strCache>
            </c:strRef>
          </c:cat>
          <c:val>
            <c:numRef>
              <c:f>'Rashodi i izdaci'!$D$6:$D$14</c:f>
              <c:numCache>
                <c:formatCode>General</c:formatCode>
                <c:ptCount val="9"/>
                <c:pt idx="0">
                  <c:v>269218266</c:v>
                </c:pt>
                <c:pt idx="1">
                  <c:v>253647475</c:v>
                </c:pt>
                <c:pt idx="2">
                  <c:v>45000</c:v>
                </c:pt>
                <c:pt idx="3">
                  <c:v>25768013</c:v>
                </c:pt>
                <c:pt idx="4">
                  <c:v>33395942</c:v>
                </c:pt>
                <c:pt idx="5">
                  <c:v>16096000</c:v>
                </c:pt>
                <c:pt idx="6">
                  <c:v>4689000</c:v>
                </c:pt>
                <c:pt idx="7">
                  <c:v>54660000</c:v>
                </c:pt>
                <c:pt idx="8">
                  <c:v>3300000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496-4803-9F36-1B8D89E8CF2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27"/>
          <c:y val="0.37589947089947101"/>
          <c:w val="0.40236148955495016"/>
          <c:h val="0.36484126984126991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68E-4827-B6CF-B78F7B2B86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68E-4827-B6CF-B78F7B2B86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68E-4827-B6CF-B78F7B2B86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68E-4827-B6CF-B78F7B2B86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68E-4827-B6CF-B78F7B2B86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68E-4827-B6CF-B78F7B2B861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68E-4827-B6CF-B78F7B2B861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68E-4827-B6CF-B78F7B2B861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F68E-4827-B6CF-B78F7B2B861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F68E-4827-B6CF-B78F7B2B861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F68E-4827-B6CF-B78F7B2B861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F68E-4827-B6CF-B78F7B2B861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F68E-4827-B6CF-B78F7B2B861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F68E-4827-B6CF-B78F7B2B861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F68E-4827-B6CF-B78F7B2B861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F68E-4827-B6CF-B78F7B2B861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1-F68E-4827-B6CF-B78F7B2B8614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68E-4827-B6CF-B78F7B2B8614}"/>
                </c:ext>
              </c:extLst>
            </c:dLbl>
            <c:dLbl>
              <c:idx val="1"/>
              <c:layout>
                <c:manualLayout>
                  <c:x val="-0.21253405994550414"/>
                  <c:y val="-5.555555555555559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68E-4827-B6CF-B78F7B2B8614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68E-4827-B6CF-B78F7B2B8614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F68E-4827-B6CF-B78F7B2B8614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68E-4827-B6CF-B78F7B2B8614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68E-4827-B6CF-B78F7B2B8614}"/>
                </c:ext>
              </c:extLst>
            </c:dLbl>
            <c:dLbl>
              <c:idx val="6"/>
              <c:layout>
                <c:manualLayout>
                  <c:x val="-0.27974568574023617"/>
                  <c:y val="-0.20634920634920637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F68E-4827-B6CF-B78F7B2B8614}"/>
                </c:ext>
              </c:extLst>
            </c:dLbl>
            <c:dLbl>
              <c:idx val="7"/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F68E-4827-B6CF-B78F7B2B8614}"/>
                </c:ext>
              </c:extLst>
            </c:dLbl>
            <c:dLbl>
              <c:idx val="8"/>
              <c:layout>
                <c:manualLayout>
                  <c:x val="-0.14168937329700279"/>
                  <c:y val="-0.2433862433862434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F68E-4827-B6CF-B78F7B2B8614}"/>
                </c:ext>
              </c:extLst>
            </c:dLbl>
            <c:dLbl>
              <c:idx val="9"/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F68E-4827-B6CF-B78F7B2B8614}"/>
                </c:ext>
              </c:extLst>
            </c:dLbl>
            <c:dLbl>
              <c:idx val="10"/>
              <c:layout>
                <c:manualLayout>
                  <c:x val="5.4495912806539525E-3"/>
                  <c:y val="-0.16666666666666669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F68E-4827-B6CF-B78F7B2B8614}"/>
                </c:ext>
              </c:extLst>
            </c:dLbl>
            <c:dLbl>
              <c:idx val="11"/>
              <c:layout>
                <c:manualLayout>
                  <c:x val="7.629427792915533E-2"/>
                  <c:y val="-2.380952380952381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F68E-4827-B6CF-B78F7B2B8614}"/>
                </c:ext>
              </c:extLst>
            </c:dLbl>
            <c:dLbl>
              <c:idx val="12"/>
              <c:layout>
                <c:manualLayout>
                  <c:x val="1.0899182561307768E-2"/>
                  <c:y val="0.11640211640211641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F68E-4827-B6CF-B78F7B2B8614}"/>
                </c:ext>
              </c:extLst>
            </c:dLbl>
            <c:dLbl>
              <c:idx val="13"/>
              <c:layout>
                <c:manualLayout>
                  <c:x val="-7.0844686648501382E-2"/>
                  <c:y val="0.2830687830687830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F68E-4827-B6CF-B78F7B2B8614}"/>
                </c:ext>
              </c:extLst>
            </c:dLbl>
            <c:dLbl>
              <c:idx val="14"/>
              <c:layout>
                <c:manualLayout>
                  <c:x val="-0.13260672116257943"/>
                  <c:y val="7.40740740740740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F68E-4827-B6CF-B78F7B2B8614}"/>
                </c:ext>
              </c:extLst>
            </c:dLbl>
            <c:dLbl>
              <c:idx val="15"/>
              <c:layout>
                <c:manualLayout>
                  <c:x val="-0.20890099909173482"/>
                  <c:y val="5.820105820105814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F68E-4827-B6CF-B78F7B2B8614}"/>
                </c:ext>
              </c:extLst>
            </c:dLbl>
            <c:dLbl>
              <c:idx val="16"/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F68E-4827-B6CF-B78F7B2B861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ED7D3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Комуналне делатности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1">
                  <c:v>10000000</c:v>
                </c:pt>
                <c:pt idx="6">
                  <c:v>60000000</c:v>
                </c:pt>
                <c:pt idx="8">
                  <c:v>36520000</c:v>
                </c:pt>
                <c:pt idx="10">
                  <c:v>33314942</c:v>
                </c:pt>
                <c:pt idx="11">
                  <c:v>1000000</c:v>
                </c:pt>
                <c:pt idx="12">
                  <c:v>10058000</c:v>
                </c:pt>
                <c:pt idx="13">
                  <c:v>14700000</c:v>
                </c:pt>
                <c:pt idx="14">
                  <c:v>425404384</c:v>
                </c:pt>
                <c:pt idx="15">
                  <c:v>69822370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68E-4827-B6CF-B78F7B2B861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4000" b="1" dirty="0"/>
            <a:t>БУЏЕТ</a:t>
          </a:r>
          <a:endParaRPr lang="en-US" sz="4000" b="1" dirty="0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 Скупштина ГО и Општинско руководство</a:t>
          </a:r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CD3FCD"/>
        </a:solidFill>
      </dgm:spPr>
      <dgm:t>
        <a:bodyPr/>
        <a:lstStyle/>
        <a:p>
          <a:r>
            <a:rPr lang="sr-Cyrl-RS" sz="1200" dirty="0"/>
            <a:t>Стручне службе</a:t>
          </a:r>
          <a:endParaRPr lang="en-US" sz="1200" dirty="0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5D6FDCA-AF89-4E94-8527-A645D96AD39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r-Cyrl-RS" sz="1000" dirty="0"/>
            <a:t>Индиректни корисници буџета</a:t>
          </a:r>
          <a:endParaRPr lang="en-US" sz="1000" dirty="0"/>
        </a:p>
      </dgm:t>
    </dgm:pt>
    <dgm:pt modelId="{6BAFCD73-121D-4A77-9784-59255CD1F0C4}" type="parTrans" cxnId="{9244C039-0486-46A1-A414-66C62AC419AA}">
      <dgm:prSet/>
      <dgm:spPr/>
      <dgm:t>
        <a:bodyPr/>
        <a:lstStyle/>
        <a:p>
          <a:endParaRPr lang="en-US"/>
        </a:p>
      </dgm:t>
    </dgm:pt>
    <dgm:pt modelId="{8FA6913F-E215-433F-8EEF-ADD9EBD747C4}" type="sibTrans" cxnId="{9244C039-0486-46A1-A414-66C62AC419AA}">
      <dgm:prSet/>
      <dgm:spPr/>
      <dgm:t>
        <a:bodyPr/>
        <a:lstStyle/>
        <a:p>
          <a:endParaRPr lang="en-US"/>
        </a:p>
      </dgm:t>
    </dgm:pt>
    <dgm:pt modelId="{321B7D25-459A-4C12-B5A2-CA5B40FAB5A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sr-Cyrl-RS" sz="1000" dirty="0"/>
            <a:t>Остали корисници буџета</a:t>
          </a:r>
          <a:endParaRPr lang="en-US" sz="1000" dirty="0"/>
        </a:p>
      </dgm:t>
    </dgm:pt>
    <dgm:pt modelId="{C43F4D64-7647-4B78-B440-39C589C158CB}" type="parTrans" cxnId="{A7A3255F-CF80-4B42-A7B2-AB9EA8C7C1A5}">
      <dgm:prSet/>
      <dgm:spPr/>
      <dgm:t>
        <a:bodyPr/>
        <a:lstStyle/>
        <a:p>
          <a:endParaRPr lang="en-US"/>
        </a:p>
      </dgm:t>
    </dgm:pt>
    <dgm:pt modelId="{A0D13D1E-E605-4811-927D-152BFE604B5A}" type="sibTrans" cxnId="{A7A3255F-CF80-4B42-A7B2-AB9EA8C7C1A5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</dgm:pt>
    <dgm:pt modelId="{36B03C56-E57D-489D-BAA9-78BCBCF466C2}" type="pres">
      <dgm:prSet presAssocID="{BDD04F37-85A8-4736-987B-C65A16E753DF}" presName="Parent" presStyleLbl="node0" presStyleIdx="0" presStyleCnt="1" custLinFactNeighborX="1572" custLinFactNeighborY="-1415">
        <dgm:presLayoutVars>
          <dgm:chMax val="5"/>
          <dgm:chPref val="5"/>
        </dgm:presLayoutVars>
      </dgm:prSet>
      <dgm:spPr/>
    </dgm:pt>
    <dgm:pt modelId="{6AE34D3E-FD5D-4402-89AF-BF559D3EC92D}" type="pres">
      <dgm:prSet presAssocID="{BDD04F37-85A8-4736-987B-C65A16E753DF}" presName="Accent1" presStyleLbl="node1" presStyleIdx="0" presStyleCnt="17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7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7"/>
      <dgm:spPr/>
    </dgm:pt>
    <dgm:pt modelId="{26FE1052-C82D-4BB2-8303-E4D063782600}" type="pres">
      <dgm:prSet presAssocID="{BDD04F37-85A8-4736-987B-C65A16E753DF}" presName="Accent4" presStyleLbl="node1" presStyleIdx="3" presStyleCnt="17" custLinFactX="100000" custLinFactNeighborX="100877" custLinFactNeighborY="-18226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7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7"/>
      <dgm:spPr/>
    </dgm:pt>
    <dgm:pt modelId="{3D7780BF-6503-41CB-98CA-855FDE3F921D}" type="pres">
      <dgm:prSet presAssocID="{C8F2A349-D54D-4B85-BD78-BA70A66CB9EA}" presName="Child1" presStyleLbl="node1" presStyleIdx="6" presStyleCnt="17" custScaleX="154886" custScaleY="130254" custLinFactNeighborX="33727" custLinFactNeighborY="-19538">
        <dgm:presLayoutVars>
          <dgm:chMax val="0"/>
          <dgm:chPref val="0"/>
        </dgm:presLayoutVars>
      </dgm:prSet>
      <dgm:spPr/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7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7" custLinFactX="300000" custLinFactNeighborX="311683" custLinFactNeighborY="-15963"/>
      <dgm:spPr>
        <a:solidFill>
          <a:srgbClr val="FF0000"/>
        </a:solidFill>
      </dgm:spPr>
    </dgm:pt>
    <dgm:pt modelId="{0E187C1F-9236-44A9-A8EB-D04D567D5110}" type="pres">
      <dgm:prSet presAssocID="{321B7D25-459A-4C12-B5A2-CA5B40FAB5AA}" presName="Child2" presStyleLbl="node1" presStyleIdx="9" presStyleCnt="17" custLinFactY="100000" custLinFactNeighborX="-3741" custLinFactNeighborY="126953">
        <dgm:presLayoutVars>
          <dgm:chMax val="0"/>
          <dgm:chPref val="0"/>
        </dgm:presLayoutVars>
      </dgm:prSet>
      <dgm:spPr/>
    </dgm:pt>
    <dgm:pt modelId="{F1190E03-133C-4A7A-9FAA-D59B2FA8B665}" type="pres">
      <dgm:prSet presAssocID="{321B7D25-459A-4C12-B5A2-CA5B40FAB5AA}" presName="Accent9" presStyleCnt="0"/>
      <dgm:spPr/>
    </dgm:pt>
    <dgm:pt modelId="{B235A495-374B-4D1A-8789-AE4C5E2111BE}" type="pres">
      <dgm:prSet presAssocID="{321B7D25-459A-4C12-B5A2-CA5B40FAB5AA}" presName="AccentHold1" presStyleLbl="node1" presStyleIdx="10" presStyleCnt="17"/>
      <dgm:spPr/>
    </dgm:pt>
    <dgm:pt modelId="{C5D2492F-6D65-4A30-8742-546ED181DB69}" type="pres">
      <dgm:prSet presAssocID="{321B7D25-459A-4C12-B5A2-CA5B40FAB5AA}" presName="Accent10" presStyleCnt="0"/>
      <dgm:spPr/>
    </dgm:pt>
    <dgm:pt modelId="{0F072109-8E5D-4053-B61A-0B3478B9B1AD}" type="pres">
      <dgm:prSet presAssocID="{321B7D25-459A-4C12-B5A2-CA5B40FAB5AA}" presName="AccentHold2" presStyleLbl="node1" presStyleIdx="11" presStyleCnt="17" custLinFactY="-299382" custLinFactNeighborX="13437" custLinFactNeighborY="-300000"/>
      <dgm:spPr/>
    </dgm:pt>
    <dgm:pt modelId="{1DB6ECE5-685F-47EA-AD8F-7BBC6CC6DD28}" type="pres">
      <dgm:prSet presAssocID="{321B7D25-459A-4C12-B5A2-CA5B40FAB5AA}" presName="Accent11" presStyleCnt="0"/>
      <dgm:spPr/>
    </dgm:pt>
    <dgm:pt modelId="{D482C18D-3114-4EE5-AF78-5918D0C6D624}" type="pres">
      <dgm:prSet presAssocID="{321B7D25-459A-4C12-B5A2-CA5B40FAB5AA}" presName="AccentHold3" presStyleLbl="node1" presStyleIdx="12" presStyleCnt="17" custLinFactX="-96001" custLinFactNeighborX="-100000" custLinFactNeighborY="-96042"/>
      <dgm:spPr/>
    </dgm:pt>
    <dgm:pt modelId="{796134CB-4AC4-48BB-9B33-81FBDB5B6F90}" type="pres">
      <dgm:prSet presAssocID="{25D6FDCA-AF89-4E94-8527-A645D96AD391}" presName="Child3" presStyleLbl="node1" presStyleIdx="13" presStyleCnt="17" custLinFactNeighborX="-11752" custLinFactNeighborY="-75935">
        <dgm:presLayoutVars>
          <dgm:chMax val="0"/>
          <dgm:chPref val="0"/>
        </dgm:presLayoutVars>
      </dgm:prSet>
      <dgm:spPr/>
    </dgm:pt>
    <dgm:pt modelId="{F4EB093C-BD9E-47B6-AC50-CCD00BC32755}" type="pres">
      <dgm:prSet presAssocID="{25D6FDCA-AF89-4E94-8527-A645D96AD391}" presName="Accent12" presStyleCnt="0"/>
      <dgm:spPr/>
    </dgm:pt>
    <dgm:pt modelId="{F2F183C6-0454-4175-882C-713D684AF07A}" type="pres">
      <dgm:prSet presAssocID="{25D6FDCA-AF89-4E94-8527-A645D96AD391}" presName="AccentHold1" presStyleLbl="node1" presStyleIdx="14" presStyleCnt="17"/>
      <dgm:spPr/>
    </dgm:pt>
    <dgm:pt modelId="{1EF8DFA3-2EB1-42B0-8B26-BFCD87CE2603}" type="pres">
      <dgm:prSet presAssocID="{9621BB6C-CCFC-4987-A70A-BF11FC47FFCC}" presName="Child4" presStyleLbl="node1" presStyleIdx="15" presStyleCnt="17" custLinFactNeighborX="67215" custLinFactNeighborY="-44473">
        <dgm:presLayoutVars>
          <dgm:chMax val="0"/>
          <dgm:chPref val="0"/>
        </dgm:presLayoutVars>
      </dgm:prSet>
      <dgm:spPr/>
    </dgm:pt>
    <dgm:pt modelId="{476BEE24-70A4-49DC-B3A0-EEB9ACD9DF52}" type="pres">
      <dgm:prSet presAssocID="{9621BB6C-CCFC-4987-A70A-BF11FC47FFCC}" presName="Accent13" presStyleCnt="0"/>
      <dgm:spPr/>
    </dgm:pt>
    <dgm:pt modelId="{4ABBCF6F-E7DA-4CE7-A2F5-6DD06BFAA1FA}" type="pres">
      <dgm:prSet presAssocID="{9621BB6C-CCFC-4987-A70A-BF11FC47FFCC}" presName="AccentHold1" presStyleLbl="node1" presStyleIdx="16" presStyleCnt="17" custLinFactX="244434" custLinFactY="-74575" custLinFactNeighborX="300000" custLinFactNeighborY="-100000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37DBBC31-0F9C-4EEF-B983-1B1BD8728434}" srcId="{BDD04F37-85A8-4736-987B-C65A16E753DF}" destId="{9621BB6C-CCFC-4987-A70A-BF11FC47FFCC}" srcOrd="3" destOrd="0" parTransId="{A38DE29F-85F5-4579-AADA-99391004BA45}" sibTransId="{26D4FA14-60D5-40E5-B665-764CA26A018F}"/>
    <dgm:cxn modelId="{9244C039-0486-46A1-A414-66C62AC419AA}" srcId="{BDD04F37-85A8-4736-987B-C65A16E753DF}" destId="{25D6FDCA-AF89-4E94-8527-A645D96AD391}" srcOrd="2" destOrd="0" parTransId="{6BAFCD73-121D-4A77-9784-59255CD1F0C4}" sibTransId="{8FA6913F-E215-433F-8EEF-ADD9EBD747C4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A7A3255F-CF80-4B42-A7B2-AB9EA8C7C1A5}" srcId="{BDD04F37-85A8-4736-987B-C65A16E753DF}" destId="{321B7D25-459A-4C12-B5A2-CA5B40FAB5AA}" srcOrd="1" destOrd="0" parTransId="{C43F4D64-7647-4B78-B440-39C589C158CB}" sibTransId="{A0D13D1E-E605-4811-927D-152BFE604B5A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C241B345-9B0F-47FD-A522-75946828E4D7}" type="presOf" srcId="{25D6FDCA-AF89-4E94-8527-A645D96AD391}" destId="{796134CB-4AC4-48BB-9B33-81FBDB5B6F90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63E9F6B-D8FF-4928-84B5-47B48F396A52}" type="presOf" srcId="{321B7D25-459A-4C12-B5A2-CA5B40FAB5AA}" destId="{0E187C1F-9236-44A9-A8EB-D04D567D5110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19B779EF-5B20-44A6-9BA4-EAC3F143F001}" type="presOf" srcId="{9621BB6C-CCFC-4987-A70A-BF11FC47FFCC}" destId="{1EF8DFA3-2EB1-42B0-8B26-BFCD87CE2603}" srcOrd="0" destOrd="0" presId="urn:microsoft.com/office/officeart/2009/3/layout/CircleRelationship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5D8F45E2-5DE6-4A61-8477-640F21380EB9}" type="presParOf" srcId="{F67C4AC6-D320-469D-8949-6AC26CBBA3A8}" destId="{0E187C1F-9236-44A9-A8EB-D04D567D5110}" srcOrd="10" destOrd="0" presId="urn:microsoft.com/office/officeart/2009/3/layout/CircleRelationship"/>
    <dgm:cxn modelId="{1590E049-3A10-4B30-93A4-7B718B07F404}" type="presParOf" srcId="{F67C4AC6-D320-469D-8949-6AC26CBBA3A8}" destId="{F1190E03-133C-4A7A-9FAA-D59B2FA8B665}" srcOrd="11" destOrd="0" presId="urn:microsoft.com/office/officeart/2009/3/layout/CircleRelationship"/>
    <dgm:cxn modelId="{1DDA6EEA-4EBE-4009-B534-1F95C6AEB2A1}" type="presParOf" srcId="{F1190E03-133C-4A7A-9FAA-D59B2FA8B665}" destId="{B235A495-374B-4D1A-8789-AE4C5E2111BE}" srcOrd="0" destOrd="0" presId="urn:microsoft.com/office/officeart/2009/3/layout/CircleRelationship"/>
    <dgm:cxn modelId="{D0B74E21-D47F-49C4-A3EA-4D8BDEC301AF}" type="presParOf" srcId="{F67C4AC6-D320-469D-8949-6AC26CBBA3A8}" destId="{C5D2492F-6D65-4A30-8742-546ED181DB69}" srcOrd="12" destOrd="0" presId="urn:microsoft.com/office/officeart/2009/3/layout/CircleRelationship"/>
    <dgm:cxn modelId="{B89B7C63-CE48-46B2-9854-144E323E9392}" type="presParOf" srcId="{C5D2492F-6D65-4A30-8742-546ED181DB69}" destId="{0F072109-8E5D-4053-B61A-0B3478B9B1AD}" srcOrd="0" destOrd="0" presId="urn:microsoft.com/office/officeart/2009/3/layout/CircleRelationship"/>
    <dgm:cxn modelId="{401351FC-5A9F-4E0D-BEB2-BC3FA8565B22}" type="presParOf" srcId="{F67C4AC6-D320-469D-8949-6AC26CBBA3A8}" destId="{1DB6ECE5-685F-47EA-AD8F-7BBC6CC6DD28}" srcOrd="13" destOrd="0" presId="urn:microsoft.com/office/officeart/2009/3/layout/CircleRelationship"/>
    <dgm:cxn modelId="{3681CDB7-1D65-451D-B8D3-81F5DD4E85A5}" type="presParOf" srcId="{1DB6ECE5-685F-47EA-AD8F-7BBC6CC6DD28}" destId="{D482C18D-3114-4EE5-AF78-5918D0C6D624}" srcOrd="0" destOrd="0" presId="urn:microsoft.com/office/officeart/2009/3/layout/CircleRelationship"/>
    <dgm:cxn modelId="{FCEDB211-F6D2-4AAD-9648-34E66AC55A64}" type="presParOf" srcId="{F67C4AC6-D320-469D-8949-6AC26CBBA3A8}" destId="{796134CB-4AC4-48BB-9B33-81FBDB5B6F90}" srcOrd="14" destOrd="0" presId="urn:microsoft.com/office/officeart/2009/3/layout/CircleRelationship"/>
    <dgm:cxn modelId="{4F3C3034-3AA0-4865-9E42-FF07234964C0}" type="presParOf" srcId="{F67C4AC6-D320-469D-8949-6AC26CBBA3A8}" destId="{F4EB093C-BD9E-47B6-AC50-CCD00BC32755}" srcOrd="15" destOrd="0" presId="urn:microsoft.com/office/officeart/2009/3/layout/CircleRelationship"/>
    <dgm:cxn modelId="{5F2139F0-216A-404F-8BAF-744CAA207F61}" type="presParOf" srcId="{F4EB093C-BD9E-47B6-AC50-CCD00BC32755}" destId="{F2F183C6-0454-4175-882C-713D684AF07A}" srcOrd="0" destOrd="0" presId="urn:microsoft.com/office/officeart/2009/3/layout/CircleRelationship"/>
    <dgm:cxn modelId="{18BB0EC1-96DB-4959-9F78-6A9E54B6ED5E}" type="presParOf" srcId="{F67C4AC6-D320-469D-8949-6AC26CBBA3A8}" destId="{1EF8DFA3-2EB1-42B0-8B26-BFCD87CE2603}" srcOrd="16" destOrd="0" presId="urn:microsoft.com/office/officeart/2009/3/layout/CircleRelationship"/>
    <dgm:cxn modelId="{01AF1AAB-131A-45B7-8D66-8C78FFCBFA45}" type="presParOf" srcId="{F67C4AC6-D320-469D-8949-6AC26CBBA3A8}" destId="{476BEE24-70A4-49DC-B3A0-EEB9ACD9DF52}" srcOrd="17" destOrd="0" presId="urn:microsoft.com/office/officeart/2009/3/layout/CircleRelationship"/>
    <dgm:cxn modelId="{B02B96CE-6E80-47E3-9F4A-F6A8D90E3888}" type="presParOf" srcId="{476BEE24-70A4-49DC-B3A0-EEB9ACD9DF52}" destId="{4ABBCF6F-E7DA-4CE7-A2F5-6DD06BFAA1F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-Закон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-Закон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-Закон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-Упутство Министарства финансија за припрему одлуке о буџету      за 2020. годину и др.</a:t>
          </a:r>
        </a:p>
        <a:p>
          <a:pPr algn="l"/>
          <a:r>
            <a:rPr lang="sr-Cyrl-RS" sz="1400" dirty="0"/>
            <a:t>-Статут Градске општине Звездара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-Сви посебни прописи којима су утврђене надлежности ЈЛС</a:t>
          </a:r>
          <a:endParaRPr lang="sr-Latn-RS" sz="1400" dirty="0">
            <a:solidFill>
              <a:schemeClr val="tx1"/>
            </a:solidFill>
          </a:endParaRPr>
        </a:p>
        <a:p>
          <a:pPr algn="l"/>
          <a:endParaRPr lang="sr-Latn-RS" sz="1400" dirty="0">
            <a:solidFill>
              <a:schemeClr val="tx1"/>
            </a:solidFill>
          </a:endParaRPr>
        </a:p>
        <a:p>
          <a:pPr algn="l"/>
          <a:endParaRPr lang="sr-Cyrl-RS" sz="1400" dirty="0">
            <a:solidFill>
              <a:schemeClr val="tx1"/>
            </a:solidFill>
          </a:endParaRPr>
        </a:p>
      </dgm:t>
    </dgm:pt>
    <dgm:pt modelId="{F2167233-387A-4C2A-92FA-201B800AF2E5}" type="parTrans" cxnId="{2258ECB3-705E-4310-8AB9-ADAE767310BF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-Стратегија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-Акциони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sr-Cyrl-RS" sz="1400" dirty="0"/>
            <a:t>-Потребе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sr-Cyrl-RS" sz="1400" dirty="0"/>
            <a:t>-Започети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sr-Cyrl-RS" sz="1400" dirty="0"/>
            <a:t>-Остварење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</dgm:pt>
    <dgm:pt modelId="{61AA8207-A6A4-4905-9FD1-93C90724B340}" type="pres">
      <dgm:prSet presAssocID="{F2167233-387A-4C2A-92FA-201B800AF2E5}" presName="connTx" presStyleLbl="parChTrans1D2" presStyleIdx="0" presStyleCnt="5"/>
      <dgm:spPr/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61458" custLinFactNeighborX="924" custLinFactNeighborY="6005">
        <dgm:presLayoutVars>
          <dgm:chPref val="3"/>
        </dgm:presLayoutVars>
      </dgm:prSet>
      <dgm:spPr/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</dgm:pt>
    <dgm:pt modelId="{D23E054D-0742-441B-9D09-9EB576968A6E}" type="pres">
      <dgm:prSet presAssocID="{346E9DC4-0947-473F-AED9-9AECED92978F}" presName="connTx" presStyleLbl="parChTrans1D2" presStyleIdx="1" presStyleCnt="5"/>
      <dgm:spPr/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7554">
        <dgm:presLayoutVars>
          <dgm:chPref val="3"/>
        </dgm:presLayoutVars>
      </dgm:prSet>
      <dgm:spPr/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</dgm:pt>
    <dgm:pt modelId="{92BF821D-14E3-40BB-B3C5-212A94A9CA22}" type="pres">
      <dgm:prSet presAssocID="{9324F21A-CF22-404B-991C-F0FAD04F1E1A}" presName="connTx" presStyleLbl="parChTrans1D2" presStyleIdx="2" presStyleCnt="5"/>
      <dgm:spPr/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</dgm:pt>
    <dgm:pt modelId="{7E8E6685-0078-4B86-BC52-3A0FBAF76686}" type="pres">
      <dgm:prSet presAssocID="{F68F9F1A-A0AC-4627-BB76-A21CB9C16ACA}" presName="connTx" presStyleLbl="parChTrans1D2" presStyleIdx="3" presStyleCnt="5"/>
      <dgm:spPr/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</dgm:pt>
    <dgm:pt modelId="{EE9BE54A-48D2-43A6-AD4C-394C0EDDA292}" type="pres">
      <dgm:prSet presAssocID="{B764CED6-B38C-4590-855F-1F4460EB1A27}" presName="connTx" presStyleLbl="parChTrans1D2" presStyleIdx="4" presStyleCnt="5"/>
      <dgm:spPr/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/>
      <dgm:spPr>
        <a:solidFill>
          <a:srgbClr val="FFC000"/>
        </a:solidFill>
      </dgm:spPr>
      <dgm:t>
        <a:bodyPr/>
        <a:lstStyle/>
        <a:p>
          <a:r>
            <a:rPr lang="sr-Cyrl-RS" dirty="0"/>
            <a:t>Средства из буџета градске општине </a:t>
          </a:r>
          <a:r>
            <a:rPr lang="sr-Latn-RS" b="1" dirty="0">
              <a:solidFill>
                <a:srgbClr val="00B050"/>
              </a:solidFill>
            </a:rPr>
            <a:t>6</a:t>
          </a:r>
          <a:r>
            <a:rPr lang="sr-Cyrl-RS" b="1" dirty="0">
              <a:solidFill>
                <a:srgbClr val="00B050"/>
              </a:solidFill>
            </a:rPr>
            <a:t>22.069.696</a:t>
          </a:r>
          <a:endParaRPr lang="en-US" b="1" dirty="0">
            <a:solidFill>
              <a:srgbClr val="00B05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Донације од осталих нивоа власти</a:t>
          </a:r>
        </a:p>
        <a:p>
          <a:r>
            <a:rPr lang="sr-Cyrl-RS" dirty="0">
              <a:solidFill>
                <a:schemeClr val="bg1"/>
              </a:solidFill>
            </a:rPr>
            <a:t> </a:t>
          </a:r>
          <a:r>
            <a:rPr lang="sr-Cyrl-RS" dirty="0">
              <a:solidFill>
                <a:srgbClr val="FF0000"/>
              </a:solidFill>
            </a:rPr>
            <a:t>6.000.000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/>
      <dgm:spPr>
        <a:solidFill>
          <a:srgbClr val="92D050"/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Укупан буџет градске општине </a:t>
          </a:r>
        </a:p>
        <a:p>
          <a:r>
            <a:rPr lang="sr-Cyrl-RS" dirty="0">
              <a:solidFill>
                <a:srgbClr val="0070C0"/>
              </a:solidFill>
            </a:rPr>
            <a:t>660.819.696</a:t>
          </a:r>
          <a:endParaRPr lang="en-US" b="1" dirty="0">
            <a:solidFill>
              <a:srgbClr val="0070C0"/>
            </a:solidFill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CD3B172F-D280-4B46-ACAF-A2C1011F11D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Нераспоређени вишак прихода из ранијих година </a:t>
          </a:r>
          <a:r>
            <a:rPr lang="sr-Cyrl-RS" dirty="0">
              <a:solidFill>
                <a:srgbClr val="00B050"/>
              </a:solidFill>
            </a:rPr>
            <a:t>24.550.000</a:t>
          </a:r>
          <a:endParaRPr lang="en-US" dirty="0">
            <a:solidFill>
              <a:srgbClr val="00B050"/>
            </a:solidFill>
          </a:endParaRPr>
        </a:p>
      </dgm:t>
    </dgm:pt>
    <dgm:pt modelId="{FB437261-FB61-4F4F-93D8-B2F29BF8D767}" type="parTrans" cxnId="{F3E210EA-B219-4D41-8DBF-EC96CB1A3170}">
      <dgm:prSet/>
      <dgm:spPr/>
      <dgm:t>
        <a:bodyPr/>
        <a:lstStyle/>
        <a:p>
          <a:endParaRPr lang="sr-Latn-RS"/>
        </a:p>
      </dgm:t>
    </dgm:pt>
    <dgm:pt modelId="{7F3D7208-2FE5-4168-8E84-14751B230C91}" type="sibTrans" cxnId="{F3E210EA-B219-4D41-8DBF-EC96CB1A3170}">
      <dgm:prSet/>
      <dgm:spPr/>
      <dgm:t>
        <a:bodyPr/>
        <a:lstStyle/>
        <a:p>
          <a:endParaRPr lang="sr-Latn-RS"/>
        </a:p>
      </dgm:t>
    </dgm:pt>
    <dgm:pt modelId="{7F36563D-5A78-465B-87B1-B76B4313877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Неутрошена средства донација из претходних година </a:t>
          </a:r>
        </a:p>
        <a:p>
          <a:r>
            <a:rPr lang="sr-Cyrl-RS" dirty="0">
              <a:solidFill>
                <a:srgbClr val="FF0000"/>
              </a:solidFill>
            </a:rPr>
            <a:t>8.200.000</a:t>
          </a:r>
          <a:endParaRPr lang="en-US" dirty="0">
            <a:solidFill>
              <a:srgbClr val="FF0000"/>
            </a:solidFill>
          </a:endParaRPr>
        </a:p>
      </dgm:t>
    </dgm:pt>
    <dgm:pt modelId="{402873F2-932E-4025-B6C9-742D9BBC4C90}" type="parTrans" cxnId="{3E3DE83F-2D4F-4B53-A27A-138B0135B302}">
      <dgm:prSet/>
      <dgm:spPr/>
      <dgm:t>
        <a:bodyPr/>
        <a:lstStyle/>
        <a:p>
          <a:endParaRPr lang="sr-Latn-RS"/>
        </a:p>
      </dgm:t>
    </dgm:pt>
    <dgm:pt modelId="{06141C06-36DD-4D57-928D-0FA14C9AC08D}" type="sibTrans" cxnId="{3E3DE83F-2D4F-4B53-A27A-138B0135B302}">
      <dgm:prSet/>
      <dgm:spPr/>
      <dgm:t>
        <a:bodyPr/>
        <a:lstStyle/>
        <a:p>
          <a:endParaRPr lang="sr-Latn-R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</dgm:pt>
    <dgm:pt modelId="{D96E659A-663E-485D-BF89-FD74BE74A5C4}" type="pres">
      <dgm:prSet presAssocID="{1F884CF4-1E4C-423F-AE7B-0BAC3D97360D}" presName="node" presStyleLbl="node1" presStyleIdx="0" presStyleCnt="5">
        <dgm:presLayoutVars>
          <dgm:bulletEnabled val="1"/>
        </dgm:presLayoutVars>
      </dgm:prSet>
      <dgm:spPr/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4"/>
      <dgm:spPr/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5">
        <dgm:presLayoutVars>
          <dgm:bulletEnabled val="1"/>
        </dgm:presLayoutVars>
      </dgm:prSet>
      <dgm:spPr/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4"/>
      <dgm:spPr/>
    </dgm:pt>
    <dgm:pt modelId="{F015C141-867A-4124-B290-CA1BB3474B22}" type="pres">
      <dgm:prSet presAssocID="{44AA7FFE-EC5D-4B4A-A884-0D1E57526835}" presName="spacerR" presStyleCnt="0"/>
      <dgm:spPr/>
    </dgm:pt>
    <dgm:pt modelId="{1BD7301A-13D0-4628-85F6-1B0CE1A94869}" type="pres">
      <dgm:prSet presAssocID="{CD3B172F-D280-4B46-ACAF-A2C1011F11DF}" presName="node" presStyleLbl="node1" presStyleIdx="2" presStyleCnt="5">
        <dgm:presLayoutVars>
          <dgm:bulletEnabled val="1"/>
        </dgm:presLayoutVars>
      </dgm:prSet>
      <dgm:spPr/>
    </dgm:pt>
    <dgm:pt modelId="{572682C6-2958-4977-B80D-C1E81D9B2FD6}" type="pres">
      <dgm:prSet presAssocID="{7F3D7208-2FE5-4168-8E84-14751B230C91}" presName="spacerL" presStyleCnt="0"/>
      <dgm:spPr/>
    </dgm:pt>
    <dgm:pt modelId="{655791B8-9C12-49D2-B860-94487689E5BA}" type="pres">
      <dgm:prSet presAssocID="{7F3D7208-2FE5-4168-8E84-14751B230C91}" presName="sibTrans" presStyleLbl="sibTrans2D1" presStyleIdx="2" presStyleCnt="4"/>
      <dgm:spPr/>
    </dgm:pt>
    <dgm:pt modelId="{6BB1698C-D5B0-46CA-B86B-FE595A1216C9}" type="pres">
      <dgm:prSet presAssocID="{7F3D7208-2FE5-4168-8E84-14751B230C91}" presName="spacerR" presStyleCnt="0"/>
      <dgm:spPr/>
    </dgm:pt>
    <dgm:pt modelId="{A32F83FF-96CF-43FD-B868-F6F2C3C1FF24}" type="pres">
      <dgm:prSet presAssocID="{7F36563D-5A78-465B-87B1-B76B43138777}" presName="node" presStyleLbl="node1" presStyleIdx="3" presStyleCnt="5">
        <dgm:presLayoutVars>
          <dgm:bulletEnabled val="1"/>
        </dgm:presLayoutVars>
      </dgm:prSet>
      <dgm:spPr/>
    </dgm:pt>
    <dgm:pt modelId="{470DBEFD-0EE4-46A1-B269-5EB167B74673}" type="pres">
      <dgm:prSet presAssocID="{06141C06-36DD-4D57-928D-0FA14C9AC08D}" presName="spacerL" presStyleCnt="0"/>
      <dgm:spPr/>
    </dgm:pt>
    <dgm:pt modelId="{855DBF46-1DD5-4AB6-822B-C2DDAFEC6B15}" type="pres">
      <dgm:prSet presAssocID="{06141C06-36DD-4D57-928D-0FA14C9AC08D}" presName="sibTrans" presStyleLbl="sibTrans2D1" presStyleIdx="3" presStyleCnt="4"/>
      <dgm:spPr/>
    </dgm:pt>
    <dgm:pt modelId="{17715D8B-E54F-4B2D-A3F4-30BF65292307}" type="pres">
      <dgm:prSet presAssocID="{06141C06-36DD-4D57-928D-0FA14C9AC08D}" presName="spacerR" presStyleCnt="0"/>
      <dgm:spPr/>
    </dgm:pt>
    <dgm:pt modelId="{2DB98FF9-EDB5-4EEE-AFA3-A57C7337F497}" type="pres">
      <dgm:prSet presAssocID="{092009B7-2960-442B-A6FB-0D8F25F4F5CA}" presName="node" presStyleLbl="node1" presStyleIdx="4" presStyleCnt="5" custScaleX="148000" custScaleY="118993">
        <dgm:presLayoutVars>
          <dgm:bulletEnabled val="1"/>
        </dgm:presLayoutVars>
      </dgm:prSet>
      <dgm:spPr/>
    </dgm:pt>
  </dgm:ptLst>
  <dgm:cxnLst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668ADB3B-0EA8-446D-BAA0-F8E8A8FD8D34}" type="presOf" srcId="{7F36563D-5A78-465B-87B1-B76B43138777}" destId="{A32F83FF-96CF-43FD-B868-F6F2C3C1FF24}" srcOrd="0" destOrd="0" presId="urn:microsoft.com/office/officeart/2005/8/layout/equation1"/>
    <dgm:cxn modelId="{3E3DE83F-2D4F-4B53-A27A-138B0135B302}" srcId="{028ECFAC-63B3-40F0-9E03-B31D365E432C}" destId="{7F36563D-5A78-465B-87B1-B76B43138777}" srcOrd="3" destOrd="0" parTransId="{402873F2-932E-4025-B6C9-742D9BBC4C90}" sibTransId="{06141C06-36DD-4D57-928D-0FA14C9AC08D}"/>
    <dgm:cxn modelId="{ED2A9F60-BA91-4679-9B48-A2303AB544BF}" type="presOf" srcId="{06141C06-36DD-4D57-928D-0FA14C9AC08D}" destId="{855DBF46-1DD5-4AB6-822B-C2DDAFEC6B15}" srcOrd="0" destOrd="0" presId="urn:microsoft.com/office/officeart/2005/8/layout/equation1"/>
    <dgm:cxn modelId="{DFF66348-F003-4170-B40B-45DFF0939C25}" type="presOf" srcId="{CD3B172F-D280-4B46-ACAF-A2C1011F11DF}" destId="{1BD7301A-13D0-4628-85F6-1B0CE1A94869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5A629ED3-86B3-4E7F-93D3-D53F2F91F9DD}" type="presOf" srcId="{7F3D7208-2FE5-4168-8E84-14751B230C91}" destId="{655791B8-9C12-49D2-B860-94487689E5BA}" srcOrd="0" destOrd="0" presId="urn:microsoft.com/office/officeart/2005/8/layout/equation1"/>
    <dgm:cxn modelId="{F3E210EA-B219-4D41-8DBF-EC96CB1A3170}" srcId="{028ECFAC-63B3-40F0-9E03-B31D365E432C}" destId="{CD3B172F-D280-4B46-ACAF-A2C1011F11DF}" srcOrd="2" destOrd="0" parTransId="{FB437261-FB61-4F4F-93D8-B2F29BF8D767}" sibTransId="{7F3D7208-2FE5-4168-8E84-14751B230C91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521ED7ED-3B46-4CE8-992A-CAB92204B1C6}" srcId="{028ECFAC-63B3-40F0-9E03-B31D365E432C}" destId="{092009B7-2960-442B-A6FB-0D8F25F4F5CA}" srcOrd="4" destOrd="0" parTransId="{9B9E4606-8918-432D-AF17-F974BFE575C6}" sibTransId="{15C2B52E-4F55-4082-BB1C-94031D560EB4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69509DD5-F800-4345-9E6B-E056731727E3}" type="presParOf" srcId="{688A0EC4-0F6D-4987-959D-CA5F27B3CF24}" destId="{1BD7301A-13D0-4628-85F6-1B0CE1A94869}" srcOrd="8" destOrd="0" presId="urn:microsoft.com/office/officeart/2005/8/layout/equation1"/>
    <dgm:cxn modelId="{42256A6F-AC22-4C1E-9587-97E017E8DE0F}" type="presParOf" srcId="{688A0EC4-0F6D-4987-959D-CA5F27B3CF24}" destId="{572682C6-2958-4977-B80D-C1E81D9B2FD6}" srcOrd="9" destOrd="0" presId="urn:microsoft.com/office/officeart/2005/8/layout/equation1"/>
    <dgm:cxn modelId="{72D6C7CC-7485-4A71-A9E4-4048199A44D1}" type="presParOf" srcId="{688A0EC4-0F6D-4987-959D-CA5F27B3CF24}" destId="{655791B8-9C12-49D2-B860-94487689E5BA}" srcOrd="10" destOrd="0" presId="urn:microsoft.com/office/officeart/2005/8/layout/equation1"/>
    <dgm:cxn modelId="{8DA57FD3-F914-418F-B058-BFCD823F1F5E}" type="presParOf" srcId="{688A0EC4-0F6D-4987-959D-CA5F27B3CF24}" destId="{6BB1698C-D5B0-46CA-B86B-FE595A1216C9}" srcOrd="11" destOrd="0" presId="urn:microsoft.com/office/officeart/2005/8/layout/equation1"/>
    <dgm:cxn modelId="{48139B7D-8235-4149-A665-1AE7E6BEF58C}" type="presParOf" srcId="{688A0EC4-0F6D-4987-959D-CA5F27B3CF24}" destId="{A32F83FF-96CF-43FD-B868-F6F2C3C1FF24}" srcOrd="12" destOrd="0" presId="urn:microsoft.com/office/officeart/2005/8/layout/equation1"/>
    <dgm:cxn modelId="{3351A2CC-0C05-4538-838F-8D827995C822}" type="presParOf" srcId="{688A0EC4-0F6D-4987-959D-CA5F27B3CF24}" destId="{470DBEFD-0EE4-46A1-B269-5EB167B74673}" srcOrd="13" destOrd="0" presId="urn:microsoft.com/office/officeart/2005/8/layout/equation1"/>
    <dgm:cxn modelId="{E6EE2A09-0FD2-4014-A159-AE796CE313C0}" type="presParOf" srcId="{688A0EC4-0F6D-4987-959D-CA5F27B3CF24}" destId="{855DBF46-1DD5-4AB6-822B-C2DDAFEC6B15}" srcOrd="14" destOrd="0" presId="urn:microsoft.com/office/officeart/2005/8/layout/equation1"/>
    <dgm:cxn modelId="{1A1AE6AB-BF50-495F-A11B-0CB73C70E186}" type="presParOf" srcId="{688A0EC4-0F6D-4987-959D-CA5F27B3CF24}" destId="{17715D8B-E54F-4B2D-A3F4-30BF65292307}" srcOrd="15" destOrd="0" presId="urn:microsoft.com/office/officeart/2005/8/layout/equation1"/>
    <dgm:cxn modelId="{2EA15DB9-4691-4655-BBAA-3AC0D32206B3}" type="presParOf" srcId="{688A0EC4-0F6D-4987-959D-CA5F27B3CF24}" destId="{2DB98FF9-EDB5-4EEE-AFA3-A57C7337F497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888CE6"/>
        </a:solidFill>
      </dgm:spPr>
      <dgm:t>
        <a:bodyPr/>
        <a:lstStyle/>
        <a:p>
          <a:pPr algn="just"/>
          <a:r>
            <a:rPr lang="sr-Cyrl-CS" sz="1400" b="0" i="0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градске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rgbClr val="CD3FCD"/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градске општине. Примања од продаје финансијске имовине  представљају приливе по основу продаје домаћих акција и осталог капитала у корист нивоа градске општине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градске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</dgm:pt>
  </dgm:ptLst>
  <dgm:cxnLst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F0833111-710A-438D-8DAD-39E1E37FCCA2}" type="presOf" srcId="{E1AD8724-28DC-48C5-B75E-B0D1F33E6279}" destId="{939B76D1-BB33-4E50-9ECD-839FB5787B95}" srcOrd="0" destOrd="0" presId="urn:diagrams.loki3.com/BracketList"/>
    <dgm:cxn modelId="{1D90891A-5CA6-46E0-9B94-066929D862D5}" type="presOf" srcId="{28888755-727E-436B-B2F2-DA7896544A65}" destId="{9312B733-3AEB-49F6-8245-08553BA2949B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021894C-289A-4B28-BA0D-6767C27230B8}" type="presOf" srcId="{D45E583C-4AAD-40D2-9D24-9A0A68141567}" destId="{7BB6658A-32E0-42C7-B82A-240BF45CF27D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07D637A-714A-406B-993E-0E5A5B39956B}" type="presOf" srcId="{E1B79EE1-1157-4302-AB0B-8FEDC81165FD}" destId="{F40D94EA-52E0-4740-A924-EAF350BDF213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39B6D187-F738-494F-864B-824768F311FC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87FAF999-9E08-4A6A-A6D7-11D7E30AC118}" type="presOf" srcId="{EEA47F19-311D-44B3-AAA4-35C98BD4844B}" destId="{EFEB1020-9C17-48DC-BBE0-54FA743F9F75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53E397A2-7CAD-4A4C-ABDE-885D92961EB2}" type="presOf" srcId="{FE2BA0E8-81AC-463B-B498-EF464F5BCE06}" destId="{9893D59A-7FEC-486D-89C4-D28135F6121C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E9154DB6-8B71-4C47-A778-19BA49538396}" type="presOf" srcId="{92FD0664-EE76-4121-BE7B-68FC1EE5F4D7}" destId="{C6BA9D27-2D60-4BA7-98A9-E18E57FDB6C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Latn-RS" b="1" dirty="0"/>
            <a:t>660.819.696</a:t>
          </a:r>
          <a:r>
            <a:rPr lang="sr-Cyrl-RS" dirty="0"/>
            <a:t> 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b="1" dirty="0"/>
            <a:t>529.569.696</a:t>
          </a:r>
          <a:r>
            <a:rPr lang="sr-Cyrl-RS" dirty="0"/>
            <a:t>        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(накнаде, таксе, мешовити приходи...)  </a:t>
          </a:r>
          <a:r>
            <a:rPr lang="sr-Cyrl-RS" b="1" dirty="0"/>
            <a:t>92.5</a:t>
          </a:r>
          <a:r>
            <a:rPr lang="sr-Latn-RS" b="1" dirty="0"/>
            <a:t>00.000</a:t>
          </a:r>
          <a:r>
            <a:rPr lang="sr-Cyrl-RS" b="1" dirty="0"/>
            <a:t> </a:t>
          </a:r>
        </a:p>
        <a:p>
          <a:pPr algn="ctr"/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Нераспоређени вишак прихода из ранијих година</a:t>
          </a:r>
          <a:r>
            <a:rPr lang="sr-Latn-RS" sz="1000" dirty="0"/>
            <a:t> </a:t>
          </a:r>
          <a:r>
            <a:rPr lang="sr-Cyrl-RS" sz="1000" b="1" dirty="0"/>
            <a:t>24.550.000 </a:t>
          </a:r>
          <a:r>
            <a:rPr lang="sr-Latn-RS" sz="1000" b="1" dirty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70BE4A75-C7D5-4CEF-8E6A-2305BDB9572A}">
      <dgm:prSet/>
      <dgm:spPr/>
      <dgm:t>
        <a:bodyPr/>
        <a:lstStyle/>
        <a:p>
          <a:r>
            <a:rPr lang="sr-Cyrl-RS" dirty="0"/>
            <a:t>Донације од осталих нивоа власти </a:t>
          </a:r>
        </a:p>
        <a:p>
          <a:r>
            <a:rPr lang="sr-Cyrl-RS" b="1" dirty="0"/>
            <a:t>6.000.000 </a:t>
          </a:r>
        </a:p>
        <a:p>
          <a:r>
            <a:rPr lang="sr-Cyrl-RS" b="0" dirty="0"/>
            <a:t>динара</a:t>
          </a:r>
          <a:endParaRPr lang="sr-Latn-RS" b="0" dirty="0"/>
        </a:p>
      </dgm:t>
    </dgm:pt>
    <dgm:pt modelId="{80E3BB03-1AD3-4EC9-A946-03345EF43D32}" type="parTrans" cxnId="{718ABC17-A9D0-4AFD-B264-EAF3213C9B8C}">
      <dgm:prSet/>
      <dgm:spPr/>
      <dgm:t>
        <a:bodyPr/>
        <a:lstStyle/>
        <a:p>
          <a:endParaRPr lang="sr-Latn-RS"/>
        </a:p>
      </dgm:t>
    </dgm:pt>
    <dgm:pt modelId="{993101E7-3E47-4479-B685-F5938B435FB9}" type="sibTrans" cxnId="{718ABC17-A9D0-4AFD-B264-EAF3213C9B8C}">
      <dgm:prSet/>
      <dgm:spPr/>
      <dgm:t>
        <a:bodyPr/>
        <a:lstStyle/>
        <a:p>
          <a:endParaRPr lang="sr-Latn-RS"/>
        </a:p>
      </dgm:t>
    </dgm:pt>
    <dgm:pt modelId="{209950B9-64AA-4F94-A1D7-355A41614033}">
      <dgm:prSet/>
      <dgm:spPr/>
      <dgm:t>
        <a:bodyPr/>
        <a:lstStyle/>
        <a:p>
          <a:r>
            <a:rPr lang="sr-Cyrl-RS" dirty="0"/>
            <a:t>Неутрошена средства донација из претходних година </a:t>
          </a:r>
        </a:p>
        <a:p>
          <a:r>
            <a:rPr lang="sr-Cyrl-RS" b="1" dirty="0"/>
            <a:t>8.200.000</a:t>
          </a:r>
          <a:r>
            <a:rPr lang="sr-Cyrl-RS" dirty="0"/>
            <a:t> </a:t>
          </a:r>
        </a:p>
        <a:p>
          <a:r>
            <a:rPr lang="sr-Cyrl-RS" dirty="0"/>
            <a:t>динара</a:t>
          </a:r>
          <a:endParaRPr lang="sr-Latn-RS" dirty="0"/>
        </a:p>
      </dgm:t>
    </dgm:pt>
    <dgm:pt modelId="{0085C655-98E1-41C4-B41B-A04A853903A5}" type="parTrans" cxnId="{487EB11E-73D9-414B-9680-15D6A9AFB72E}">
      <dgm:prSet/>
      <dgm:spPr/>
      <dgm:t>
        <a:bodyPr/>
        <a:lstStyle/>
        <a:p>
          <a:endParaRPr lang="sr-Latn-RS"/>
        </a:p>
      </dgm:t>
    </dgm:pt>
    <dgm:pt modelId="{0CE55430-8E38-40FD-A347-73E1423CEDFE}" type="sibTrans" cxnId="{487EB11E-73D9-414B-9680-15D6A9AFB72E}">
      <dgm:prSet/>
      <dgm:spPr/>
      <dgm:t>
        <a:bodyPr/>
        <a:lstStyle/>
        <a:p>
          <a:endParaRPr lang="sr-Latn-R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6" custLinFactNeighborX="915" custLinFactNeighborY="754"/>
      <dgm:spPr/>
    </dgm:pt>
    <dgm:pt modelId="{63432802-399F-407F-AC10-7219543A0326}" type="pres">
      <dgm:prSet presAssocID="{DB1A1606-130D-4B45-9553-0A0B804495DF}" presName="node" presStyleLbl="vennNode1" presStyleIdx="1" presStyleCnt="6" custRadScaleRad="100739" custRadScaleInc="628">
        <dgm:presLayoutVars>
          <dgm:bulletEnabled val="1"/>
        </dgm:presLayoutVars>
      </dgm:prSet>
      <dgm:spPr/>
    </dgm:pt>
    <dgm:pt modelId="{9DDE88A7-5745-4E4F-A7A8-F71A4DA0D5F2}" type="pres">
      <dgm:prSet presAssocID="{BF71EFAE-EC9F-46E9-BD2A-1686637595DA}" presName="node" presStyleLbl="vennNode1" presStyleIdx="2" presStyleCnt="6" custRadScaleRad="100226" custRadScaleInc="-1012">
        <dgm:presLayoutVars>
          <dgm:bulletEnabled val="1"/>
        </dgm:presLayoutVars>
      </dgm:prSet>
      <dgm:spPr/>
    </dgm:pt>
    <dgm:pt modelId="{1B9AB106-D736-441A-875F-F8C3D31D5C1C}" type="pres">
      <dgm:prSet presAssocID="{70BE4A75-C7D5-4CEF-8E6A-2305BDB9572A}" presName="node" presStyleLbl="vennNode1" presStyleIdx="3" presStyleCnt="6">
        <dgm:presLayoutVars>
          <dgm:bulletEnabled val="1"/>
        </dgm:presLayoutVars>
      </dgm:prSet>
      <dgm:spPr/>
    </dgm:pt>
    <dgm:pt modelId="{FC69A2CE-A671-47B5-8CD8-544465E52E9C}" type="pres">
      <dgm:prSet presAssocID="{15426A40-9AD2-4153-8230-E20BC4B11534}" presName="node" presStyleLbl="vennNode1" presStyleIdx="4" presStyleCnt="6">
        <dgm:presLayoutVars>
          <dgm:bulletEnabled val="1"/>
        </dgm:presLayoutVars>
      </dgm:prSet>
      <dgm:spPr/>
    </dgm:pt>
    <dgm:pt modelId="{583EDAA2-8EB8-46BC-8A05-450EC4620A69}" type="pres">
      <dgm:prSet presAssocID="{209950B9-64AA-4F94-A1D7-355A41614033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18ABC17-A9D0-4AFD-B264-EAF3213C9B8C}" srcId="{43275D6C-D470-4E2E-96F8-239EECE5D634}" destId="{70BE4A75-C7D5-4CEF-8E6A-2305BDB9572A}" srcOrd="2" destOrd="0" parTransId="{80E3BB03-1AD3-4EC9-A946-03345EF43D32}" sibTransId="{993101E7-3E47-4479-B685-F5938B435FB9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487EB11E-73D9-414B-9680-15D6A9AFB72E}" srcId="{43275D6C-D470-4E2E-96F8-239EECE5D634}" destId="{209950B9-64AA-4F94-A1D7-355A41614033}" srcOrd="4" destOrd="0" parTransId="{0085C655-98E1-41C4-B41B-A04A853903A5}" sibTransId="{0CE55430-8E38-40FD-A347-73E1423CEDFE}"/>
    <dgm:cxn modelId="{9E29DD24-D8F9-4DCC-8751-53ACAD07B0F8}" type="presOf" srcId="{209950B9-64AA-4F94-A1D7-355A41614033}" destId="{583EDAA2-8EB8-46BC-8A05-450EC4620A69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A80C9170-2D5E-44F5-A913-55B47D818DD9}" type="presOf" srcId="{70BE4A75-C7D5-4CEF-8E6A-2305BDB9572A}" destId="{1B9AB106-D736-441A-875F-F8C3D31D5C1C}" srcOrd="0" destOrd="0" presId="urn:microsoft.com/office/officeart/2005/8/layout/radial3"/>
    <dgm:cxn modelId="{E91D5090-0D92-42B7-9D4F-F91AB585D7A9}" srcId="{43275D6C-D470-4E2E-96F8-239EECE5D634}" destId="{BF71EFAE-EC9F-46E9-BD2A-1686637595DA}" srcOrd="1" destOrd="0" parTransId="{C16FE7E0-0CCD-40DA-AE7B-F518D75734AD}" sibTransId="{83F53DA1-8C67-4AF5-A20A-9CEC6105D842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09B198C8-E6EF-4BF2-B04A-98A7D3B82C52}" srcId="{43275D6C-D470-4E2E-96F8-239EECE5D634}" destId="{15426A40-9AD2-4153-8230-E20BC4B11534}" srcOrd="3" destOrd="0" parTransId="{A1307EAF-2414-4AFE-BE82-97C79333BAA9}" sibTransId="{869B992E-498B-4FBD-AA48-03E5171031C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9B76058B-03D0-477D-ADAF-69F9BA416969}" type="presParOf" srcId="{1FB746E2-D736-4446-8093-C865FE09A112}" destId="{9DDE88A7-5745-4E4F-A7A8-F71A4DA0D5F2}" srcOrd="2" destOrd="0" presId="urn:microsoft.com/office/officeart/2005/8/layout/radial3"/>
    <dgm:cxn modelId="{D11F12F9-5488-4B8D-A9CA-B79360733D75}" type="presParOf" srcId="{1FB746E2-D736-4446-8093-C865FE09A112}" destId="{1B9AB106-D736-441A-875F-F8C3D31D5C1C}" srcOrd="3" destOrd="0" presId="urn:microsoft.com/office/officeart/2005/8/layout/radial3"/>
    <dgm:cxn modelId="{AB36D377-182D-4F38-A7FA-BE410BDE00D5}" type="presParOf" srcId="{1FB746E2-D736-4446-8093-C865FE09A112}" destId="{FC69A2CE-A671-47B5-8CD8-544465E52E9C}" srcOrd="4" destOrd="0" presId="urn:microsoft.com/office/officeart/2005/8/layout/radial3"/>
    <dgm:cxn modelId="{E7854D54-7A56-49C0-A3E9-5E6571069FB9}" type="presParOf" srcId="{1FB746E2-D736-4446-8093-C865FE09A112}" destId="{583EDAA2-8EB8-46BC-8A05-450EC4620A6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B07BD7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осталих директних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општина обезбеђује за трансферисање средстава осталим нивоима власти (школе, предшколске установе, дом здравља, полицијска управа...).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EB8B21"/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rgbClr val="53D2FF"/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Основна средства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rgbClr val="FF4F4F"/>
        </a:solidFill>
      </dgm:spPr>
      <dgm:t>
        <a:bodyPr/>
        <a:lstStyle/>
        <a:p>
          <a:pPr algn="just"/>
          <a:r>
            <a:rPr lang="sr-Cyrl-RS" b="1" dirty="0"/>
            <a:t>Основна средства </a:t>
          </a:r>
          <a:r>
            <a:rPr lang="sr-Cyrl-RS" dirty="0"/>
            <a:t>су трошкови за инвестиционо одржавање постојећих објеката, набавку машина и опреме, као и осталих основних средстава.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rgbClr val="888CE6"/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све категорије становништва.</a:t>
          </a:r>
          <a:endParaRPr lang="en-US" sz="1400" dirty="0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AE252700-467E-4074-9CFD-623BC962D535}">
      <dgm:prSet/>
      <dgm:spPr/>
      <dgm:t>
        <a:bodyPr/>
        <a:lstStyle/>
        <a:p>
          <a:r>
            <a:rPr lang="sr-Cyrl-RS" b="1" dirty="0"/>
            <a:t>Отплата камата</a:t>
          </a:r>
          <a:endParaRPr lang="en-US" b="1" dirty="0"/>
        </a:p>
      </dgm:t>
    </dgm:pt>
    <dgm:pt modelId="{A9A0E925-4780-47B5-8707-07F1819F05D1}" type="parTrans" cxnId="{A09F4556-8AA8-4858-9ADA-2988185FFBBF}">
      <dgm:prSet/>
      <dgm:spPr/>
      <dgm:t>
        <a:bodyPr/>
        <a:lstStyle/>
        <a:p>
          <a:endParaRPr lang="en-US"/>
        </a:p>
      </dgm:t>
    </dgm:pt>
    <dgm:pt modelId="{C9C7F105-5339-4859-928C-E7716F80DB3A}" type="sibTrans" cxnId="{A09F4556-8AA8-4858-9ADA-2988185FFBBF}">
      <dgm:prSet/>
      <dgm:spPr/>
      <dgm:t>
        <a:bodyPr/>
        <a:lstStyle/>
        <a:p>
          <a:endParaRPr lang="en-US"/>
        </a:p>
      </dgm:t>
    </dgm:pt>
    <dgm:pt modelId="{319A7F94-1378-4A40-B585-D9339D19C61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r-Cyrl-RS" sz="1400" b="1" dirty="0"/>
            <a:t>Отплата камата </a:t>
          </a:r>
          <a:r>
            <a:rPr lang="sr-Cyrl-RS" sz="1400" dirty="0"/>
            <a:t>обухвата трошкове отплате камате и претећих трошкова задуживања.</a:t>
          </a:r>
          <a:endParaRPr lang="en-US" sz="1400" dirty="0"/>
        </a:p>
      </dgm:t>
    </dgm:pt>
    <dgm:pt modelId="{9B7F5414-F5D6-4CBB-9403-A2CFBB270447}" type="parTrans" cxnId="{D456842C-0CB7-45D7-B972-CEB7F9F44BC4}">
      <dgm:prSet/>
      <dgm:spPr/>
      <dgm:t>
        <a:bodyPr/>
        <a:lstStyle/>
        <a:p>
          <a:endParaRPr lang="en-US"/>
        </a:p>
      </dgm:t>
    </dgm:pt>
    <dgm:pt modelId="{C08DC12D-CBC0-4D65-ADEE-E2FF96CA4D99}" type="sibTrans" cxnId="{D456842C-0CB7-45D7-B972-CEB7F9F44BC4}">
      <dgm:prSet/>
      <dgm:spPr/>
      <dgm:t>
        <a:bodyPr/>
        <a:lstStyle/>
        <a:p>
          <a:endParaRPr lang="en-US"/>
        </a:p>
      </dgm:t>
    </dgm:pt>
    <dgm:pt modelId="{FD350C1A-5528-41E8-87F6-B93697458382}">
      <dgm:prSet/>
      <dgm:spPr/>
      <dgm:t>
        <a:bodyPr/>
        <a:lstStyle/>
        <a:p>
          <a:r>
            <a:rPr lang="sr-Cyrl-RS" b="1" dirty="0"/>
            <a:t>Отплата главнице</a:t>
          </a:r>
          <a:endParaRPr lang="en-US" b="1" dirty="0"/>
        </a:p>
      </dgm:t>
    </dgm:pt>
    <dgm:pt modelId="{5B4BD716-E44D-461A-BD4E-FDE87A15437A}" type="parTrans" cxnId="{A4468248-A847-4563-A334-93FB0D9F0AB3}">
      <dgm:prSet/>
      <dgm:spPr/>
      <dgm:t>
        <a:bodyPr/>
        <a:lstStyle/>
        <a:p>
          <a:endParaRPr lang="en-US"/>
        </a:p>
      </dgm:t>
    </dgm:pt>
    <dgm:pt modelId="{35FAF3D3-CA1D-4269-B8DC-43FD77F9703C}" type="sibTrans" cxnId="{A4468248-A847-4563-A334-93FB0D9F0AB3}">
      <dgm:prSet/>
      <dgm:spPr/>
      <dgm:t>
        <a:bodyPr/>
        <a:lstStyle/>
        <a:p>
          <a:endParaRPr lang="en-US"/>
        </a:p>
      </dgm:t>
    </dgm:pt>
    <dgm:pt modelId="{6B1FF5C3-8F11-4BEC-AD29-A6804E58105E}">
      <dgm:prSet/>
      <dgm:spPr>
        <a:solidFill>
          <a:srgbClr val="DC7ADC"/>
        </a:solidFill>
      </dgm:spPr>
      <dgm:t>
        <a:bodyPr/>
        <a:lstStyle/>
        <a:p>
          <a:r>
            <a:rPr lang="sr-Cyrl-RS" b="1" dirty="0"/>
            <a:t>Отплата главнице </a:t>
          </a:r>
          <a:r>
            <a:rPr lang="sr-Cyrl-RS" dirty="0"/>
            <a:t>обухвата трошкове  рата кредита.</a:t>
          </a:r>
          <a:endParaRPr lang="en-US" dirty="0"/>
        </a:p>
      </dgm:t>
    </dgm:pt>
    <dgm:pt modelId="{011A4D76-0152-46AA-9362-6769EFC691AB}" type="parTrans" cxnId="{35854019-E833-4B41-9F17-A97AED437CB5}">
      <dgm:prSet/>
      <dgm:spPr/>
      <dgm:t>
        <a:bodyPr/>
        <a:lstStyle/>
        <a:p>
          <a:endParaRPr lang="en-US"/>
        </a:p>
      </dgm:t>
    </dgm:pt>
    <dgm:pt modelId="{BC3B1FF6-2100-44D0-8D3F-97B47A0DC11B}" type="sibTrans" cxnId="{35854019-E833-4B41-9F17-A97AED437CB5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9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9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9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9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9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9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5456517F-AD87-4BE8-AF58-8A8454D6DB92}" type="pres">
      <dgm:prSet presAssocID="{AE252700-467E-4074-9CFD-623BC962D535}" presName="linNode" presStyleCnt="0"/>
      <dgm:spPr/>
    </dgm:pt>
    <dgm:pt modelId="{3B1A1736-6579-4E3A-832A-7713D4CE6637}" type="pres">
      <dgm:prSet presAssocID="{AE252700-467E-4074-9CFD-623BC962D535}" presName="parTx" presStyleLbl="revTx" presStyleIdx="2" presStyleCnt="9">
        <dgm:presLayoutVars>
          <dgm:chMax val="1"/>
          <dgm:bulletEnabled val="1"/>
        </dgm:presLayoutVars>
      </dgm:prSet>
      <dgm:spPr/>
    </dgm:pt>
    <dgm:pt modelId="{DF96C014-2136-4D13-A6DD-4E793DEDA991}" type="pres">
      <dgm:prSet presAssocID="{AE252700-467E-4074-9CFD-623BC962D535}" presName="bracket" presStyleLbl="parChTrans1D1" presStyleIdx="2" presStyleCnt="9"/>
      <dgm:spPr/>
    </dgm:pt>
    <dgm:pt modelId="{33137253-0D3F-4D45-884A-2C59544F8786}" type="pres">
      <dgm:prSet presAssocID="{AE252700-467E-4074-9CFD-623BC962D535}" presName="spH" presStyleCnt="0"/>
      <dgm:spPr/>
    </dgm:pt>
    <dgm:pt modelId="{E6B89D77-C909-4696-9CA6-8F245854B676}" type="pres">
      <dgm:prSet presAssocID="{AE252700-467E-4074-9CFD-623BC962D535}" presName="desTx" presStyleLbl="node1" presStyleIdx="2" presStyleCnt="9">
        <dgm:presLayoutVars>
          <dgm:bulletEnabled val="1"/>
        </dgm:presLayoutVars>
      </dgm:prSet>
      <dgm:spPr/>
    </dgm:pt>
    <dgm:pt modelId="{46375C42-981C-4842-97A7-F4700332453C}" type="pres">
      <dgm:prSet presAssocID="{C9C7F105-5339-4859-928C-E7716F80DB3A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3" presStyleCnt="9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3" presStyleCnt="9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3" presStyleCnt="9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4" presStyleCnt="9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4" presStyleCnt="9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4" presStyleCnt="9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9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9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9">
        <dgm:presLayoutVars>
          <dgm:bulletEnabled val="1"/>
        </dgm:presLayoutVars>
      </dgm:prSet>
      <dgm:spPr/>
    </dgm:pt>
    <dgm:pt modelId="{1DEFA11E-9373-40F9-A3AA-EE96EB176FFC}" type="pres">
      <dgm:prSet presAssocID="{BCA81F17-B88D-47F3-91A4-C02EC1C807D8}" presName="spV" presStyleCnt="0"/>
      <dgm:spPr/>
    </dgm:pt>
    <dgm:pt modelId="{15A0E54D-F0B0-4838-8C40-95DD89577CA2}" type="pres">
      <dgm:prSet presAssocID="{FD350C1A-5528-41E8-87F6-B93697458382}" presName="linNode" presStyleCnt="0"/>
      <dgm:spPr/>
    </dgm:pt>
    <dgm:pt modelId="{C42E8310-64BB-4AF1-8383-CC53609B48A7}" type="pres">
      <dgm:prSet presAssocID="{FD350C1A-5528-41E8-87F6-B93697458382}" presName="parTx" presStyleLbl="revTx" presStyleIdx="6" presStyleCnt="9">
        <dgm:presLayoutVars>
          <dgm:chMax val="1"/>
          <dgm:bulletEnabled val="1"/>
        </dgm:presLayoutVars>
      </dgm:prSet>
      <dgm:spPr/>
    </dgm:pt>
    <dgm:pt modelId="{386F4D35-A666-4B7B-8DA3-FE2DCBA241CE}" type="pres">
      <dgm:prSet presAssocID="{FD350C1A-5528-41E8-87F6-B93697458382}" presName="bracket" presStyleLbl="parChTrans1D1" presStyleIdx="6" presStyleCnt="9"/>
      <dgm:spPr/>
    </dgm:pt>
    <dgm:pt modelId="{D6FD17A2-FCE6-4B7E-B424-3816FB413E23}" type="pres">
      <dgm:prSet presAssocID="{FD350C1A-5528-41E8-87F6-B93697458382}" presName="spH" presStyleCnt="0"/>
      <dgm:spPr/>
    </dgm:pt>
    <dgm:pt modelId="{5C6DDAF1-B0A6-4915-BBAA-ACF987F2048F}" type="pres">
      <dgm:prSet presAssocID="{FD350C1A-5528-41E8-87F6-B93697458382}" presName="desTx" presStyleLbl="node1" presStyleIdx="6" presStyleCnt="9">
        <dgm:presLayoutVars>
          <dgm:bulletEnabled val="1"/>
        </dgm:presLayoutVars>
      </dgm:prSet>
      <dgm:spPr/>
    </dgm:pt>
    <dgm:pt modelId="{608F26D4-1D22-414D-8643-F4879FD17BD5}" type="pres">
      <dgm:prSet presAssocID="{35FAF3D3-CA1D-4269-B8DC-43FD77F9703C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7" presStyleCnt="9">
        <dgm:presLayoutVars>
          <dgm:chMax val="1"/>
          <dgm:bulletEnabled val="1"/>
        </dgm:presLayoutVars>
      </dgm:prSet>
      <dgm:spPr/>
    </dgm:pt>
    <dgm:pt modelId="{7F976215-9D17-4223-A92A-D3302071B429}" type="pres">
      <dgm:prSet presAssocID="{48096665-F98A-4372-9642-AA104F5D458A}" presName="bracket" presStyleLbl="parChTrans1D1" presStyleIdx="7" presStyleCnt="9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7" presStyleCnt="9">
        <dgm:presLayoutVars>
          <dgm:bulletEnabled val="1"/>
        </dgm:presLayoutVars>
      </dgm:prSet>
      <dgm:spPr/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8" presStyleCnt="9">
        <dgm:presLayoutVars>
          <dgm:chMax val="1"/>
          <dgm:bulletEnabled val="1"/>
        </dgm:presLayoutVars>
      </dgm:prSet>
      <dgm:spPr/>
    </dgm:pt>
    <dgm:pt modelId="{803A06C6-F698-48F4-A91D-0B2B17EECBA4}" type="pres">
      <dgm:prSet presAssocID="{1BF4645B-0E25-4982-8755-C468FC62C39C}" presName="bracket" presStyleLbl="parChTrans1D1" presStyleIdx="8" presStyleCnt="9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8" presStyleCnt="9">
        <dgm:presLayoutVars>
          <dgm:bulletEnabled val="1"/>
        </dgm:presLayoutVars>
      </dgm:prSet>
      <dgm:spPr/>
    </dgm:pt>
  </dgm:ptLst>
  <dgm:cxnLst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B1621318-9B65-41CE-857B-376AF4B71802}" type="presOf" srcId="{6B1FF5C3-8F11-4BEC-AD29-A6804E58105E}" destId="{5C6DDAF1-B0A6-4915-BBAA-ACF987F2048F}" srcOrd="0" destOrd="0" presId="urn:diagrams.loki3.com/BracketList"/>
    <dgm:cxn modelId="{35854019-E833-4B41-9F17-A97AED437CB5}" srcId="{FD350C1A-5528-41E8-87F6-B93697458382}" destId="{6B1FF5C3-8F11-4BEC-AD29-A6804E58105E}" srcOrd="0" destOrd="0" parTransId="{011A4D76-0152-46AA-9362-6769EFC691AB}" sibTransId="{BC3B1FF6-2100-44D0-8D3F-97B47A0DC11B}"/>
    <dgm:cxn modelId="{D456842C-0CB7-45D7-B972-CEB7F9F44BC4}" srcId="{AE252700-467E-4074-9CFD-623BC962D535}" destId="{319A7F94-1378-4A40-B585-D9339D19C610}" srcOrd="0" destOrd="0" parTransId="{9B7F5414-F5D6-4CBB-9403-A2CFBB270447}" sibTransId="{C08DC12D-CBC0-4D65-ADEE-E2FF96CA4D99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EC38B43-666B-4E38-81B7-8A080ED8DA87}" type="presOf" srcId="{0C844461-76DE-4FEA-A87D-23440AD6FC2E}" destId="{C6144CDB-22C1-4337-9F95-C3A522A707D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4468248-A847-4563-A334-93FB0D9F0AB3}" srcId="{EEA47F19-311D-44B3-AAA4-35C98BD4844B}" destId="{FD350C1A-5528-41E8-87F6-B93697458382}" srcOrd="6" destOrd="0" parTransId="{5B4BD716-E44D-461A-BD4E-FDE87A15437A}" sibTransId="{35FAF3D3-CA1D-4269-B8DC-43FD77F9703C}"/>
    <dgm:cxn modelId="{48A8524F-3EFA-4940-8261-5C076D20F581}" type="presOf" srcId="{319A7F94-1378-4A40-B585-D9339D19C610}" destId="{E6B89D77-C909-4696-9CA6-8F245854B676}" srcOrd="0" destOrd="0" presId="urn:diagrams.loki3.com/BracketList"/>
    <dgm:cxn modelId="{5F7FF171-9B84-4AED-9B81-499DA733734B}" type="presOf" srcId="{AE252700-467E-4074-9CFD-623BC962D535}" destId="{3B1A1736-6579-4E3A-832A-7713D4CE6637}" srcOrd="0" destOrd="0" presId="urn:diagrams.loki3.com/BracketList"/>
    <dgm:cxn modelId="{A09F4556-8AA8-4858-9ADA-2988185FFBBF}" srcId="{EEA47F19-311D-44B3-AAA4-35C98BD4844B}" destId="{AE252700-467E-4074-9CFD-623BC962D535}" srcOrd="2" destOrd="0" parTransId="{A9A0E925-4780-47B5-8707-07F1819F05D1}" sibTransId="{C9C7F105-5339-4859-928C-E7716F80DB3A}"/>
    <dgm:cxn modelId="{CAC21658-3423-481C-AF27-E9996CB921F1}" type="presOf" srcId="{D45E583C-4AAD-40D2-9D24-9A0A68141567}" destId="{7BB6658A-32E0-42C7-B82A-240BF45CF27D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FF60118A-5412-436E-B845-69CD79E57C83}" srcId="{EEA47F19-311D-44B3-AAA4-35C98BD4844B}" destId="{48096665-F98A-4372-9642-AA104F5D458A}" srcOrd="7" destOrd="0" parTransId="{AFDDD8A6-A5D8-4980-A3AD-3612739BB0D6}" sibTransId="{5FC22904-D7CC-4648-88EC-995516A10DB1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592F709B-0D71-4665-94FE-FCFCC1F99F37}" type="presOf" srcId="{48096665-F98A-4372-9642-AA104F5D458A}" destId="{B471A916-B6F4-4017-A447-E2C98CEE19B9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2F25CA9C-9801-4874-9403-1639A0E5F59D}" type="presOf" srcId="{FD350C1A-5528-41E8-87F6-B93697458382}" destId="{C42E8310-64BB-4AF1-8383-CC53609B48A7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09EA19A1-AD92-457C-AA02-410DD0335895}" type="presOf" srcId="{E055884F-7426-4921-A0E5-9CA56A76B49A}" destId="{CCB8139E-CA19-491D-9FCD-6BF28923C72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6CADC6AF-E4D1-4118-B6AD-2936E20B24E4}" type="presOf" srcId="{E1AD8724-28DC-48C5-B75E-B0D1F33E6279}" destId="{939B76D1-BB33-4E50-9ECD-839FB5787B95}" srcOrd="0" destOrd="0" presId="urn:diagrams.loki3.com/BracketList"/>
    <dgm:cxn modelId="{125639C7-B690-4F53-A1C9-BB18BE26EFFF}" type="presOf" srcId="{FE2BA0E8-81AC-463B-B498-EF464F5BCE06}" destId="{9893D59A-7FEC-486D-89C4-D28135F6121C}" srcOrd="0" destOrd="0" presId="urn:diagrams.loki3.com/BracketList"/>
    <dgm:cxn modelId="{0B3FDED6-0041-4BD1-9A6E-DBDB5E3BB9B4}" srcId="{EEA47F19-311D-44B3-AAA4-35C98BD4844B}" destId="{1BF4645B-0E25-4982-8755-C468FC62C39C}" srcOrd="8" destOrd="0" parTransId="{C1391573-84AC-4A5F-9872-896027FCD9E0}" sibTransId="{EAAC9105-FD12-40C6-84F5-2CAFAE74C666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3" destOrd="0" parTransId="{A220DF32-CC6B-446C-B398-3C6FF19DF138}" sibTransId="{EADBA54B-8207-46FB-8C83-E7274B6ED163}"/>
    <dgm:cxn modelId="{EC0075EB-3DC2-4074-AA80-170858192B86}" type="presOf" srcId="{28888755-727E-436B-B2F2-DA7896544A65}" destId="{9312B733-3AEB-49F6-8245-08553BA2949B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4" destOrd="0" parTransId="{74440C20-4C7D-42FA-8A71-91FF1ABB0C2B}" sibTransId="{25C618B1-3FCB-4E3A-AAEB-763F12B41872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36F2ADC6-9472-4507-AEF5-C14AF9D18465}" type="presParOf" srcId="{EFEB1020-9C17-48DC-BBE0-54FA743F9F75}" destId="{5456517F-AD87-4BE8-AF58-8A8454D6DB92}" srcOrd="4" destOrd="0" presId="urn:diagrams.loki3.com/BracketList"/>
    <dgm:cxn modelId="{BC5BBC32-EFEE-4245-A3AC-94F306085FDD}" type="presParOf" srcId="{5456517F-AD87-4BE8-AF58-8A8454D6DB92}" destId="{3B1A1736-6579-4E3A-832A-7713D4CE6637}" srcOrd="0" destOrd="0" presId="urn:diagrams.loki3.com/BracketList"/>
    <dgm:cxn modelId="{23580251-941B-4504-9641-3C7EC9C1B90D}" type="presParOf" srcId="{5456517F-AD87-4BE8-AF58-8A8454D6DB92}" destId="{DF96C014-2136-4D13-A6DD-4E793DEDA991}" srcOrd="1" destOrd="0" presId="urn:diagrams.loki3.com/BracketList"/>
    <dgm:cxn modelId="{98A1E579-487D-47C6-A4ED-D9B00F217089}" type="presParOf" srcId="{5456517F-AD87-4BE8-AF58-8A8454D6DB92}" destId="{33137253-0D3F-4D45-884A-2C59544F8786}" srcOrd="2" destOrd="0" presId="urn:diagrams.loki3.com/BracketList"/>
    <dgm:cxn modelId="{C8229E05-EAB5-4F73-9BC0-C7C9170A02E8}" type="presParOf" srcId="{5456517F-AD87-4BE8-AF58-8A8454D6DB92}" destId="{E6B89D77-C909-4696-9CA6-8F245854B676}" srcOrd="3" destOrd="0" presId="urn:diagrams.loki3.com/BracketList"/>
    <dgm:cxn modelId="{80042280-5AC5-461F-8F37-710CD4EB9068}" type="presParOf" srcId="{EFEB1020-9C17-48DC-BBE0-54FA743F9F75}" destId="{46375C42-981C-4842-97A7-F4700332453C}" srcOrd="5" destOrd="0" presId="urn:diagrams.loki3.com/BracketList"/>
    <dgm:cxn modelId="{E925D2BD-B112-4BAD-B36C-8E73DF494DB0}" type="presParOf" srcId="{EFEB1020-9C17-48DC-BBE0-54FA743F9F75}" destId="{9709DCCB-B8A8-47BC-A303-F9EC41DA889E}" srcOrd="6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7" destOrd="0" presId="urn:diagrams.loki3.com/BracketList"/>
    <dgm:cxn modelId="{B403F54A-3FF2-4890-8A79-6EFCF82C7650}" type="presParOf" srcId="{EFEB1020-9C17-48DC-BBE0-54FA743F9F75}" destId="{CCB5FDA4-BEC8-4CA1-835A-2A3BEEBEC456}" srcOrd="8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2961F2EF-F29E-4D8F-9F6A-A0CCE9683AE2}" type="presParOf" srcId="{EFEB1020-9C17-48DC-BBE0-54FA743F9F75}" destId="{15A0E54D-F0B0-4838-8C40-95DD89577CA2}" srcOrd="12" destOrd="0" presId="urn:diagrams.loki3.com/BracketList"/>
    <dgm:cxn modelId="{1D1E70CC-C7F1-44F8-A562-3E9F041CABFC}" type="presParOf" srcId="{15A0E54D-F0B0-4838-8C40-95DD89577CA2}" destId="{C42E8310-64BB-4AF1-8383-CC53609B48A7}" srcOrd="0" destOrd="0" presId="urn:diagrams.loki3.com/BracketList"/>
    <dgm:cxn modelId="{6B7C1799-806B-4933-BB99-F5345DE97F76}" type="presParOf" srcId="{15A0E54D-F0B0-4838-8C40-95DD89577CA2}" destId="{386F4D35-A666-4B7B-8DA3-FE2DCBA241CE}" srcOrd="1" destOrd="0" presId="urn:diagrams.loki3.com/BracketList"/>
    <dgm:cxn modelId="{175CCDBC-29E1-4437-B529-8EF0A2683E45}" type="presParOf" srcId="{15A0E54D-F0B0-4838-8C40-95DD89577CA2}" destId="{D6FD17A2-FCE6-4B7E-B424-3816FB413E23}" srcOrd="2" destOrd="0" presId="urn:diagrams.loki3.com/BracketList"/>
    <dgm:cxn modelId="{DA8C1395-DE48-4D79-AB3D-8A26E394519C}" type="presParOf" srcId="{15A0E54D-F0B0-4838-8C40-95DD89577CA2}" destId="{5C6DDAF1-B0A6-4915-BBAA-ACF987F2048F}" srcOrd="3" destOrd="0" presId="urn:diagrams.loki3.com/BracketList"/>
    <dgm:cxn modelId="{9CD2A3C6-CB43-4F82-ADA5-B94044FF69F3}" type="presParOf" srcId="{EFEB1020-9C17-48DC-BBE0-54FA743F9F75}" destId="{608F26D4-1D22-414D-8643-F4879FD17BD5}" srcOrd="13" destOrd="0" presId="urn:diagrams.loki3.com/BracketList"/>
    <dgm:cxn modelId="{6A4A9BA4-9871-4F5E-9DDA-A3EA479D8058}" type="presParOf" srcId="{EFEB1020-9C17-48DC-BBE0-54FA743F9F75}" destId="{4B12A308-E2AF-4F45-882B-691EF4FA1B43}" srcOrd="14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5" destOrd="0" presId="urn:diagrams.loki3.com/BracketList"/>
    <dgm:cxn modelId="{7851F925-1252-4F3F-9162-4F3C79B75204}" type="presParOf" srcId="{EFEB1020-9C17-48DC-BBE0-54FA743F9F75}" destId="{5A582BDF-EB51-42B9-AFE8-1D18A89089BC}" srcOrd="16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sr-Cyrl-RS" b="1" dirty="0">
              <a:solidFill>
                <a:schemeClr val="bg1"/>
              </a:solidFill>
            </a:rPr>
            <a:t>660.819.696</a:t>
          </a:r>
          <a:r>
            <a:rPr lang="sr-Cyrl-RS" dirty="0">
              <a:solidFill>
                <a:schemeClr val="bg1"/>
              </a:solidFill>
            </a:rPr>
            <a:t> динара</a:t>
          </a:r>
          <a:endParaRPr lang="en-US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Коришћење роба и услуга </a:t>
          </a:r>
          <a:r>
            <a:rPr lang="ru-RU" b="1" dirty="0">
              <a:solidFill>
                <a:schemeClr val="bg1"/>
              </a:solidFill>
            </a:rPr>
            <a:t>253.647.475 </a:t>
          </a:r>
          <a:r>
            <a:rPr lang="ru-RU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Основна средства </a:t>
          </a:r>
          <a:r>
            <a:rPr lang="sr-Cyrl-RS" b="1" dirty="0">
              <a:solidFill>
                <a:schemeClr val="bg1"/>
              </a:solidFill>
            </a:rPr>
            <a:t>54.660.000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Расходи за запослене </a:t>
          </a:r>
          <a:r>
            <a:rPr lang="sr-Cyrl-RS" b="1" dirty="0">
              <a:solidFill>
                <a:schemeClr val="bg1"/>
              </a:solidFill>
            </a:rPr>
            <a:t>269.218.266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Права из социјалног осигурања </a:t>
          </a:r>
          <a:r>
            <a:rPr lang="sr-Cyrl-RS" b="1" dirty="0">
              <a:solidFill>
                <a:schemeClr val="bg1"/>
              </a:solidFill>
            </a:rPr>
            <a:t>33.395.942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Дотације и трансфери </a:t>
          </a:r>
          <a:r>
            <a:rPr lang="sr-Cyrl-RS" b="1" dirty="0">
              <a:solidFill>
                <a:schemeClr val="bg1"/>
              </a:solidFill>
            </a:rPr>
            <a:t>25.768.013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Остали расходи </a:t>
          </a:r>
          <a:r>
            <a:rPr lang="sr-Cyrl-RS" b="1" dirty="0">
              <a:solidFill>
                <a:schemeClr val="bg1"/>
              </a:solidFill>
            </a:rPr>
            <a:t>16.096.000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резерве </a:t>
          </a:r>
          <a:r>
            <a:rPr lang="sr-Cyrl-RS" b="1" dirty="0">
              <a:solidFill>
                <a:schemeClr val="bg1"/>
              </a:solidFill>
            </a:rPr>
            <a:t>3.300.000 </a:t>
          </a:r>
          <a:r>
            <a:rPr lang="sr-Cyrl-RS" b="0" dirty="0">
              <a:solidFill>
                <a:schemeClr val="bg1"/>
              </a:solidFill>
            </a:rPr>
            <a:t>динара</a:t>
          </a:r>
          <a:endParaRPr lang="en-US" b="1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47BD345A-DDA7-4FB1-B3F7-165CA01056E8}">
      <dgm:prSet/>
      <dgm:spPr/>
      <dgm:t>
        <a:bodyPr/>
        <a:lstStyle/>
        <a:p>
          <a:r>
            <a:rPr lang="sr-Cyrl-RS" dirty="0"/>
            <a:t>Отплата камата </a:t>
          </a:r>
          <a:r>
            <a:rPr lang="sr-Cyrl-RS" b="1" dirty="0"/>
            <a:t>45.000 </a:t>
          </a:r>
          <a:r>
            <a:rPr lang="sr-Cyrl-RS" dirty="0"/>
            <a:t>динара</a:t>
          </a:r>
          <a:endParaRPr lang="en-US" dirty="0"/>
        </a:p>
      </dgm:t>
    </dgm:pt>
    <dgm:pt modelId="{15921C98-27AB-474F-9DAB-B1B8F6AA0E37}" type="parTrans" cxnId="{6D19D8D0-76F6-437E-8758-F7A1B6CD8B3F}">
      <dgm:prSet/>
      <dgm:spPr/>
      <dgm:t>
        <a:bodyPr/>
        <a:lstStyle/>
        <a:p>
          <a:endParaRPr lang="en-US"/>
        </a:p>
      </dgm:t>
    </dgm:pt>
    <dgm:pt modelId="{685AB92E-250D-486B-9A90-BBCCD733391D}" type="sibTrans" cxnId="{6D19D8D0-76F6-437E-8758-F7A1B6CD8B3F}">
      <dgm:prSet/>
      <dgm:spPr/>
      <dgm:t>
        <a:bodyPr/>
        <a:lstStyle/>
        <a:p>
          <a:endParaRPr lang="en-US"/>
        </a:p>
      </dgm:t>
    </dgm:pt>
    <dgm:pt modelId="{9264EF13-024C-45C0-A912-F74398DCF68B}">
      <dgm:prSet/>
      <dgm:spPr/>
      <dgm:t>
        <a:bodyPr/>
        <a:lstStyle/>
        <a:p>
          <a:r>
            <a:rPr lang="sr-Cyrl-RS" dirty="0"/>
            <a:t>Отплата главнице </a:t>
          </a:r>
          <a:r>
            <a:rPr lang="sr-Cyrl-RS" b="1" dirty="0"/>
            <a:t>4.689.000 </a:t>
          </a:r>
          <a:r>
            <a:rPr lang="sr-Cyrl-RS" dirty="0"/>
            <a:t>динара</a:t>
          </a:r>
          <a:endParaRPr lang="en-US" dirty="0"/>
        </a:p>
      </dgm:t>
    </dgm:pt>
    <dgm:pt modelId="{0C8799D5-3646-426B-BAA6-125F1B711131}" type="parTrans" cxnId="{7AEFBBDE-E4D1-4921-A91D-86682A620033}">
      <dgm:prSet/>
      <dgm:spPr/>
      <dgm:t>
        <a:bodyPr/>
        <a:lstStyle/>
        <a:p>
          <a:endParaRPr lang="en-US"/>
        </a:p>
      </dgm:t>
    </dgm:pt>
    <dgm:pt modelId="{580D7BD0-1EAE-40F7-9E5A-BBC373E438B5}" type="sibTrans" cxnId="{7AEFBBDE-E4D1-4921-A91D-86682A620033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</dgm:pt>
    <dgm:pt modelId="{73F305AC-CFDC-45B1-8AB8-6FABD1C99179}" type="pres">
      <dgm:prSet presAssocID="{A7091EAC-498C-4E8C-B46B-331B042A0C75}" presName="node" presStyleLbl="node1" presStyleIdx="0" presStyleCnt="9" custScaleX="141131" custScaleY="140917">
        <dgm:presLayoutVars>
          <dgm:bulletEnabled val="1"/>
        </dgm:presLayoutVars>
      </dgm:prSet>
      <dgm:spPr/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9"/>
      <dgm:spPr/>
    </dgm:pt>
    <dgm:pt modelId="{2CDCF7A7-6A98-4B16-9DDD-1DC3FAD0011A}" type="pres">
      <dgm:prSet presAssocID="{47BD345A-DDA7-4FB1-B3F7-165CA01056E8}" presName="node" presStyleLbl="node1" presStyleIdx="1" presStyleCnt="9">
        <dgm:presLayoutVars>
          <dgm:bulletEnabled val="1"/>
        </dgm:presLayoutVars>
      </dgm:prSet>
      <dgm:spPr/>
    </dgm:pt>
    <dgm:pt modelId="{F98C4CFC-B9E7-418D-B3BD-3C698B51CF64}" type="pres">
      <dgm:prSet presAssocID="{47BD345A-DDA7-4FB1-B3F7-165CA01056E8}" presName="dummy" presStyleCnt="0"/>
      <dgm:spPr/>
    </dgm:pt>
    <dgm:pt modelId="{4D222D44-0CF2-418B-92D0-4D3E78B4BC10}" type="pres">
      <dgm:prSet presAssocID="{685AB92E-250D-486B-9A90-BBCCD733391D}" presName="sibTrans" presStyleLbl="sibTrans2D1" presStyleIdx="1" presStyleCnt="9"/>
      <dgm:spPr/>
    </dgm:pt>
    <dgm:pt modelId="{A14630AA-C1BD-4A7E-B665-0A7C9B6C19C9}" type="pres">
      <dgm:prSet presAssocID="{3FA5C700-C8EE-4CAC-8DA0-0BA7CA952C72}" presName="node" presStyleLbl="node1" presStyleIdx="2" presStyleCnt="9" custScaleX="131953" custScaleY="129967">
        <dgm:presLayoutVars>
          <dgm:bulletEnabled val="1"/>
        </dgm:presLayoutVars>
      </dgm:prSet>
      <dgm:spPr/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2" presStyleCnt="9"/>
      <dgm:spPr/>
    </dgm:pt>
    <dgm:pt modelId="{E43F7264-94BE-4E7E-8A98-A0D70BB3AF06}" type="pres">
      <dgm:prSet presAssocID="{4746DA87-483C-4B84-9A22-BC58F96CB23A}" presName="node" presStyleLbl="node1" presStyleIdx="3" presStyleCnt="9" custScaleX="121003" custScaleY="119208">
        <dgm:presLayoutVars>
          <dgm:bulletEnabled val="1"/>
        </dgm:presLayoutVars>
      </dgm:prSet>
      <dgm:spPr/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3" presStyleCnt="9"/>
      <dgm:spPr/>
    </dgm:pt>
    <dgm:pt modelId="{115526CD-270E-4C52-A164-15F2B6F9FE39}" type="pres">
      <dgm:prSet presAssocID="{8329AE49-ECD5-4C13-B90F-CA83B6E6F994}" presName="node" presStyleLbl="node1" presStyleIdx="4" presStyleCnt="9" custScaleX="120594" custScaleY="116316">
        <dgm:presLayoutVars>
          <dgm:bulletEnabled val="1"/>
        </dgm:presLayoutVars>
      </dgm:prSet>
      <dgm:spPr/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4" presStyleCnt="9"/>
      <dgm:spPr/>
    </dgm:pt>
    <dgm:pt modelId="{D19ADD6D-9F0A-4766-B637-BB2D5495A9BB}" type="pres">
      <dgm:prSet presAssocID="{ED01A515-5448-4A3E-A2EC-575448D0F5AA}" presName="node" presStyleLbl="node1" presStyleIdx="5" presStyleCnt="9" custScaleX="113767" custScaleY="116316">
        <dgm:presLayoutVars>
          <dgm:bulletEnabled val="1"/>
        </dgm:presLayoutVars>
      </dgm:prSet>
      <dgm:spPr/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9"/>
      <dgm:spPr/>
    </dgm:pt>
    <dgm:pt modelId="{599F7A90-3484-412B-8187-8409C7870E6E}" type="pres">
      <dgm:prSet presAssocID="{9264EF13-024C-45C0-A912-F74398DCF68B}" presName="node" presStyleLbl="node1" presStyleIdx="6" presStyleCnt="9">
        <dgm:presLayoutVars>
          <dgm:bulletEnabled val="1"/>
        </dgm:presLayoutVars>
      </dgm:prSet>
      <dgm:spPr/>
    </dgm:pt>
    <dgm:pt modelId="{1C9EF52F-2851-48FF-9EE7-932C8EA02C54}" type="pres">
      <dgm:prSet presAssocID="{9264EF13-024C-45C0-A912-F74398DCF68B}" presName="dummy" presStyleCnt="0"/>
      <dgm:spPr/>
    </dgm:pt>
    <dgm:pt modelId="{F6D19C54-9E7B-4B8F-9B0A-7253FBEB0BF5}" type="pres">
      <dgm:prSet presAssocID="{580D7BD0-1EAE-40F7-9E5A-BBC373E438B5}" presName="sibTrans" presStyleLbl="sibTrans2D1" presStyleIdx="6" presStyleCnt="9"/>
      <dgm:spPr/>
    </dgm:pt>
    <dgm:pt modelId="{4F05B281-B6DB-45BB-A427-1BF92AADC139}" type="pres">
      <dgm:prSet presAssocID="{AE26BF5A-34A6-4192-8BEA-D9ECFB941642}" presName="node" presStyleLbl="node1" presStyleIdx="7" presStyleCnt="9" custScaleX="112359" custScaleY="125494">
        <dgm:presLayoutVars>
          <dgm:bulletEnabled val="1"/>
        </dgm:presLayoutVars>
      </dgm:prSet>
      <dgm:spPr/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7" presStyleCnt="9"/>
      <dgm:spPr/>
    </dgm:pt>
    <dgm:pt modelId="{2D6C03BD-4023-431E-84F6-C080A9961C8A}" type="pres">
      <dgm:prSet presAssocID="{91651A17-950C-49EC-8C35-2517548AE9E6}" presName="node" presStyleLbl="node1" presStyleIdx="8" presStyleCnt="9" custScaleX="134628" custScaleY="131362" custRadScaleRad="93377" custRadScaleInc="-24115">
        <dgm:presLayoutVars>
          <dgm:bulletEnabled val="1"/>
        </dgm:presLayoutVars>
      </dgm:prSet>
      <dgm:spPr/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8" presStyleCnt="9"/>
      <dgm:spPr/>
    </dgm:pt>
  </dgm:ptLst>
  <dgm:cxnLst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B7C20317-600C-4875-9F2F-762A7A62B77B}" type="presOf" srcId="{47BD345A-DDA7-4FB1-B3F7-165CA01056E8}" destId="{2CDCF7A7-6A98-4B16-9DDD-1DC3FAD0011A}" srcOrd="0" destOrd="0" presId="urn:microsoft.com/office/officeart/2005/8/layout/radial6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0F519843-417F-4196-AE51-1E900F71077B}" srcId="{9ED1A3B2-A381-4201-823D-E4B4F944886D}" destId="{4746DA87-483C-4B84-9A22-BC58F96CB23A}" srcOrd="3" destOrd="0" parTransId="{8A92D324-8EB2-4984-ADCB-62EACF9FECFF}" sibTransId="{DB95B0B9-5D2D-4D1A-A4F8-70F45A0E9738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BC114A73-F163-48AF-9445-B5C7B72E7C42}" type="presOf" srcId="{9264EF13-024C-45C0-A912-F74398DCF68B}" destId="{599F7A90-3484-412B-8187-8409C7870E6E}" srcOrd="0" destOrd="0" presId="urn:microsoft.com/office/officeart/2005/8/layout/radial6"/>
    <dgm:cxn modelId="{76B93157-C26B-4860-ACC0-45CA5DFF58C9}" type="presOf" srcId="{685AB92E-250D-486B-9A90-BBCCD733391D}" destId="{4D222D44-0CF2-418B-92D0-4D3E78B4BC10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C2BA2E7D-A4DC-497F-82AA-B05171512E7B}" srcId="{9ED1A3B2-A381-4201-823D-E4B4F944886D}" destId="{AE26BF5A-34A6-4192-8BEA-D9ECFB941642}" srcOrd="7" destOrd="0" parTransId="{053AEA0B-0F73-4DAC-9295-FCA55D0C5C5A}" sibTransId="{F67939D1-3ADF-4276-A6FA-0083CE5DA4FA}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086B2A85-1F5E-4DAC-BE72-9EEEC8640C33}" type="presOf" srcId="{580D7BD0-1EAE-40F7-9E5A-BBC373E438B5}" destId="{F6D19C54-9E7B-4B8F-9B0A-7253FBEB0BF5}" srcOrd="0" destOrd="0" presId="urn:microsoft.com/office/officeart/2005/8/layout/radial6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47BC94C2-46D4-453B-A292-6076A9F8EE3B}" srcId="{9ED1A3B2-A381-4201-823D-E4B4F944886D}" destId="{8329AE49-ECD5-4C13-B90F-CA83B6E6F994}" srcOrd="4" destOrd="0" parTransId="{6A3537F1-6C7A-4D5E-9BC9-14D14BE7BA95}" sibTransId="{9CB0C477-89B3-4058-B341-9FC9F0AB6BB2}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6D19D8D0-76F6-437E-8758-F7A1B6CD8B3F}" srcId="{9ED1A3B2-A381-4201-823D-E4B4F944886D}" destId="{47BD345A-DDA7-4FB1-B3F7-165CA01056E8}" srcOrd="1" destOrd="0" parTransId="{15921C98-27AB-474F-9DAB-B1B8F6AA0E37}" sibTransId="{685AB92E-250D-486B-9A90-BBCCD733391D}"/>
    <dgm:cxn modelId="{3BA8FFD8-B6F3-4518-99B6-8F25F307CF52}" srcId="{9ED1A3B2-A381-4201-823D-E4B4F944886D}" destId="{3FA5C700-C8EE-4CAC-8DA0-0BA7CA952C72}" srcOrd="2" destOrd="0" parTransId="{6970CC38-AACF-4350-BF4D-BD796B05B1FA}" sibTransId="{61B610E5-4DC8-4394-A22C-5BBE6CDEE232}"/>
    <dgm:cxn modelId="{7AEFBBDE-E4D1-4921-A91D-86682A620033}" srcId="{9ED1A3B2-A381-4201-823D-E4B4F944886D}" destId="{9264EF13-024C-45C0-A912-F74398DCF68B}" srcOrd="6" destOrd="0" parTransId="{0C8799D5-3646-426B-BAA6-125F1B711131}" sibTransId="{580D7BD0-1EAE-40F7-9E5A-BBC373E438B5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E14E4EEE-087E-4E8C-92C7-D48A2C2A60C4}" srcId="{9ED1A3B2-A381-4201-823D-E4B4F944886D}" destId="{91651A17-950C-49EC-8C35-2517548AE9E6}" srcOrd="8" destOrd="0" parTransId="{842A79D3-4827-4424-A76D-539154392405}" sibTransId="{8962C693-DF60-43F6-9F43-7615C2E1439A}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BAAC6F5C-A5B2-463C-9699-89C18FC87008}" type="presParOf" srcId="{F4B68BA8-694B-4B7F-8215-68903FFCD2D7}" destId="{2CDCF7A7-6A98-4B16-9DDD-1DC3FAD0011A}" srcOrd="4" destOrd="0" presId="urn:microsoft.com/office/officeart/2005/8/layout/radial6"/>
    <dgm:cxn modelId="{93FF6A6E-9989-45A1-A088-A8D16739F20B}" type="presParOf" srcId="{F4B68BA8-694B-4B7F-8215-68903FFCD2D7}" destId="{F98C4CFC-B9E7-418D-B3BD-3C698B51CF64}" srcOrd="5" destOrd="0" presId="urn:microsoft.com/office/officeart/2005/8/layout/radial6"/>
    <dgm:cxn modelId="{6FFC4D71-F563-4893-A478-1A569067D772}" type="presParOf" srcId="{F4B68BA8-694B-4B7F-8215-68903FFCD2D7}" destId="{4D222D44-0CF2-418B-92D0-4D3E78B4BC10}" srcOrd="6" destOrd="0" presId="urn:microsoft.com/office/officeart/2005/8/layout/radial6"/>
    <dgm:cxn modelId="{260041D7-6D0A-428E-8B93-851C50B7B7FF}" type="presParOf" srcId="{F4B68BA8-694B-4B7F-8215-68903FFCD2D7}" destId="{A14630AA-C1BD-4A7E-B665-0A7C9B6C19C9}" srcOrd="7" destOrd="0" presId="urn:microsoft.com/office/officeart/2005/8/layout/radial6"/>
    <dgm:cxn modelId="{0CF0692D-2CC1-4A7C-9D34-EF2560B3E5F1}" type="presParOf" srcId="{F4B68BA8-694B-4B7F-8215-68903FFCD2D7}" destId="{B3474404-DEC3-43DE-B1B0-FCCBA45B0B53}" srcOrd="8" destOrd="0" presId="urn:microsoft.com/office/officeart/2005/8/layout/radial6"/>
    <dgm:cxn modelId="{AF9F521A-6219-4917-9E1D-59F3BF42F08F}" type="presParOf" srcId="{F4B68BA8-694B-4B7F-8215-68903FFCD2D7}" destId="{5D42F3FF-3AAD-4819-B004-ADDCB69227EB}" srcOrd="9" destOrd="0" presId="urn:microsoft.com/office/officeart/2005/8/layout/radial6"/>
    <dgm:cxn modelId="{FEBE1266-ACDB-43EC-B9AF-A927FC3322F9}" type="presParOf" srcId="{F4B68BA8-694B-4B7F-8215-68903FFCD2D7}" destId="{E43F7264-94BE-4E7E-8A98-A0D70BB3AF06}" srcOrd="10" destOrd="0" presId="urn:microsoft.com/office/officeart/2005/8/layout/radial6"/>
    <dgm:cxn modelId="{DF58FAA5-9051-47B7-9B31-61C6C5137AE0}" type="presParOf" srcId="{F4B68BA8-694B-4B7F-8215-68903FFCD2D7}" destId="{931EF9CE-45BC-491C-9A74-72874D860E58}" srcOrd="11" destOrd="0" presId="urn:microsoft.com/office/officeart/2005/8/layout/radial6"/>
    <dgm:cxn modelId="{8F9F5FD1-5694-48A5-BB25-459151FF677D}" type="presParOf" srcId="{F4B68BA8-694B-4B7F-8215-68903FFCD2D7}" destId="{19B05264-FBF1-4254-AA6E-8DA1048C9EC5}" srcOrd="12" destOrd="0" presId="urn:microsoft.com/office/officeart/2005/8/layout/radial6"/>
    <dgm:cxn modelId="{72A42ED5-3446-4DE8-A4D3-148A0A30BDBF}" type="presParOf" srcId="{F4B68BA8-694B-4B7F-8215-68903FFCD2D7}" destId="{115526CD-270E-4C52-A164-15F2B6F9FE39}" srcOrd="13" destOrd="0" presId="urn:microsoft.com/office/officeart/2005/8/layout/radial6"/>
    <dgm:cxn modelId="{F5160239-523C-416B-B3F0-76F9EFD3254F}" type="presParOf" srcId="{F4B68BA8-694B-4B7F-8215-68903FFCD2D7}" destId="{E442822E-2282-4D84-AEA3-97E5D7F5026E}" srcOrd="14" destOrd="0" presId="urn:microsoft.com/office/officeart/2005/8/layout/radial6"/>
    <dgm:cxn modelId="{5959F9D9-A684-41D8-BEE2-DE8852492309}" type="presParOf" srcId="{F4B68BA8-694B-4B7F-8215-68903FFCD2D7}" destId="{1EBC4AA2-7966-4002-8CE2-7479E65C1C79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4994728D-B72A-4EDF-8677-5247ACE71F59}" type="presParOf" srcId="{F4B68BA8-694B-4B7F-8215-68903FFCD2D7}" destId="{599F7A90-3484-412B-8187-8409C7870E6E}" srcOrd="19" destOrd="0" presId="urn:microsoft.com/office/officeart/2005/8/layout/radial6"/>
    <dgm:cxn modelId="{789BF5A8-1E3B-4538-93B8-F1CA60AFBB3B}" type="presParOf" srcId="{F4B68BA8-694B-4B7F-8215-68903FFCD2D7}" destId="{1C9EF52F-2851-48FF-9EE7-932C8EA02C54}" srcOrd="20" destOrd="0" presId="urn:microsoft.com/office/officeart/2005/8/layout/radial6"/>
    <dgm:cxn modelId="{0E6B4BEE-54D5-46FC-91F8-FEC724AF632C}" type="presParOf" srcId="{F4B68BA8-694B-4B7F-8215-68903FFCD2D7}" destId="{F6D19C54-9E7B-4B8F-9B0A-7253FBEB0BF5}" srcOrd="21" destOrd="0" presId="urn:microsoft.com/office/officeart/2005/8/layout/radial6"/>
    <dgm:cxn modelId="{F93707E6-5B1F-4F40-A3A3-B884267CE7F5}" type="presParOf" srcId="{F4B68BA8-694B-4B7F-8215-68903FFCD2D7}" destId="{4F05B281-B6DB-45BB-A427-1BF92AADC139}" srcOrd="22" destOrd="0" presId="urn:microsoft.com/office/officeart/2005/8/layout/radial6"/>
    <dgm:cxn modelId="{3D4ADB0D-3A32-46EB-993B-C2B89385D5E3}" type="presParOf" srcId="{F4B68BA8-694B-4B7F-8215-68903FFCD2D7}" destId="{FEDFE719-4F44-4DDA-B702-82A372856A51}" srcOrd="23" destOrd="0" presId="urn:microsoft.com/office/officeart/2005/8/layout/radial6"/>
    <dgm:cxn modelId="{EBDDFBD5-050A-401C-B541-60C312E8BADC}" type="presParOf" srcId="{F4B68BA8-694B-4B7F-8215-68903FFCD2D7}" destId="{C0575E5C-DEAA-49FF-9C6A-0DF4C03D040D}" srcOrd="24" destOrd="0" presId="urn:microsoft.com/office/officeart/2005/8/layout/radial6"/>
    <dgm:cxn modelId="{FD35A212-0E1F-4819-BF1F-B29719BECB43}" type="presParOf" srcId="{F4B68BA8-694B-4B7F-8215-68903FFCD2D7}" destId="{2D6C03BD-4023-431E-84F6-C080A9961C8A}" srcOrd="25" destOrd="0" presId="urn:microsoft.com/office/officeart/2005/8/layout/radial6"/>
    <dgm:cxn modelId="{BC555FE2-565F-4CC2-844D-BACDB94E3D46}" type="presParOf" srcId="{F4B68BA8-694B-4B7F-8215-68903FFCD2D7}" destId="{2578787D-F4B0-463A-AA6F-94706894BC8C}" srcOrd="26" destOrd="0" presId="urn:microsoft.com/office/officeart/2005/8/layout/radial6"/>
    <dgm:cxn modelId="{6F30A1FC-C56F-4DA2-B79C-F00209C57B2B}" type="presParOf" srcId="{F4B68BA8-694B-4B7F-8215-68903FFCD2D7}" destId="{7C884431-F906-455C-AAF5-4FBEC1E13C27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15452" y="92748"/>
          <a:ext cx="2944125" cy="294428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000" b="1" kern="1200" dirty="0"/>
            <a:t>БУЏЕТ</a:t>
          </a:r>
          <a:endParaRPr lang="en-US" sz="4000" b="1" kern="1200" dirty="0"/>
        </a:p>
      </dsp:txBody>
      <dsp:txXfrm>
        <a:off x="1646609" y="523928"/>
        <a:ext cx="2081811" cy="2081924"/>
      </dsp:txXfrm>
    </dsp:sp>
    <dsp:sp modelId="{6AE34D3E-FD5D-4402-89AF-BF559D3EC92D}">
      <dsp:nvSpPr>
        <dsp:cNvPr id="0" name=""/>
        <dsp:cNvSpPr/>
      </dsp:nvSpPr>
      <dsp:spPr>
        <a:xfrm>
          <a:off x="2849285" y="0"/>
          <a:ext cx="327326" cy="32767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074451" y="2859948"/>
          <a:ext cx="237341" cy="23719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302928" y="1329166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826283" y="3052354"/>
          <a:ext cx="327326" cy="32767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140883" y="465164"/>
          <a:ext cx="237341" cy="23719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393830" y="1823321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324009" y="250538"/>
          <a:ext cx="1853947" cy="155907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 Скупштина ГО и Општинско руководство</a:t>
          </a:r>
        </a:p>
      </dsp:txBody>
      <dsp:txXfrm>
        <a:off x="595513" y="478860"/>
        <a:ext cx="1310939" cy="1102435"/>
      </dsp:txXfrm>
    </dsp:sp>
    <dsp:sp modelId="{D4397D2C-6DDE-4A42-9855-5F94ADD7F1F8}">
      <dsp:nvSpPr>
        <dsp:cNvPr id="0" name=""/>
        <dsp:cNvSpPr/>
      </dsp:nvSpPr>
      <dsp:spPr>
        <a:xfrm>
          <a:off x="2518335" y="475706"/>
          <a:ext cx="327326" cy="327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981939" y="2118417"/>
          <a:ext cx="591844" cy="59210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87C1F-9236-44A9-A8EB-D04D567D5110}">
      <dsp:nvSpPr>
        <dsp:cNvPr id="0" name=""/>
        <dsp:cNvSpPr/>
      </dsp:nvSpPr>
      <dsp:spPr>
        <a:xfrm>
          <a:off x="4371083" y="2818865"/>
          <a:ext cx="1196975" cy="1196952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Остали корисници буџета</a:t>
          </a:r>
          <a:endParaRPr lang="en-US" sz="1000" kern="1200" dirty="0"/>
        </a:p>
      </dsp:txBody>
      <dsp:txXfrm>
        <a:off x="4546376" y="2994155"/>
        <a:ext cx="846389" cy="846372"/>
      </dsp:txXfrm>
    </dsp:sp>
    <dsp:sp modelId="{B235A495-374B-4D1A-8789-AE4C5E2111BE}">
      <dsp:nvSpPr>
        <dsp:cNvPr id="0" name=""/>
        <dsp:cNvSpPr/>
      </dsp:nvSpPr>
      <dsp:spPr>
        <a:xfrm>
          <a:off x="3881389" y="929011"/>
          <a:ext cx="327326" cy="327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72109-8E5D-4053-B61A-0B3478B9B1AD}">
      <dsp:nvSpPr>
        <dsp:cNvPr id="0" name=""/>
        <dsp:cNvSpPr/>
      </dsp:nvSpPr>
      <dsp:spPr>
        <a:xfrm>
          <a:off x="168353" y="1495790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2C18D-3114-4EE5-AF78-5918D0C6D624}">
      <dsp:nvSpPr>
        <dsp:cNvPr id="0" name=""/>
        <dsp:cNvSpPr/>
      </dsp:nvSpPr>
      <dsp:spPr>
        <a:xfrm>
          <a:off x="2036233" y="2351902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134CB-4AC4-48BB-9B33-81FBDB5B6F90}">
      <dsp:nvSpPr>
        <dsp:cNvPr id="0" name=""/>
        <dsp:cNvSpPr/>
      </dsp:nvSpPr>
      <dsp:spPr>
        <a:xfrm>
          <a:off x="4838049" y="1262300"/>
          <a:ext cx="1196975" cy="1196952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Индиректни корисници буџета</a:t>
          </a:r>
          <a:endParaRPr lang="en-US" sz="1000" kern="1200" dirty="0"/>
        </a:p>
      </dsp:txBody>
      <dsp:txXfrm>
        <a:off x="5013342" y="1437590"/>
        <a:ext cx="846389" cy="846372"/>
      </dsp:txXfrm>
    </dsp:sp>
    <dsp:sp modelId="{F2F183C6-0454-4175-882C-713D684AF07A}">
      <dsp:nvSpPr>
        <dsp:cNvPr id="0" name=""/>
        <dsp:cNvSpPr/>
      </dsp:nvSpPr>
      <dsp:spPr>
        <a:xfrm>
          <a:off x="4641125" y="2129478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8DFA3-2EB1-42B0-8B26-BFCD87CE2603}">
      <dsp:nvSpPr>
        <dsp:cNvPr id="0" name=""/>
        <dsp:cNvSpPr/>
      </dsp:nvSpPr>
      <dsp:spPr>
        <a:xfrm>
          <a:off x="2347546" y="2663214"/>
          <a:ext cx="1196975" cy="1196952"/>
        </a:xfrm>
        <a:prstGeom prst="ellipse">
          <a:avLst/>
        </a:prstGeom>
        <a:solidFill>
          <a:srgbClr val="CD3F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Стручне службе</a:t>
          </a:r>
          <a:endParaRPr lang="en-US" sz="1200" kern="1200" dirty="0"/>
        </a:p>
      </dsp:txBody>
      <dsp:txXfrm>
        <a:off x="2522839" y="2838504"/>
        <a:ext cx="846389" cy="846372"/>
      </dsp:txXfrm>
    </dsp:sp>
    <dsp:sp modelId="{4ABBCF6F-E7DA-4CE7-A2F5-6DD06BFAA1FA}">
      <dsp:nvSpPr>
        <dsp:cNvPr id="0" name=""/>
        <dsp:cNvSpPr/>
      </dsp:nvSpPr>
      <dsp:spPr>
        <a:xfrm>
          <a:off x="3904112" y="2741042"/>
          <a:ext cx="237341" cy="23719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2051052" y="2443615"/>
          <a:ext cx="528915" cy="223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57" y="0"/>
              </a:lnTo>
              <a:lnTo>
                <a:pt x="264457" y="2238294"/>
              </a:lnTo>
              <a:lnTo>
                <a:pt x="528915" y="2238294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258011" y="3505263"/>
        <a:ext cx="114996" cy="114996"/>
      </dsp:txXfrm>
    </dsp:sp>
    <dsp:sp modelId="{EE8B77DA-77C5-46AD-80A2-BD307CFE9F0A}">
      <dsp:nvSpPr>
        <dsp:cNvPr id="0" name=""/>
        <dsp:cNvSpPr/>
      </dsp:nvSpPr>
      <dsp:spPr>
        <a:xfrm>
          <a:off x="2051052" y="2443615"/>
          <a:ext cx="528915" cy="1642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57" y="0"/>
              </a:lnTo>
              <a:lnTo>
                <a:pt x="264457" y="1642382"/>
              </a:lnTo>
              <a:lnTo>
                <a:pt x="528915" y="1642382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272373" y="3221669"/>
        <a:ext cx="86272" cy="86272"/>
      </dsp:txXfrm>
    </dsp:sp>
    <dsp:sp modelId="{531482B3-13DA-4E77-8EF9-7A508768A321}">
      <dsp:nvSpPr>
        <dsp:cNvPr id="0" name=""/>
        <dsp:cNvSpPr/>
      </dsp:nvSpPr>
      <dsp:spPr>
        <a:xfrm>
          <a:off x="2051052" y="2443615"/>
          <a:ext cx="528915" cy="105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57" y="0"/>
              </a:lnTo>
              <a:lnTo>
                <a:pt x="264457" y="1052964"/>
              </a:lnTo>
              <a:lnTo>
                <a:pt x="528915" y="1052964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6051" y="2940638"/>
        <a:ext cx="58916" cy="58916"/>
      </dsp:txXfrm>
    </dsp:sp>
    <dsp:sp modelId="{F1903401-CDA9-4777-A04C-F19A89F110A0}">
      <dsp:nvSpPr>
        <dsp:cNvPr id="0" name=""/>
        <dsp:cNvSpPr/>
      </dsp:nvSpPr>
      <dsp:spPr>
        <a:xfrm>
          <a:off x="2051052" y="2443615"/>
          <a:ext cx="528915" cy="264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57" y="0"/>
              </a:lnTo>
              <a:lnTo>
                <a:pt x="264457" y="264001"/>
              </a:lnTo>
              <a:lnTo>
                <a:pt x="528915" y="264001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00731" y="2560837"/>
        <a:ext cx="29557" cy="29557"/>
      </dsp:txXfrm>
    </dsp:sp>
    <dsp:sp modelId="{25CF5DCC-0AE9-4D09-ABC1-8BE4D97FDFCB}">
      <dsp:nvSpPr>
        <dsp:cNvPr id="0" name=""/>
        <dsp:cNvSpPr/>
      </dsp:nvSpPr>
      <dsp:spPr>
        <a:xfrm>
          <a:off x="2051052" y="1107157"/>
          <a:ext cx="553350" cy="1336457"/>
        </a:xfrm>
        <a:custGeom>
          <a:avLst/>
          <a:gdLst/>
          <a:ahLst/>
          <a:cxnLst/>
          <a:rect l="0" t="0" r="0" b="0"/>
          <a:pathLst>
            <a:path>
              <a:moveTo>
                <a:pt x="0" y="1336457"/>
              </a:moveTo>
              <a:lnTo>
                <a:pt x="276675" y="1336457"/>
              </a:lnTo>
              <a:lnTo>
                <a:pt x="276675" y="0"/>
              </a:lnTo>
              <a:lnTo>
                <a:pt x="553350" y="0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1565" y="1739223"/>
        <a:ext cx="72324" cy="72324"/>
      </dsp:txXfrm>
    </dsp:sp>
    <dsp:sp modelId="{D1C52863-34A6-4E04-9740-6E0567681A8F}">
      <dsp:nvSpPr>
        <dsp:cNvPr id="0" name=""/>
        <dsp:cNvSpPr/>
      </dsp:nvSpPr>
      <dsp:spPr>
        <a:xfrm rot="16200000">
          <a:off x="-603700" y="1702190"/>
          <a:ext cx="3826656" cy="148284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603700" y="1702190"/>
        <a:ext cx="3826656" cy="1482848"/>
      </dsp:txXfrm>
    </dsp:sp>
    <dsp:sp modelId="{AD67EDBF-32B4-495C-A262-4812FBE80932}">
      <dsp:nvSpPr>
        <dsp:cNvPr id="0" name=""/>
        <dsp:cNvSpPr/>
      </dsp:nvSpPr>
      <dsp:spPr>
        <a:xfrm>
          <a:off x="2604403" y="53124"/>
          <a:ext cx="5019139" cy="210806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Закони и прописи: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-Закон о финансирању локалне самоуправе,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-Закон о буџетском систему,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-Закон о локалној самоуправи, 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-Упутство Министарства финансија за припрему одлуке о буџету      за 2020. годину и др.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-Статут Градске општине Звездара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-Сви посебни прописи којима су утврђене надлежности ЈЛС</a:t>
          </a:r>
          <a:endParaRPr lang="sr-Latn-RS" sz="140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40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RS" sz="1400" kern="1200" dirty="0">
            <a:solidFill>
              <a:schemeClr val="tx1"/>
            </a:solidFill>
          </a:endParaRPr>
        </a:p>
      </dsp:txBody>
      <dsp:txXfrm>
        <a:off x="2604403" y="53124"/>
        <a:ext cx="5019139" cy="2108065"/>
      </dsp:txXfrm>
    </dsp:sp>
    <dsp:sp modelId="{A288E7CD-845A-4B30-8D9E-0FCFF4059FF8}">
      <dsp:nvSpPr>
        <dsp:cNvPr id="0" name=""/>
        <dsp:cNvSpPr/>
      </dsp:nvSpPr>
      <dsp:spPr>
        <a:xfrm>
          <a:off x="2579967" y="2314341"/>
          <a:ext cx="4980502" cy="78655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Стратешки документи: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-Акциони планови за поједине области</a:t>
          </a:r>
          <a:endParaRPr lang="en-US" sz="1400" kern="1200" dirty="0"/>
        </a:p>
      </dsp:txBody>
      <dsp:txXfrm>
        <a:off x="2579967" y="2314341"/>
        <a:ext cx="4980502" cy="786551"/>
      </dsp:txXfrm>
    </dsp:sp>
    <dsp:sp modelId="{573F9BF2-AC82-43FC-A361-118085DB3D65}">
      <dsp:nvSpPr>
        <dsp:cNvPr id="0" name=""/>
        <dsp:cNvSpPr/>
      </dsp:nvSpPr>
      <dsp:spPr>
        <a:xfrm>
          <a:off x="2579967" y="3302461"/>
          <a:ext cx="4988779" cy="38823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-Потребе буџетских корисника</a:t>
          </a:r>
          <a:endParaRPr lang="en-US" sz="1400" kern="1200" dirty="0"/>
        </a:p>
      </dsp:txBody>
      <dsp:txXfrm>
        <a:off x="2579967" y="3302461"/>
        <a:ext cx="4988779" cy="388236"/>
      </dsp:txXfrm>
    </dsp:sp>
    <dsp:sp modelId="{B2DE3A8A-BA09-499F-9C72-0630724E4538}">
      <dsp:nvSpPr>
        <dsp:cNvPr id="0" name=""/>
        <dsp:cNvSpPr/>
      </dsp:nvSpPr>
      <dsp:spPr>
        <a:xfrm>
          <a:off x="2579967" y="3892265"/>
          <a:ext cx="4989679" cy="387462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-Започети пројекти из ранијих година</a:t>
          </a:r>
          <a:endParaRPr lang="en-US" sz="1400" kern="1200" dirty="0"/>
        </a:p>
      </dsp:txBody>
      <dsp:txXfrm>
        <a:off x="2579967" y="3892265"/>
        <a:ext cx="4989679" cy="387462"/>
      </dsp:txXfrm>
    </dsp:sp>
    <dsp:sp modelId="{94F14A6F-3CD0-4A17-88D3-6F4D0EB2D4E6}">
      <dsp:nvSpPr>
        <dsp:cNvPr id="0" name=""/>
        <dsp:cNvSpPr/>
      </dsp:nvSpPr>
      <dsp:spPr>
        <a:xfrm>
          <a:off x="2579967" y="4481296"/>
          <a:ext cx="5014723" cy="40122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-Остварење прошлогодишњег буџета</a:t>
          </a:r>
          <a:endParaRPr lang="en-US" sz="1400" kern="1200" dirty="0"/>
        </a:p>
      </dsp:txBody>
      <dsp:txXfrm>
        <a:off x="2579967" y="4481296"/>
        <a:ext cx="5014723" cy="401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363" y="754363"/>
          <a:ext cx="1056175" cy="105617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/>
            <a:t>Средства из буџета градске општине </a:t>
          </a:r>
          <a:r>
            <a:rPr lang="sr-Latn-RS" sz="800" b="1" kern="1200" dirty="0">
              <a:solidFill>
                <a:srgbClr val="00B050"/>
              </a:solidFill>
            </a:rPr>
            <a:t>6</a:t>
          </a:r>
          <a:r>
            <a:rPr lang="sr-Cyrl-RS" sz="800" b="1" kern="1200" dirty="0">
              <a:solidFill>
                <a:srgbClr val="00B050"/>
              </a:solidFill>
            </a:rPr>
            <a:t>22.069.696</a:t>
          </a:r>
          <a:endParaRPr lang="en-US" sz="800" b="1" kern="1200" dirty="0">
            <a:solidFill>
              <a:srgbClr val="00B050"/>
            </a:solidFill>
          </a:endParaRPr>
        </a:p>
      </dsp:txBody>
      <dsp:txXfrm>
        <a:off x="157036" y="909036"/>
        <a:ext cx="746829" cy="746829"/>
      </dsp:txXfrm>
    </dsp:sp>
    <dsp:sp modelId="{98F3E7AB-6934-48FA-B82F-FBEAF1B2375D}">
      <dsp:nvSpPr>
        <dsp:cNvPr id="0" name=""/>
        <dsp:cNvSpPr/>
      </dsp:nvSpPr>
      <dsp:spPr>
        <a:xfrm>
          <a:off x="1144301" y="976160"/>
          <a:ext cx="612582" cy="61258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225499" y="1210411"/>
        <a:ext cx="450186" cy="144080"/>
      </dsp:txXfrm>
    </dsp:sp>
    <dsp:sp modelId="{2F60A798-586E-4E47-B649-25F047F36835}">
      <dsp:nvSpPr>
        <dsp:cNvPr id="0" name=""/>
        <dsp:cNvSpPr/>
      </dsp:nvSpPr>
      <dsp:spPr>
        <a:xfrm>
          <a:off x="1842644" y="754363"/>
          <a:ext cx="1056175" cy="105617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>
              <a:solidFill>
                <a:schemeClr val="bg1"/>
              </a:solidFill>
            </a:rPr>
            <a:t>Донације од осталих нивоа власти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>
              <a:solidFill>
                <a:schemeClr val="bg1"/>
              </a:solidFill>
            </a:rPr>
            <a:t> </a:t>
          </a:r>
          <a:r>
            <a:rPr lang="sr-Cyrl-RS" sz="800" kern="1200" dirty="0">
              <a:solidFill>
                <a:srgbClr val="FF0000"/>
              </a:solidFill>
            </a:rPr>
            <a:t>6.000.000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1997317" y="909036"/>
        <a:ext cx="746829" cy="746829"/>
      </dsp:txXfrm>
    </dsp:sp>
    <dsp:sp modelId="{41F09F99-3DCC-47E4-9188-F7D103A1F6E3}">
      <dsp:nvSpPr>
        <dsp:cNvPr id="0" name=""/>
        <dsp:cNvSpPr/>
      </dsp:nvSpPr>
      <dsp:spPr>
        <a:xfrm>
          <a:off x="2984582" y="976160"/>
          <a:ext cx="612582" cy="612582"/>
        </a:xfrm>
        <a:prstGeom prst="mathPlus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65780" y="1210411"/>
        <a:ext cx="450186" cy="144080"/>
      </dsp:txXfrm>
    </dsp:sp>
    <dsp:sp modelId="{1BD7301A-13D0-4628-85F6-1B0CE1A94869}">
      <dsp:nvSpPr>
        <dsp:cNvPr id="0" name=""/>
        <dsp:cNvSpPr/>
      </dsp:nvSpPr>
      <dsp:spPr>
        <a:xfrm>
          <a:off x="3682925" y="754363"/>
          <a:ext cx="1056175" cy="105617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>
              <a:solidFill>
                <a:schemeClr val="bg1"/>
              </a:solidFill>
            </a:rPr>
            <a:t>Нераспоређени вишак прихода из ранијих година </a:t>
          </a:r>
          <a:r>
            <a:rPr lang="sr-Cyrl-RS" sz="800" kern="1200" dirty="0">
              <a:solidFill>
                <a:srgbClr val="00B050"/>
              </a:solidFill>
            </a:rPr>
            <a:t>24.550.000</a:t>
          </a:r>
          <a:endParaRPr lang="en-US" sz="800" kern="1200" dirty="0">
            <a:solidFill>
              <a:srgbClr val="00B050"/>
            </a:solidFill>
          </a:endParaRPr>
        </a:p>
      </dsp:txBody>
      <dsp:txXfrm>
        <a:off x="3837598" y="909036"/>
        <a:ext cx="746829" cy="746829"/>
      </dsp:txXfrm>
    </dsp:sp>
    <dsp:sp modelId="{655791B8-9C12-49D2-B860-94487689E5BA}">
      <dsp:nvSpPr>
        <dsp:cNvPr id="0" name=""/>
        <dsp:cNvSpPr/>
      </dsp:nvSpPr>
      <dsp:spPr>
        <a:xfrm>
          <a:off x="4824863" y="976160"/>
          <a:ext cx="612582" cy="612582"/>
        </a:xfrm>
        <a:prstGeom prst="mathPlus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600" kern="1200"/>
        </a:p>
      </dsp:txBody>
      <dsp:txXfrm>
        <a:off x="4906061" y="1210411"/>
        <a:ext cx="450186" cy="144080"/>
      </dsp:txXfrm>
    </dsp:sp>
    <dsp:sp modelId="{A32F83FF-96CF-43FD-B868-F6F2C3C1FF24}">
      <dsp:nvSpPr>
        <dsp:cNvPr id="0" name=""/>
        <dsp:cNvSpPr/>
      </dsp:nvSpPr>
      <dsp:spPr>
        <a:xfrm>
          <a:off x="5523206" y="754363"/>
          <a:ext cx="1056175" cy="105617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>
              <a:solidFill>
                <a:schemeClr val="bg1"/>
              </a:solidFill>
            </a:rPr>
            <a:t>Неутрошена средства донација из претходних година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>
              <a:solidFill>
                <a:srgbClr val="FF0000"/>
              </a:solidFill>
            </a:rPr>
            <a:t>8.200.000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5677879" y="909036"/>
        <a:ext cx="746829" cy="746829"/>
      </dsp:txXfrm>
    </dsp:sp>
    <dsp:sp modelId="{855DBF46-1DD5-4AB6-822B-C2DDAFEC6B15}">
      <dsp:nvSpPr>
        <dsp:cNvPr id="0" name=""/>
        <dsp:cNvSpPr/>
      </dsp:nvSpPr>
      <dsp:spPr>
        <a:xfrm>
          <a:off x="6665144" y="976160"/>
          <a:ext cx="612582" cy="612582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600" kern="1200"/>
        </a:p>
      </dsp:txBody>
      <dsp:txXfrm>
        <a:off x="6746342" y="1102352"/>
        <a:ext cx="450186" cy="360198"/>
      </dsp:txXfrm>
    </dsp:sp>
    <dsp:sp modelId="{2DB98FF9-EDB5-4EEE-AFA3-A57C7337F497}">
      <dsp:nvSpPr>
        <dsp:cNvPr id="0" name=""/>
        <dsp:cNvSpPr/>
      </dsp:nvSpPr>
      <dsp:spPr>
        <a:xfrm>
          <a:off x="7363487" y="654063"/>
          <a:ext cx="1563140" cy="125677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>
              <a:solidFill>
                <a:schemeClr val="bg1"/>
              </a:solidFill>
            </a:rPr>
            <a:t>Укупан буџет градске општине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>
              <a:solidFill>
                <a:srgbClr val="0070C0"/>
              </a:solidFill>
            </a:rPr>
            <a:t>660.819.696</a:t>
          </a:r>
          <a:endParaRPr lang="en-US" sz="800" b="1" kern="1200" dirty="0">
            <a:solidFill>
              <a:srgbClr val="0070C0"/>
            </a:solidFill>
          </a:endParaRPr>
        </a:p>
      </dsp:txBody>
      <dsp:txXfrm>
        <a:off x="7592404" y="838113"/>
        <a:ext cx="1105306" cy="888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888C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CS" sz="1400" b="0" i="0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градске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rgbClr val="CD3F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градске општине. Примања од продаје финансијске имовине  представљају приливе по основу продаје домаћих акција и осталог капитала у корист нивоа градске општине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/>
            <a:t> Представљају вишак прихода буџета градске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82419" y="1219002"/>
          <a:ext cx="2762919" cy="276291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Укупни буџетски приходи и примања  </a:t>
          </a:r>
          <a:r>
            <a:rPr lang="sr-Latn-RS" sz="2200" b="1" kern="1200" dirty="0"/>
            <a:t>660.819.696</a:t>
          </a:r>
          <a:r>
            <a:rPr lang="sr-Cyrl-RS" sz="2200" kern="1200" dirty="0"/>
            <a:t> динара</a:t>
          </a:r>
          <a:endParaRPr lang="en-US" sz="2200" kern="1200" dirty="0"/>
        </a:p>
      </dsp:txBody>
      <dsp:txXfrm>
        <a:off x="2387039" y="1623622"/>
        <a:ext cx="1953679" cy="1953679"/>
      </dsp:txXfrm>
    </dsp:sp>
    <dsp:sp modelId="{63432802-399F-407F-AC10-7219543A0326}">
      <dsp:nvSpPr>
        <dsp:cNvPr id="0" name=""/>
        <dsp:cNvSpPr/>
      </dsp:nvSpPr>
      <dsp:spPr>
        <a:xfrm>
          <a:off x="2654546" y="72016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/>
            <a:t>Приходи од  пореза  </a:t>
          </a:r>
          <a:r>
            <a:rPr lang="sr-Cyrl-RS" sz="900" b="1" kern="1200" dirty="0"/>
            <a:t>529.569.696</a:t>
          </a:r>
          <a:r>
            <a:rPr lang="sr-Cyrl-RS" sz="900" kern="1200" dirty="0"/>
            <a:t>        динара</a:t>
          </a:r>
          <a:endParaRPr lang="en-US" sz="900" kern="1200" dirty="0"/>
        </a:p>
      </dsp:txBody>
      <dsp:txXfrm>
        <a:off x="2856856" y="274326"/>
        <a:ext cx="976839" cy="976839"/>
      </dsp:txXfrm>
    </dsp:sp>
    <dsp:sp modelId="{9DDE88A7-5745-4E4F-A7A8-F71A4DA0D5F2}">
      <dsp:nvSpPr>
        <dsp:cNvPr id="0" name=""/>
        <dsp:cNvSpPr/>
      </dsp:nvSpPr>
      <dsp:spPr>
        <a:xfrm>
          <a:off x="4346317" y="1304207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/>
            <a:t>Други приходи (накнаде, таксе, мешовити приходи...)  </a:t>
          </a:r>
          <a:r>
            <a:rPr lang="sr-Cyrl-RS" sz="900" b="1" kern="1200" dirty="0"/>
            <a:t>92.5</a:t>
          </a:r>
          <a:r>
            <a:rPr lang="sr-Latn-RS" sz="900" b="1" kern="1200" dirty="0"/>
            <a:t>00.000</a:t>
          </a:r>
          <a:r>
            <a:rPr lang="sr-Cyrl-RS" sz="900" b="1" kern="1200" dirty="0"/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/>
            <a:t>динара</a:t>
          </a:r>
          <a:endParaRPr lang="en-US" sz="900" kern="1200" dirty="0"/>
        </a:p>
      </dsp:txBody>
      <dsp:txXfrm>
        <a:off x="4548627" y="1506517"/>
        <a:ext cx="976839" cy="976839"/>
      </dsp:txXfrm>
    </dsp:sp>
    <dsp:sp modelId="{1B9AB106-D736-441A-875F-F8C3D31D5C1C}">
      <dsp:nvSpPr>
        <dsp:cNvPr id="0" name=""/>
        <dsp:cNvSpPr/>
      </dsp:nvSpPr>
      <dsp:spPr>
        <a:xfrm>
          <a:off x="3696733" y="3336743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/>
            <a:t>Донације од осталих нивоа власти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b="1" kern="1200" dirty="0"/>
            <a:t>6.000.000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b="0" kern="1200" dirty="0"/>
            <a:t>динара</a:t>
          </a:r>
          <a:endParaRPr lang="sr-Latn-RS" sz="900" b="0" kern="1200" dirty="0"/>
        </a:p>
      </dsp:txBody>
      <dsp:txXfrm>
        <a:off x="3899043" y="3539053"/>
        <a:ext cx="976839" cy="976839"/>
      </dsp:txXfrm>
    </dsp:sp>
    <dsp:sp modelId="{FC69A2CE-A671-47B5-8CD8-544465E52E9C}">
      <dsp:nvSpPr>
        <dsp:cNvPr id="0" name=""/>
        <dsp:cNvSpPr/>
      </dsp:nvSpPr>
      <dsp:spPr>
        <a:xfrm>
          <a:off x="1583780" y="3336743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Нераспоређени вишак прихода из ранијих година</a:t>
          </a:r>
          <a:r>
            <a:rPr lang="sr-Latn-RS" sz="1000" kern="1200" dirty="0"/>
            <a:t> </a:t>
          </a:r>
          <a:r>
            <a:rPr lang="sr-Cyrl-RS" sz="1000" b="1" kern="1200" dirty="0"/>
            <a:t>24.550.000 </a:t>
          </a:r>
          <a:r>
            <a:rPr lang="sr-Latn-RS" sz="1000" b="1" kern="1200" dirty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786090" y="3539053"/>
        <a:ext cx="976839" cy="976839"/>
      </dsp:txXfrm>
    </dsp:sp>
    <dsp:sp modelId="{583EDAA2-8EB8-46BC-8A05-450EC4620A69}">
      <dsp:nvSpPr>
        <dsp:cNvPr id="0" name=""/>
        <dsp:cNvSpPr/>
      </dsp:nvSpPr>
      <dsp:spPr>
        <a:xfrm>
          <a:off x="930841" y="1327205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/>
            <a:t>Неутрошена средства донација из претходних година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b="1" kern="1200" dirty="0"/>
            <a:t>8.200.000</a:t>
          </a:r>
          <a:r>
            <a:rPr lang="sr-Cyrl-RS" sz="900" kern="1200" dirty="0"/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/>
            <a:t>динара</a:t>
          </a:r>
          <a:endParaRPr lang="sr-Latn-RS" sz="900" kern="1200" dirty="0"/>
        </a:p>
      </dsp:txBody>
      <dsp:txXfrm>
        <a:off x="1133151" y="1529515"/>
        <a:ext cx="976839" cy="976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018" y="162602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Расходи за запослене</a:t>
          </a:r>
          <a:endParaRPr lang="en-US" sz="1400" b="1" kern="1200" dirty="0"/>
        </a:p>
      </dsp:txBody>
      <dsp:txXfrm>
        <a:off x="4018" y="162602"/>
        <a:ext cx="2055390" cy="277200"/>
      </dsp:txXfrm>
    </dsp:sp>
    <dsp:sp modelId="{02385D1D-92EB-445D-B736-940004751C79}">
      <dsp:nvSpPr>
        <dsp:cNvPr id="0" name=""/>
        <dsp:cNvSpPr/>
      </dsp:nvSpPr>
      <dsp:spPr>
        <a:xfrm>
          <a:off x="2059409" y="49990"/>
          <a:ext cx="411078" cy="502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4918" y="49990"/>
          <a:ext cx="5590663" cy="502425"/>
        </a:xfrm>
        <a:prstGeom prst="rect">
          <a:avLst/>
        </a:prstGeom>
        <a:solidFill>
          <a:srgbClr val="B07B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осталих директних буџетских корисника</a:t>
          </a:r>
          <a:endParaRPr lang="en-US" sz="1400" kern="1200" dirty="0"/>
        </a:p>
      </dsp:txBody>
      <dsp:txXfrm>
        <a:off x="2634918" y="49990"/>
        <a:ext cx="5590663" cy="502425"/>
      </dsp:txXfrm>
    </dsp:sp>
    <dsp:sp modelId="{F40D94EA-52E0-4740-A924-EAF350BDF213}">
      <dsp:nvSpPr>
        <dsp:cNvPr id="0" name=""/>
        <dsp:cNvSpPr/>
      </dsp:nvSpPr>
      <dsp:spPr>
        <a:xfrm>
          <a:off x="4018" y="719759"/>
          <a:ext cx="2055390" cy="46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Коришћење роба и услуга </a:t>
          </a:r>
          <a:endParaRPr lang="en-US" sz="1400" kern="1200" dirty="0"/>
        </a:p>
      </dsp:txBody>
      <dsp:txXfrm>
        <a:off x="4018" y="719759"/>
        <a:ext cx="2055390" cy="467775"/>
      </dsp:txXfrm>
    </dsp:sp>
    <dsp:sp modelId="{0E930D30-96BC-4D43-B65A-EE88C46DBE48}">
      <dsp:nvSpPr>
        <dsp:cNvPr id="0" name=""/>
        <dsp:cNvSpPr/>
      </dsp:nvSpPr>
      <dsp:spPr>
        <a:xfrm>
          <a:off x="2059409" y="602815"/>
          <a:ext cx="411078" cy="7016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4918" y="602815"/>
          <a:ext cx="5590663" cy="70166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4918" y="602815"/>
        <a:ext cx="5590663" cy="701662"/>
      </dsp:txXfrm>
    </dsp:sp>
    <dsp:sp modelId="{3B1A1736-6579-4E3A-832A-7713D4CE6637}">
      <dsp:nvSpPr>
        <dsp:cNvPr id="0" name=""/>
        <dsp:cNvSpPr/>
      </dsp:nvSpPr>
      <dsp:spPr>
        <a:xfrm>
          <a:off x="4018" y="1467490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Отплата камата</a:t>
          </a:r>
          <a:endParaRPr lang="en-US" sz="1400" b="1" kern="1200" dirty="0"/>
        </a:p>
      </dsp:txBody>
      <dsp:txXfrm>
        <a:off x="4018" y="1467490"/>
        <a:ext cx="2055390" cy="277200"/>
      </dsp:txXfrm>
    </dsp:sp>
    <dsp:sp modelId="{DF96C014-2136-4D13-A6DD-4E793DEDA991}">
      <dsp:nvSpPr>
        <dsp:cNvPr id="0" name=""/>
        <dsp:cNvSpPr/>
      </dsp:nvSpPr>
      <dsp:spPr>
        <a:xfrm>
          <a:off x="2059409" y="1354877"/>
          <a:ext cx="411078" cy="502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89D77-C909-4696-9CA6-8F245854B676}">
      <dsp:nvSpPr>
        <dsp:cNvPr id="0" name=""/>
        <dsp:cNvSpPr/>
      </dsp:nvSpPr>
      <dsp:spPr>
        <a:xfrm>
          <a:off x="2634918" y="1354877"/>
          <a:ext cx="5590663" cy="502425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Отплата камата </a:t>
          </a:r>
          <a:r>
            <a:rPr lang="sr-Cyrl-RS" sz="1400" kern="1200" dirty="0"/>
            <a:t>обухвата трошкове отплате камате и претећих трошкова задуживања.</a:t>
          </a:r>
          <a:endParaRPr lang="en-US" sz="1400" kern="1200" dirty="0"/>
        </a:p>
      </dsp:txBody>
      <dsp:txXfrm>
        <a:off x="2634918" y="1354877"/>
        <a:ext cx="5590663" cy="502425"/>
      </dsp:txXfrm>
    </dsp:sp>
    <dsp:sp modelId="{CCB8139E-CA19-491D-9FCD-6BF28923C725}">
      <dsp:nvSpPr>
        <dsp:cNvPr id="0" name=""/>
        <dsp:cNvSpPr/>
      </dsp:nvSpPr>
      <dsp:spPr>
        <a:xfrm>
          <a:off x="4018" y="2115602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Дотације и трансфери</a:t>
          </a:r>
          <a:endParaRPr lang="en-US" sz="1400" b="1" kern="1200" dirty="0"/>
        </a:p>
      </dsp:txBody>
      <dsp:txXfrm>
        <a:off x="4018" y="2115602"/>
        <a:ext cx="2055390" cy="277200"/>
      </dsp:txXfrm>
    </dsp:sp>
    <dsp:sp modelId="{14D1633C-A097-4A5A-8269-B04E98857E56}">
      <dsp:nvSpPr>
        <dsp:cNvPr id="0" name=""/>
        <dsp:cNvSpPr/>
      </dsp:nvSpPr>
      <dsp:spPr>
        <a:xfrm>
          <a:off x="2059409" y="1907703"/>
          <a:ext cx="411078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4918" y="1907703"/>
          <a:ext cx="5590663" cy="69300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општина обезбеђује за трансферисање средстава осталим нивоима власти (школе, предшколске установе, дом здравља, полицијска управа...).</a:t>
          </a:r>
          <a:endParaRPr lang="en-US" sz="1400" kern="1200" dirty="0"/>
        </a:p>
      </dsp:txBody>
      <dsp:txXfrm>
        <a:off x="2634918" y="1907703"/>
        <a:ext cx="5590663" cy="693000"/>
      </dsp:txXfrm>
    </dsp:sp>
    <dsp:sp modelId="{9312B733-3AEB-49F6-8245-08553BA2949B}">
      <dsp:nvSpPr>
        <dsp:cNvPr id="0" name=""/>
        <dsp:cNvSpPr/>
      </dsp:nvSpPr>
      <dsp:spPr>
        <a:xfrm>
          <a:off x="4018" y="2763715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Остали расходи</a:t>
          </a:r>
          <a:endParaRPr lang="en-US" sz="1400" b="1" kern="1200" dirty="0"/>
        </a:p>
      </dsp:txBody>
      <dsp:txXfrm>
        <a:off x="4018" y="2763715"/>
        <a:ext cx="2055390" cy="277200"/>
      </dsp:txXfrm>
    </dsp:sp>
    <dsp:sp modelId="{435AB433-2559-485A-A03D-C32F36288071}">
      <dsp:nvSpPr>
        <dsp:cNvPr id="0" name=""/>
        <dsp:cNvSpPr/>
      </dsp:nvSpPr>
      <dsp:spPr>
        <a:xfrm>
          <a:off x="2059409" y="2651103"/>
          <a:ext cx="411078" cy="502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4918" y="2651103"/>
          <a:ext cx="5590663" cy="502425"/>
        </a:xfrm>
        <a:prstGeom prst="rect">
          <a:avLst/>
        </a:prstGeom>
        <a:solidFill>
          <a:srgbClr val="EB8B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4918" y="2651103"/>
        <a:ext cx="5590663" cy="502425"/>
      </dsp:txXfrm>
    </dsp:sp>
    <dsp:sp modelId="{939B76D1-BB33-4E50-9ECD-839FB5787B95}">
      <dsp:nvSpPr>
        <dsp:cNvPr id="0" name=""/>
        <dsp:cNvSpPr/>
      </dsp:nvSpPr>
      <dsp:spPr>
        <a:xfrm>
          <a:off x="4018" y="3316540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Социјална заштита</a:t>
          </a:r>
          <a:endParaRPr lang="en-US" sz="1400" b="1" kern="1200" dirty="0"/>
        </a:p>
      </dsp:txBody>
      <dsp:txXfrm>
        <a:off x="4018" y="3316540"/>
        <a:ext cx="2055390" cy="277200"/>
      </dsp:txXfrm>
    </dsp:sp>
    <dsp:sp modelId="{7845F59F-6101-48DE-ABCC-EC5351843F5B}">
      <dsp:nvSpPr>
        <dsp:cNvPr id="0" name=""/>
        <dsp:cNvSpPr/>
      </dsp:nvSpPr>
      <dsp:spPr>
        <a:xfrm>
          <a:off x="2059409" y="3203928"/>
          <a:ext cx="411078" cy="502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4918" y="3203928"/>
          <a:ext cx="5590663" cy="502425"/>
        </a:xfrm>
        <a:prstGeom prst="rect">
          <a:avLst/>
        </a:prstGeom>
        <a:solidFill>
          <a:srgbClr val="888C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све категорије становништва.</a:t>
          </a:r>
          <a:endParaRPr lang="en-US" sz="1400" kern="1200" dirty="0"/>
        </a:p>
      </dsp:txBody>
      <dsp:txXfrm>
        <a:off x="2634918" y="3203928"/>
        <a:ext cx="5590663" cy="502425"/>
      </dsp:txXfrm>
    </dsp:sp>
    <dsp:sp modelId="{C42E8310-64BB-4AF1-8383-CC53609B48A7}">
      <dsp:nvSpPr>
        <dsp:cNvPr id="0" name=""/>
        <dsp:cNvSpPr/>
      </dsp:nvSpPr>
      <dsp:spPr>
        <a:xfrm>
          <a:off x="4018" y="3769746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Отплата главнице</a:t>
          </a:r>
          <a:endParaRPr lang="en-US" sz="1400" b="1" kern="1200" dirty="0"/>
        </a:p>
      </dsp:txBody>
      <dsp:txXfrm>
        <a:off x="4018" y="3769746"/>
        <a:ext cx="2055390" cy="277200"/>
      </dsp:txXfrm>
    </dsp:sp>
    <dsp:sp modelId="{386F4D35-A666-4B7B-8DA3-FE2DCBA241CE}">
      <dsp:nvSpPr>
        <dsp:cNvPr id="0" name=""/>
        <dsp:cNvSpPr/>
      </dsp:nvSpPr>
      <dsp:spPr>
        <a:xfrm>
          <a:off x="2059409" y="3756753"/>
          <a:ext cx="411078" cy="303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DDAF1-B0A6-4915-BBAA-ACF987F2048F}">
      <dsp:nvSpPr>
        <dsp:cNvPr id="0" name=""/>
        <dsp:cNvSpPr/>
      </dsp:nvSpPr>
      <dsp:spPr>
        <a:xfrm>
          <a:off x="2634918" y="3756753"/>
          <a:ext cx="5590663" cy="303187"/>
        </a:xfrm>
        <a:prstGeom prst="rect">
          <a:avLst/>
        </a:prstGeom>
        <a:solidFill>
          <a:srgbClr val="DC7A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Отплата главнице </a:t>
          </a:r>
          <a:r>
            <a:rPr lang="sr-Cyrl-RS" sz="1400" kern="1200" dirty="0"/>
            <a:t>обухвата трошкове  рата кредита.</a:t>
          </a:r>
          <a:endParaRPr lang="en-US" sz="1400" kern="1200" dirty="0"/>
        </a:p>
      </dsp:txBody>
      <dsp:txXfrm>
        <a:off x="2634918" y="3756753"/>
        <a:ext cx="5590663" cy="303187"/>
      </dsp:txXfrm>
    </dsp:sp>
    <dsp:sp modelId="{B471A916-B6F4-4017-A447-E2C98CEE19B9}">
      <dsp:nvSpPr>
        <dsp:cNvPr id="0" name=""/>
        <dsp:cNvSpPr/>
      </dsp:nvSpPr>
      <dsp:spPr>
        <a:xfrm>
          <a:off x="4018" y="4318240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Буџетска резерва</a:t>
          </a:r>
          <a:endParaRPr lang="en-US" sz="1400" b="1" kern="1200" dirty="0"/>
        </a:p>
      </dsp:txBody>
      <dsp:txXfrm>
        <a:off x="4018" y="4318240"/>
        <a:ext cx="2055390" cy="277200"/>
      </dsp:txXfrm>
    </dsp:sp>
    <dsp:sp modelId="{7F976215-9D17-4223-A92A-D3302071B429}">
      <dsp:nvSpPr>
        <dsp:cNvPr id="0" name=""/>
        <dsp:cNvSpPr/>
      </dsp:nvSpPr>
      <dsp:spPr>
        <a:xfrm>
          <a:off x="2059409" y="4110340"/>
          <a:ext cx="411078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4918" y="4110340"/>
          <a:ext cx="5590663" cy="693000"/>
        </a:xfrm>
        <a:prstGeom prst="rect">
          <a:avLst/>
        </a:prstGeom>
        <a:solidFill>
          <a:srgbClr val="53D2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Буџетска резерва </a:t>
          </a:r>
          <a:r>
            <a:rPr lang="sr-Cyrl-RS" sz="14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400" kern="1200" dirty="0"/>
        </a:p>
      </dsp:txBody>
      <dsp:txXfrm>
        <a:off x="2634918" y="4110340"/>
        <a:ext cx="5590663" cy="693000"/>
      </dsp:txXfrm>
    </dsp:sp>
    <dsp:sp modelId="{320B77C6-F8A0-4CEB-8B55-79E4A1BAF9E9}">
      <dsp:nvSpPr>
        <dsp:cNvPr id="0" name=""/>
        <dsp:cNvSpPr/>
      </dsp:nvSpPr>
      <dsp:spPr>
        <a:xfrm>
          <a:off x="4018" y="5061640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Основна средства</a:t>
          </a:r>
          <a:endParaRPr lang="en-US" sz="1400" b="1" kern="1200" dirty="0"/>
        </a:p>
      </dsp:txBody>
      <dsp:txXfrm>
        <a:off x="4018" y="5061640"/>
        <a:ext cx="2055390" cy="277200"/>
      </dsp:txXfrm>
    </dsp:sp>
    <dsp:sp modelId="{803A06C6-F698-48F4-A91D-0B2B17EECBA4}">
      <dsp:nvSpPr>
        <dsp:cNvPr id="0" name=""/>
        <dsp:cNvSpPr/>
      </dsp:nvSpPr>
      <dsp:spPr>
        <a:xfrm>
          <a:off x="2059409" y="4853740"/>
          <a:ext cx="411078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4918" y="4853740"/>
          <a:ext cx="5590663" cy="693000"/>
        </a:xfrm>
        <a:prstGeom prst="rect">
          <a:avLst/>
        </a:prstGeom>
        <a:solidFill>
          <a:srgbClr val="FF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Основна средства </a:t>
          </a:r>
          <a:r>
            <a:rPr lang="sr-Cyrl-RS" sz="1400" kern="1200" dirty="0"/>
            <a:t>су трошкови за инвестиционо одржавање постојећих објеката, набавку машина и опреме, као и осталих основних средстава.</a:t>
          </a:r>
          <a:endParaRPr lang="en-US" sz="1400" kern="1200" dirty="0"/>
        </a:p>
      </dsp:txBody>
      <dsp:txXfrm>
        <a:off x="2634918" y="4853740"/>
        <a:ext cx="5590663" cy="693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324481" y="425523"/>
          <a:ext cx="3872847" cy="3872847"/>
        </a:xfrm>
        <a:prstGeom prst="blockArc">
          <a:avLst>
            <a:gd name="adj1" fmla="val 13350643"/>
            <a:gd name="adj2" fmla="val 15863391"/>
            <a:gd name="adj3" fmla="val 3059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089334" y="642344"/>
          <a:ext cx="3872847" cy="3872847"/>
        </a:xfrm>
        <a:prstGeom prst="blockArc">
          <a:avLst>
            <a:gd name="adj1" fmla="val 11784810"/>
            <a:gd name="adj2" fmla="val 13927977"/>
            <a:gd name="adj3" fmla="val 3059"/>
          </a:avLst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9C54-9E7B-4B8F-9B0A-7253FBEB0BF5}">
      <dsp:nvSpPr>
        <dsp:cNvPr id="0" name=""/>
        <dsp:cNvSpPr/>
      </dsp:nvSpPr>
      <dsp:spPr>
        <a:xfrm>
          <a:off x="2138073" y="434656"/>
          <a:ext cx="3872847" cy="3872847"/>
        </a:xfrm>
        <a:prstGeom prst="blockArc">
          <a:avLst>
            <a:gd name="adj1" fmla="val 9000000"/>
            <a:gd name="adj2" fmla="val 11400000"/>
            <a:gd name="adj3" fmla="val 3059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138073" y="434656"/>
          <a:ext cx="3872847" cy="3872847"/>
        </a:xfrm>
        <a:prstGeom prst="blockArc">
          <a:avLst>
            <a:gd name="adj1" fmla="val 6600000"/>
            <a:gd name="adj2" fmla="val 9000000"/>
            <a:gd name="adj3" fmla="val 3059"/>
          </a:avLst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138073" y="434656"/>
          <a:ext cx="3872847" cy="3872847"/>
        </a:xfrm>
        <a:prstGeom prst="blockArc">
          <a:avLst>
            <a:gd name="adj1" fmla="val 4200000"/>
            <a:gd name="adj2" fmla="val 6600000"/>
            <a:gd name="adj3" fmla="val 3059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138073" y="434656"/>
          <a:ext cx="3872847" cy="3872847"/>
        </a:xfrm>
        <a:prstGeom prst="blockArc">
          <a:avLst>
            <a:gd name="adj1" fmla="val 1800000"/>
            <a:gd name="adj2" fmla="val 4200000"/>
            <a:gd name="adj3" fmla="val 3059"/>
          </a:avLst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138073" y="434656"/>
          <a:ext cx="3872847" cy="3872847"/>
        </a:xfrm>
        <a:prstGeom prst="blockArc">
          <a:avLst>
            <a:gd name="adj1" fmla="val 21000000"/>
            <a:gd name="adj2" fmla="val 1800000"/>
            <a:gd name="adj3" fmla="val 3059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22D44-0CF2-418B-92D0-4D3E78B4BC10}">
      <dsp:nvSpPr>
        <dsp:cNvPr id="0" name=""/>
        <dsp:cNvSpPr/>
      </dsp:nvSpPr>
      <dsp:spPr>
        <a:xfrm>
          <a:off x="2138073" y="434656"/>
          <a:ext cx="3872847" cy="3872847"/>
        </a:xfrm>
        <a:prstGeom prst="blockArc">
          <a:avLst>
            <a:gd name="adj1" fmla="val 18600000"/>
            <a:gd name="adj2" fmla="val 21000000"/>
            <a:gd name="adj3" fmla="val 3059"/>
          </a:avLst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138073" y="434656"/>
          <a:ext cx="3872847" cy="3872847"/>
        </a:xfrm>
        <a:prstGeom prst="blockArc">
          <a:avLst>
            <a:gd name="adj1" fmla="val 16200000"/>
            <a:gd name="adj2" fmla="val 18600000"/>
            <a:gd name="adj3" fmla="val 305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300380" y="1577787"/>
          <a:ext cx="1548232" cy="15865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1500" b="1" kern="1200" dirty="0">
              <a:solidFill>
                <a:schemeClr val="bg1"/>
              </a:solidFill>
            </a:rPr>
            <a:t>660.819.696</a:t>
          </a:r>
          <a:r>
            <a:rPr lang="sr-Cyrl-RS" sz="1500" kern="1200" dirty="0">
              <a:solidFill>
                <a:schemeClr val="bg1"/>
              </a:solidFill>
            </a:rPr>
            <a:t> динара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527113" y="1810137"/>
        <a:ext cx="1094766" cy="1121885"/>
      </dsp:txXfrm>
    </dsp:sp>
    <dsp:sp modelId="{73F305AC-CFDC-45B1-8AB8-6FABD1C99179}">
      <dsp:nvSpPr>
        <dsp:cNvPr id="0" name=""/>
        <dsp:cNvSpPr/>
      </dsp:nvSpPr>
      <dsp:spPr>
        <a:xfrm>
          <a:off x="3493913" y="-115427"/>
          <a:ext cx="1161168" cy="11594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bg1"/>
              </a:solidFill>
            </a:rPr>
            <a:t>Коришћење роба и услуга </a:t>
          </a:r>
          <a:r>
            <a:rPr lang="ru-RU" sz="900" b="1" kern="1200" dirty="0">
              <a:solidFill>
                <a:schemeClr val="bg1"/>
              </a:solidFill>
            </a:rPr>
            <a:t>253.647.475 </a:t>
          </a:r>
          <a:r>
            <a:rPr lang="ru-RU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3663962" y="54364"/>
        <a:ext cx="821070" cy="819825"/>
      </dsp:txXfrm>
    </dsp:sp>
    <dsp:sp modelId="{2CDCF7A7-6A98-4B16-9DDD-1DC3FAD0011A}">
      <dsp:nvSpPr>
        <dsp:cNvPr id="0" name=""/>
        <dsp:cNvSpPr/>
      </dsp:nvSpPr>
      <dsp:spPr>
        <a:xfrm>
          <a:off x="4888787" y="499003"/>
          <a:ext cx="822759" cy="822759"/>
        </a:xfrm>
        <a:prstGeom prst="ellipse">
          <a:avLst/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/>
            <a:t>Отплата камата </a:t>
          </a:r>
          <a:r>
            <a:rPr lang="sr-Cyrl-RS" sz="900" b="1" kern="1200" dirty="0"/>
            <a:t>45.000 </a:t>
          </a:r>
          <a:r>
            <a:rPr lang="sr-Cyrl-RS" sz="900" kern="1200" dirty="0"/>
            <a:t>динара</a:t>
          </a:r>
          <a:endParaRPr lang="en-US" sz="900" kern="1200" dirty="0"/>
        </a:p>
      </dsp:txBody>
      <dsp:txXfrm>
        <a:off x="5009277" y="619493"/>
        <a:ext cx="581779" cy="581779"/>
      </dsp:txXfrm>
    </dsp:sp>
    <dsp:sp modelId="{A14630AA-C1BD-4A7E-B665-0A7C9B6C19C9}">
      <dsp:nvSpPr>
        <dsp:cNvPr id="0" name=""/>
        <dsp:cNvSpPr/>
      </dsp:nvSpPr>
      <dsp:spPr>
        <a:xfrm>
          <a:off x="5409505" y="1505309"/>
          <a:ext cx="1085655" cy="1069315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Дотације и трансфери </a:t>
          </a:r>
          <a:r>
            <a:rPr lang="sr-Cyrl-RS" sz="900" b="1" kern="1200" dirty="0">
              <a:solidFill>
                <a:schemeClr val="bg1"/>
              </a:solidFill>
            </a:rPr>
            <a:t>25.768.013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5568495" y="1661907"/>
        <a:ext cx="767675" cy="756119"/>
      </dsp:txXfrm>
    </dsp:sp>
    <dsp:sp modelId="{E43F7264-94BE-4E7E-8A98-A0D70BB3AF06}">
      <dsp:nvSpPr>
        <dsp:cNvPr id="0" name=""/>
        <dsp:cNvSpPr/>
      </dsp:nvSpPr>
      <dsp:spPr>
        <a:xfrm>
          <a:off x="5228056" y="2834085"/>
          <a:ext cx="995563" cy="980794"/>
        </a:xfrm>
        <a:prstGeom prst="ellipse">
          <a:avLst/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Расходи за запослене </a:t>
          </a:r>
          <a:r>
            <a:rPr lang="sr-Cyrl-RS" sz="900" b="1" kern="1200" dirty="0">
              <a:solidFill>
                <a:schemeClr val="bg1"/>
              </a:solidFill>
            </a:rPr>
            <a:t>269.218.266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5373853" y="2977719"/>
        <a:ext cx="703969" cy="693526"/>
      </dsp:txXfrm>
    </dsp:sp>
    <dsp:sp modelId="{115526CD-270E-4C52-A164-15F2B6F9FE39}">
      <dsp:nvSpPr>
        <dsp:cNvPr id="0" name=""/>
        <dsp:cNvSpPr/>
      </dsp:nvSpPr>
      <dsp:spPr>
        <a:xfrm>
          <a:off x="4230563" y="3684390"/>
          <a:ext cx="992198" cy="95700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Права из социјалног осигурања </a:t>
          </a:r>
          <a:r>
            <a:rPr lang="sr-Cyrl-RS" sz="900" b="1" kern="1200" dirty="0">
              <a:solidFill>
                <a:schemeClr val="bg1"/>
              </a:solidFill>
            </a:rPr>
            <a:t>33.395.942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4375867" y="3824539"/>
        <a:ext cx="701590" cy="676702"/>
      </dsp:txXfrm>
    </dsp:sp>
    <dsp:sp modelId="{D19ADD6D-9F0A-4766-B637-BB2D5495A9BB}">
      <dsp:nvSpPr>
        <dsp:cNvPr id="0" name=""/>
        <dsp:cNvSpPr/>
      </dsp:nvSpPr>
      <dsp:spPr>
        <a:xfrm>
          <a:off x="2954317" y="3684390"/>
          <a:ext cx="936028" cy="957000"/>
        </a:xfrm>
        <a:prstGeom prst="ellipse">
          <a:avLst/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Остали расходи </a:t>
          </a:r>
          <a:r>
            <a:rPr lang="sr-Cyrl-RS" sz="900" b="1" kern="1200" dirty="0">
              <a:solidFill>
                <a:schemeClr val="bg1"/>
              </a:solidFill>
            </a:rPr>
            <a:t>16.096.000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3091395" y="3824539"/>
        <a:ext cx="661872" cy="676702"/>
      </dsp:txXfrm>
    </dsp:sp>
    <dsp:sp modelId="{599F7A90-3484-412B-8187-8409C7870E6E}">
      <dsp:nvSpPr>
        <dsp:cNvPr id="0" name=""/>
        <dsp:cNvSpPr/>
      </dsp:nvSpPr>
      <dsp:spPr>
        <a:xfrm>
          <a:off x="2011776" y="2913103"/>
          <a:ext cx="822759" cy="822759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/>
            <a:t>Отплата главнице </a:t>
          </a:r>
          <a:r>
            <a:rPr lang="sr-Cyrl-RS" sz="900" b="1" kern="1200" dirty="0"/>
            <a:t>4.689.000 </a:t>
          </a:r>
          <a:r>
            <a:rPr lang="sr-Cyrl-RS" sz="900" kern="1200" dirty="0"/>
            <a:t>динара</a:t>
          </a:r>
          <a:endParaRPr lang="en-US" sz="900" kern="1200" dirty="0"/>
        </a:p>
      </dsp:txBody>
      <dsp:txXfrm>
        <a:off x="2132266" y="3033593"/>
        <a:ext cx="581779" cy="581779"/>
      </dsp:txXfrm>
    </dsp:sp>
    <dsp:sp modelId="{4F05B281-B6DB-45BB-A427-1BF92AADC139}">
      <dsp:nvSpPr>
        <dsp:cNvPr id="0" name=""/>
        <dsp:cNvSpPr/>
      </dsp:nvSpPr>
      <dsp:spPr>
        <a:xfrm>
          <a:off x="1734439" y="1523710"/>
          <a:ext cx="924443" cy="1032513"/>
        </a:xfrm>
        <a:prstGeom prst="ellipse">
          <a:avLst/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Средства резерве </a:t>
          </a:r>
          <a:r>
            <a:rPr lang="sr-Cyrl-RS" sz="900" b="1" kern="1200" dirty="0">
              <a:solidFill>
                <a:schemeClr val="bg1"/>
              </a:solidFill>
            </a:rPr>
            <a:t>3.300.000 </a:t>
          </a:r>
          <a:r>
            <a:rPr lang="sr-Cyrl-RS" sz="900" b="0" kern="1200" dirty="0">
              <a:solidFill>
                <a:schemeClr val="bg1"/>
              </a:solidFill>
            </a:rPr>
            <a:t>динара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869821" y="1674918"/>
        <a:ext cx="653679" cy="730097"/>
      </dsp:txXfrm>
    </dsp:sp>
    <dsp:sp modelId="{2D6C03BD-4023-431E-84F6-C080A9961C8A}">
      <dsp:nvSpPr>
        <dsp:cNvPr id="0" name=""/>
        <dsp:cNvSpPr/>
      </dsp:nvSpPr>
      <dsp:spPr>
        <a:xfrm>
          <a:off x="2301470" y="533069"/>
          <a:ext cx="1107664" cy="108079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Основна средства </a:t>
          </a:r>
          <a:r>
            <a:rPr lang="sr-Cyrl-RS" sz="900" b="1" kern="1200" dirty="0">
              <a:solidFill>
                <a:schemeClr val="bg1"/>
              </a:solidFill>
            </a:rPr>
            <a:t>54.660.000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463684" y="691347"/>
        <a:ext cx="783236" cy="764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0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8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9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002060"/>
                </a:solidFill>
              </a:rPr>
              <a:t>ГРАДСКА ОПШТИНА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sr-Cyrl-RS" b="1" dirty="0">
                <a:solidFill>
                  <a:srgbClr val="002060"/>
                </a:solidFill>
              </a:rPr>
              <a:t>ЗВЕЗДАРА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i="1" dirty="0"/>
              <a:t>ГРАЂАНСКИ ВОДИЧ КРОЗ ОДЛУКУ О БУЏЕТУ за 2020. годину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16216" y="4046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Uneti g</a:t>
            </a:r>
            <a:r>
              <a:rPr lang="en-US" sz="2000" dirty="0" err="1"/>
              <a:t>rb</a:t>
            </a:r>
            <a:r>
              <a:rPr lang="en-US" sz="20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15121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Autofit/>
          </a:bodyPr>
          <a:lstStyle/>
          <a:p>
            <a:r>
              <a:rPr lang="sr-Cyrl-RS" sz="3600" b="1" dirty="0">
                <a:solidFill>
                  <a:srgbClr val="002060"/>
                </a:solidFill>
              </a:rPr>
              <a:t>Шта су приходи и примања буџета?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155780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Структура планираних прихода и примања за 2020. годину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3076373"/>
              </p:ext>
            </p:extLst>
          </p:nvPr>
        </p:nvGraphicFramePr>
        <p:xfrm>
          <a:off x="1259632" y="1268760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solidFill>
                  <a:srgbClr val="002060"/>
                </a:solidFill>
              </a:rPr>
              <a:t>Структура планираних прихода и примања за 2020. годину</a:t>
            </a:r>
            <a:endParaRPr lang="en-US" sz="29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781499"/>
              </p:ext>
            </p:extLst>
          </p:nvPr>
        </p:nvGraphicFramePr>
        <p:xfrm>
          <a:off x="1115616" y="1667235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55805"/>
              </p:ext>
            </p:extLst>
          </p:nvPr>
        </p:nvGraphicFramePr>
        <p:xfrm>
          <a:off x="1431671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002060"/>
                </a:solidFill>
              </a:rPr>
              <a:t>Шта се променило у односу на 2019. годину?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06444" y="1286892"/>
            <a:ext cx="8229600" cy="77395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sr-Cyrl-RS" dirty="0"/>
              <a:t>Укупни приходи и примања наше градске општине у 2020. години су се </a:t>
            </a:r>
            <a:r>
              <a:rPr lang="sr-Cyrl-RS" b="1" dirty="0"/>
              <a:t>смањили </a:t>
            </a:r>
            <a:r>
              <a:rPr lang="sr-Cyrl-RS" dirty="0"/>
              <a:t>у односу на последњу измену Одлуке о буџету за 2019. годину за </a:t>
            </a:r>
            <a:r>
              <a:rPr lang="sr-Cyrl-RS" b="1" dirty="0"/>
              <a:t>77.269.557 </a:t>
            </a:r>
            <a:r>
              <a:rPr lang="sr-Cyrl-RS" dirty="0"/>
              <a:t>динара, односно за </a:t>
            </a:r>
            <a:r>
              <a:rPr lang="sr-Cyrl-RS" b="1" dirty="0"/>
              <a:t>11,70%</a:t>
            </a:r>
            <a:r>
              <a:rPr lang="sr-Cyrl-R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51520" y="4966376"/>
            <a:ext cx="8377186" cy="1209464"/>
          </a:xfrm>
        </p:spPr>
        <p:txBody>
          <a:bodyPr>
            <a:noAutofit/>
          </a:bodyPr>
          <a:lstStyle/>
          <a:p>
            <a:pPr marL="0" indent="0"/>
            <a:r>
              <a:rPr lang="sr-Cyrl-RS" sz="1600" b="1" dirty="0">
                <a:solidFill>
                  <a:srgbClr val="0070C0"/>
                </a:solidFill>
              </a:rPr>
              <a:t>   Непорески приходи</a:t>
            </a:r>
            <a:r>
              <a:rPr lang="sr-Cyrl-RS" sz="1600" dirty="0">
                <a:solidFill>
                  <a:srgbClr val="0070C0"/>
                </a:solidFill>
              </a:rPr>
              <a:t> повећани су за износ од  18.100.000 динара</a:t>
            </a:r>
          </a:p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942553"/>
            <a:ext cx="7211690" cy="21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FF0000"/>
                </a:solidFill>
              </a:rPr>
              <a:t>Порески приходи</a:t>
            </a:r>
            <a:r>
              <a:rPr lang="sr-Cyrl-RS" sz="1600" dirty="0">
                <a:solidFill>
                  <a:srgbClr val="FF0000"/>
                </a:solidFill>
              </a:rPr>
              <a:t> смањени су за износ од 14.689.363 динара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FF0000"/>
                </a:solidFill>
              </a:rPr>
              <a:t>Трансфери</a:t>
            </a:r>
            <a:r>
              <a:rPr lang="sr-Cyrl-RS" sz="1600" dirty="0">
                <a:solidFill>
                  <a:srgbClr val="FF0000"/>
                </a:solidFill>
              </a:rPr>
              <a:t> су смањени за износ од 15.331.251 динара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FF0000"/>
                </a:solidFill>
              </a:rPr>
              <a:t>Нераспоређени вишак прихода из ранијих година и</a:t>
            </a:r>
            <a:r>
              <a:rPr lang="sr-Cyrl-RS" sz="2400" b="1" dirty="0">
                <a:solidFill>
                  <a:srgbClr val="FF0000"/>
                </a:solidFill>
              </a:rPr>
              <a:t> </a:t>
            </a:r>
            <a:r>
              <a:rPr lang="sr-Cyrl-RS" sz="1600" b="1" dirty="0">
                <a:solidFill>
                  <a:srgbClr val="FF0000"/>
                </a:solidFill>
              </a:rPr>
              <a:t>неутрошена средства донација из претходних година</a:t>
            </a:r>
            <a:r>
              <a:rPr lang="sr-Cyrl-RS" sz="1600" dirty="0">
                <a:solidFill>
                  <a:srgbClr val="FF0000"/>
                </a:solidFill>
              </a:rPr>
              <a:t> смањени су за износ од 65.348.943 динара</a:t>
            </a:r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95" y="2374773"/>
            <a:ext cx="485775" cy="1254081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225" y="4464197"/>
            <a:ext cx="485775" cy="1209464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На шта се троше јавна средства</a:t>
            </a:r>
            <a:r>
              <a:rPr lang="en-US" sz="3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600" dirty="0"/>
              <a:t>	Буџет мора бити у равнотежи, што значи да расходи морају одговарати приходима. Укупни планирани расходи и издаци буџета у 2020. години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</a:t>
            </a:r>
            <a:r>
              <a:rPr lang="sr-Cyrl-RS" sz="1600" dirty="0"/>
              <a:t>Расходи представљају све трошкове градске општине за плате буџетских корисника, набавку роба и услуга, субвенције, дотације, трансфере и остале трошкове које општина 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градске општине;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градске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060848"/>
            <a:ext cx="3384376" cy="93610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/>
              <a:t>660.819.696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dirty="0">
                <a:solidFill>
                  <a:srgbClr val="002060"/>
                </a:solidFill>
              </a:rPr>
              <a:t>Шта су расходи и издаци буџета?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809631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Структура планираних расхода и издатака буџета за 2020. годину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8785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319958"/>
              </p:ext>
            </p:extLst>
          </p:nvPr>
        </p:nvGraphicFramePr>
        <p:xfrm>
          <a:off x="118762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>
                <a:solidFill>
                  <a:srgbClr val="002060"/>
                </a:solidFill>
              </a:rPr>
              <a:t>Структура планираних расхода и издатака буџета</a:t>
            </a:r>
            <a:r>
              <a:rPr lang="sr-Cyrl-RS" b="1" dirty="0">
                <a:solidFill>
                  <a:srgbClr val="002060"/>
                </a:solidFill>
              </a:rPr>
              <a:t> </a:t>
            </a:r>
            <a:r>
              <a:rPr lang="sr-Cyrl-RS" sz="3200" b="1" dirty="0">
                <a:solidFill>
                  <a:srgbClr val="002060"/>
                </a:solidFill>
              </a:rPr>
              <a:t>за 2020. годину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585052"/>
              </p:ext>
            </p:extLst>
          </p:nvPr>
        </p:nvGraphicFramePr>
        <p:xfrm>
          <a:off x="1481137" y="1842495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2019"/>
            <a:ext cx="8229600" cy="830263"/>
          </a:xfrm>
        </p:spPr>
        <p:txBody>
          <a:bodyPr/>
          <a:lstStyle/>
          <a:p>
            <a:r>
              <a:rPr lang="sr-Cyrl-RS" sz="2800" b="1" dirty="0">
                <a:solidFill>
                  <a:srgbClr val="002060"/>
                </a:solidFill>
              </a:rPr>
              <a:t>Шта се променило у односу на 2019. годину?</a:t>
            </a:r>
            <a:endParaRPr lang="sr-Latn-RS" altLang="en-US" sz="2800" b="1" dirty="0">
              <a:solidFill>
                <a:srgbClr val="002060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80253" y="1092282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расходи и издаци наше градске општине у 2020. години су се </a:t>
            </a:r>
            <a:r>
              <a:rPr lang="sr-Cyrl-RS" sz="2000" b="1" dirty="0"/>
              <a:t>смањили</a:t>
            </a:r>
            <a:r>
              <a:rPr lang="sr-Cyrl-RS" sz="2000" dirty="0"/>
              <a:t> у односу на последњу измену Одлуке о буџету за 2019. годину за </a:t>
            </a:r>
            <a:r>
              <a:rPr lang="sr-Cyrl-RS" sz="2000" b="1" dirty="0"/>
              <a:t>77.269.557</a:t>
            </a:r>
            <a:r>
              <a:rPr lang="sr-Cyrl-RS" sz="2000" dirty="0"/>
              <a:t> динара, односно за</a:t>
            </a:r>
            <a:r>
              <a:rPr lang="sr-Cyrl-RS" sz="2000" dirty="0">
                <a:solidFill>
                  <a:srgbClr val="FF0000"/>
                </a:solidFill>
              </a:rPr>
              <a:t> </a:t>
            </a:r>
            <a:r>
              <a:rPr lang="sr-Latn-RS" sz="2000" b="1" dirty="0"/>
              <a:t>1</a:t>
            </a:r>
            <a:r>
              <a:rPr lang="sr-Cyrl-RS" sz="2000" b="1" dirty="0"/>
              <a:t>1.70</a:t>
            </a:r>
            <a:r>
              <a:rPr lang="sr-Cyrl-RS" sz="2000" b="1" dirty="0">
                <a:solidFill>
                  <a:srgbClr val="FF0000"/>
                </a:solidFill>
              </a:rPr>
              <a:t> </a:t>
            </a:r>
            <a:r>
              <a:rPr lang="sr-Cyrl-RS" sz="2000" b="1" dirty="0"/>
              <a:t>%</a:t>
            </a:r>
            <a:r>
              <a:rPr lang="sr-Cyrl-RS" sz="2000" dirty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051720" y="1884370"/>
            <a:ext cx="6851650" cy="2217681"/>
          </a:xfrm>
        </p:spPr>
        <p:txBody>
          <a:bodyPr rtlCol="0">
            <a:normAutofit fontScale="92500" lnSpcReduction="20000"/>
          </a:bodyPr>
          <a:lstStyle/>
          <a:p>
            <a:pPr lvl="0">
              <a:buNone/>
            </a:pPr>
            <a:endParaRPr lang="sr-Cyrl-RS" sz="1600" b="1" dirty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 marL="0" lvl="0" indent="0">
              <a:buNone/>
            </a:pPr>
            <a:endParaRPr lang="sr-Cyrl-RS" sz="1700" dirty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 lvl="0"/>
            <a:r>
              <a:rPr lang="sr-Cyrl-RS" sz="1700" b="1" dirty="0">
                <a:solidFill>
                  <a:srgbClr val="FF0000"/>
                </a:solidFill>
                <a:ea typeface="SimSun" panose="02010600030101010101" pitchFamily="2" charset="-122"/>
              </a:rPr>
              <a:t>Расходи за отплату камата</a:t>
            </a:r>
            <a:r>
              <a:rPr lang="sr-Cyrl-RS" sz="1700" dirty="0">
                <a:solidFill>
                  <a:srgbClr val="FF0000"/>
                </a:solidFill>
                <a:ea typeface="SimSun" panose="02010600030101010101" pitchFamily="2" charset="-122"/>
              </a:rPr>
              <a:t> смањени су за износ од 1.055.000 динара</a:t>
            </a:r>
            <a:endParaRPr lang="en-US" sz="1700" dirty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>
              <a:defRPr/>
            </a:pPr>
            <a:r>
              <a:rPr lang="sr-Cyrl-RS" sz="1700" b="1" dirty="0">
                <a:solidFill>
                  <a:srgbClr val="FF0000"/>
                </a:solidFill>
                <a:cs typeface="Arial" panose="020B0604020202020204" pitchFamily="34" charset="0"/>
              </a:rPr>
              <a:t>Дотације и трансфери </a:t>
            </a:r>
            <a:r>
              <a:rPr lang="sr-Cyrl-RS" sz="1700" dirty="0">
                <a:solidFill>
                  <a:srgbClr val="FF0000"/>
                </a:solidFill>
              </a:rPr>
              <a:t>смањени су 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за износ од 55.434.231 динара</a:t>
            </a:r>
          </a:p>
          <a:p>
            <a:pPr>
              <a:defRPr/>
            </a:pPr>
            <a:r>
              <a:rPr lang="sr-Cyrl-RS" sz="1700" b="1" dirty="0">
                <a:solidFill>
                  <a:srgbClr val="FF0000"/>
                </a:solidFill>
                <a:cs typeface="Arial" panose="020B0604020202020204" pitchFamily="34" charset="0"/>
              </a:rPr>
              <a:t>Коришћење роба и услуга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 смањени су за износ од 13.564.486 динара</a:t>
            </a:r>
          </a:p>
          <a:p>
            <a:pPr>
              <a:defRPr/>
            </a:pPr>
            <a:r>
              <a:rPr lang="sr-Cyrl-RS" sz="1700" b="1" dirty="0">
                <a:solidFill>
                  <a:srgbClr val="FF0000"/>
                </a:solidFill>
                <a:cs typeface="Arial" panose="020B0604020202020204" pitchFamily="34" charset="0"/>
              </a:rPr>
              <a:t>Расходи за социјалну заштиту 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 смањени су за износ од 4.486.258 динара</a:t>
            </a:r>
          </a:p>
          <a:p>
            <a:pPr>
              <a:defRPr/>
            </a:pPr>
            <a:r>
              <a:rPr lang="sr-Cyrl-RS" sz="1700" b="1" dirty="0">
                <a:solidFill>
                  <a:srgbClr val="FF0000"/>
                </a:solidFill>
                <a:cs typeface="Arial" panose="020B0604020202020204" pitchFamily="34" charset="0"/>
              </a:rPr>
              <a:t>Расходи за отплату главнице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 смањени су за износ од 22.371.000 динара</a:t>
            </a:r>
          </a:p>
          <a:p>
            <a:pPr>
              <a:defRPr/>
            </a:pPr>
            <a:r>
              <a:rPr lang="sr-Cyrl-RS" sz="1700" b="1" dirty="0">
                <a:solidFill>
                  <a:srgbClr val="FF0000"/>
                </a:solidFill>
                <a:cs typeface="Arial" panose="020B0604020202020204" pitchFamily="34" charset="0"/>
              </a:rPr>
              <a:t>Остали расходи 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смањени су за износ од 9.725.000 динара</a:t>
            </a:r>
            <a:endParaRPr lang="en-US" sz="17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r-Latn-RS" altLang="en-US" sz="17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692683"/>
            <a:ext cx="7139136" cy="11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0070C0"/>
                </a:solidFill>
              </a:rPr>
              <a:t>Расходи за запослене </a:t>
            </a:r>
            <a:r>
              <a:rPr lang="sr-Cyrl-RS" sz="1600" dirty="0">
                <a:solidFill>
                  <a:srgbClr val="0070C0"/>
                </a:solidFill>
              </a:rPr>
              <a:t>повећани су за износ од 17.997.736 динара</a:t>
            </a:r>
            <a:endParaRPr lang="sr-Latn-RS" sz="1600" dirty="0">
              <a:solidFill>
                <a:srgbClr val="0070C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Расходи за основна средства </a:t>
            </a:r>
            <a:r>
              <a:rPr lang="sr-Cyrl-R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повећани су за износ од 9.867.682 динара</a:t>
            </a:r>
            <a:endParaRPr lang="sr-Cyrl-RS" altLang="en-US" sz="1600" dirty="0">
              <a:solidFill>
                <a:srgbClr val="0070C0"/>
              </a:solidFill>
              <a:latin typeface="+mn-lt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sr-Cyrl-RS" altLang="en-US" sz="16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Средства резерве</a:t>
            </a:r>
            <a:r>
              <a:rPr lang="sr-Cyrl-RS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 повећана су за износ од 1.501.000 динара</a:t>
            </a:r>
            <a:endParaRPr lang="sr-Latn-RS" altLang="en-US" sz="1600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492899"/>
            <a:ext cx="485775" cy="1296142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49" y="4587271"/>
            <a:ext cx="485775" cy="1178447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Расходи буџета по програмима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10505"/>
              </p:ext>
            </p:extLst>
          </p:nvPr>
        </p:nvGraphicFramePr>
        <p:xfrm>
          <a:off x="91846" y="894730"/>
          <a:ext cx="8960308" cy="55049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2020. годину  (износ у динарима)</a:t>
                      </a:r>
                      <a:endParaRPr lang="en-US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10.000.000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1,47%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29289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60.000.000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9,08%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36.520.000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5,53%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33.314.942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5,05%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1.000.000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0,16%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10.058.000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1,53%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14.700.000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2,23%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425.404.384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64,38%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69.822.370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10,57%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60133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/>
                        <a:t>660.819.696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/>
                        <a:t>100%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602" name="AutoShape 2" descr="Ð ÐµÐ·ÑÐ»ÑÐ°Ñ ÑÐ»Ð¸ÐºÐ° Ð·Ð° zvezdar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Ð ÐµÐ·ÑÐ»ÑÐ°Ñ ÑÐ»Ð¸ÐºÐ° Ð·Ð° zvezdar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385" y="3789040"/>
            <a:ext cx="3412490" cy="227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C:\Users\filimari\Desktop\bg3-772x4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3388618" cy="1800200"/>
          </a:xfrm>
          <a:prstGeom prst="rect">
            <a:avLst/>
          </a:prstGeom>
          <a:noFill/>
        </p:spPr>
      </p:pic>
      <p:pic>
        <p:nvPicPr>
          <p:cNvPr id="25608" name="Picture 8" descr="C:\Users\filimari\Desktop\241012-opstina-1-250x1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4664"/>
            <a:ext cx="2381250" cy="1790700"/>
          </a:xfrm>
          <a:prstGeom prst="rect">
            <a:avLst/>
          </a:prstGeom>
          <a:noFill/>
        </p:spPr>
      </p:pic>
      <p:pic>
        <p:nvPicPr>
          <p:cNvPr id="25609" name="Picture 9" descr="C:\Users\filimari\Desktop\logo-cir-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708920"/>
            <a:ext cx="3905647" cy="634752"/>
          </a:xfrm>
          <a:prstGeom prst="rect">
            <a:avLst/>
          </a:prstGeom>
          <a:noFill/>
        </p:spPr>
      </p:pic>
      <p:pic>
        <p:nvPicPr>
          <p:cNvPr id="25610" name="Picture 10" descr="C:\Users\filimari\Desktop\181115-zvezdaristeotvaranje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04664"/>
            <a:ext cx="2438400" cy="1800200"/>
          </a:xfrm>
          <a:prstGeom prst="rect">
            <a:avLst/>
          </a:prstGeom>
          <a:noFill/>
        </p:spPr>
      </p:pic>
      <p:pic>
        <p:nvPicPr>
          <p:cNvPr id="25611" name="Picture 11" descr="C:\Users\filimari\Desktop\download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2348880"/>
            <a:ext cx="2465834" cy="153657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>
                <a:solidFill>
                  <a:srgbClr val="002060"/>
                </a:solidFill>
              </a:rPr>
              <a:t>Структура расхода по буџетским програмима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080588"/>
              </p:ext>
            </p:extLst>
          </p:nvPr>
        </p:nvGraphicFramePr>
        <p:xfrm>
          <a:off x="1076325" y="1409508"/>
          <a:ext cx="6991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Расходи буџета расподељени по директним и индиректним буџетским корисницима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384024"/>
              </p:ext>
            </p:extLst>
          </p:nvPr>
        </p:nvGraphicFramePr>
        <p:xfrm>
          <a:off x="719847" y="1964987"/>
          <a:ext cx="7452554" cy="293337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74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noProof="1">
                          <a:effectLst/>
                        </a:rPr>
                        <a:t>Редниброј</a:t>
                      </a:r>
                      <a:endParaRPr lang="sr-Cyrl-RS" sz="1200" noProof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noProof="1">
                          <a:effectLst/>
                        </a:rPr>
                        <a:t>Назив буџетског корисника</a:t>
                      </a:r>
                      <a:endParaRPr lang="sr-Cyrl-RS" sz="1200" noProof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2020. 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Скупштина Градске општине Звездара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33.856.850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5,12%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Председник Градске општине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8.155.520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1,23%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Веће Градске општине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27.810.000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4,21%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</a:rPr>
                        <a:t>4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Управа Градске општине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565.609.326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</a:rPr>
                        <a:t>5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Месна заједница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25.388.000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3,84%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У К У П Н О: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Times New Roman"/>
                          <a:ea typeface="Times New Roman"/>
                        </a:rPr>
                        <a:t>660.819.696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002060"/>
                </a:solidFill>
              </a:rPr>
              <a:t>Најважнија улагања</a:t>
            </a:r>
            <a:r>
              <a:rPr lang="sr-Latn-RS" sz="2800" b="1" dirty="0">
                <a:solidFill>
                  <a:srgbClr val="002060"/>
                </a:solidFill>
              </a:rPr>
              <a:t> </a:t>
            </a:r>
            <a:r>
              <a:rPr lang="sr-Cyrl-RS" sz="2800" b="1" dirty="0">
                <a:solidFill>
                  <a:srgbClr val="002060"/>
                </a:solidFill>
              </a:rPr>
              <a:t>од интереса за локалну заједницу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03100"/>
              </p:ext>
            </p:extLst>
          </p:nvPr>
        </p:nvGraphicFramePr>
        <p:xfrm>
          <a:off x="539552" y="1844824"/>
          <a:ext cx="7679195" cy="369716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2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noProof="1">
                          <a:effectLst/>
                        </a:rPr>
                        <a:t>Планирана средства</a:t>
                      </a:r>
                      <a:endParaRPr lang="sr-Cyrl-RS" sz="1600" noProof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20.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21.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202</a:t>
                      </a:r>
                      <a:r>
                        <a:rPr lang="sr-Cyrl-RS" sz="1500" dirty="0">
                          <a:effectLst/>
                        </a:rPr>
                        <a:t>2.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Одржавање и сигнализација некатегорисаних путева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55.000.000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Услуге одржавања комуналног реда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18.000.000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Улагања у основно образовање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6.520.000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36.500.000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41.600.000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Текуће одржавање</a:t>
                      </a:r>
                      <a:r>
                        <a:rPr lang="sr-Cyrl-RS" sz="1100" baseline="0" dirty="0">
                          <a:effectLst/>
                        </a:rPr>
                        <a:t> и поправке </a:t>
                      </a:r>
                      <a:r>
                        <a:rPr lang="sr-Cyrl-RS" sz="1100" dirty="0">
                          <a:effectLst/>
                        </a:rPr>
                        <a:t>дечијих игралишта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24.500.000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Капитално одржавање путева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55.000.000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Изградња и одржавање спортских објеката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8829102"/>
                  </a:ext>
                </a:extLst>
              </a:tr>
              <a:tr h="38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Позориште Звездариште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4.480.000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sz="2800" dirty="0"/>
              <a:t>Уколико сте заинтересовани да сагледате у целини Одлуку о буџету градске општине Звездара за 20</a:t>
            </a:r>
            <a:r>
              <a:rPr lang="sr-Latn-RS" sz="2800" dirty="0"/>
              <a:t>20</a:t>
            </a:r>
            <a:r>
              <a:rPr lang="sr-Cyrl-RS" sz="2800" dirty="0"/>
              <a:t>. годину, исту можете преузети на интернет страници градске општине:  </a:t>
            </a:r>
            <a:r>
              <a:rPr lang="sr-Latn-RS" sz="2800" i="1" dirty="0"/>
              <a:t>www.zvezdara.rs</a:t>
            </a:r>
            <a:r>
              <a:rPr lang="sr-Cyrl-RS" sz="2800" i="1" dirty="0"/>
              <a:t>  </a:t>
            </a:r>
            <a:r>
              <a:rPr lang="sr-Cyrl-RS" sz="2800" dirty="0"/>
              <a:t>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3" name="Picture 5" descr="C:\Users\filimari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75856" y="728406"/>
            <a:ext cx="2592288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9013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r>
              <a:rPr lang="sr-Cyrl-RS" sz="4900" b="1" dirty="0">
                <a:solidFill>
                  <a:srgbClr val="002060"/>
                </a:solidFill>
              </a:rPr>
              <a:t>ХВАЛА!</a:t>
            </a:r>
            <a:endParaRPr lang="en-US" sz="49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 descr="C:\Users\filimari\Desktop\money-sav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7606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градске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2020. 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2019. 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2020.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2019. 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Драге суграђанке и суграђани,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у циљу задовољења потреба грађана.</a:t>
            </a:r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градске општине Звездара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за 2020. годину, која је по својој форми веома обимна и тешка за разумевање због специфичних појмова и класификација које је чине. </a:t>
            </a:r>
            <a:endParaRPr lang="ru-RU" dirty="0"/>
          </a:p>
          <a:p>
            <a:pPr algn="just"/>
            <a:r>
              <a:rPr lang="ru-RU" dirty="0"/>
              <a:t>	</a:t>
            </a:r>
            <a:r>
              <a:rPr lang="sr-Cyrl-RS" dirty="0"/>
              <a:t>Иако није 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градске општине, као и о начину планирања, расподеле и трошења буџетских средстава.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	Драго нам је што је Градска општина Звездара, путем јавне расправе, укључила грађане у процес планирања буџета. Учешће грађана помогло нам је да боље сагледамо потребе наше заједнице.</a:t>
            </a:r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транспарентан приступ настојимо да унапредимо разумевање и интересовање наших суграђана за локалне финансије, као и да успоставимо трајну сарадњу локалне самоуправе и житеља Звездаре 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b="1" i="1" dirty="0"/>
              <a:t>Милош Игњатовић</a:t>
            </a:r>
          </a:p>
          <a:p>
            <a:pPr algn="ctr"/>
            <a:r>
              <a:rPr lang="sr-Cyrl-RS" b="1" dirty="0"/>
              <a:t>                                                                                                                     Председник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8BB3F-823B-4DC2-B516-77F9B5CDA1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66408"/>
            <a:ext cx="1738536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Ко се финансира из буџета?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038600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 градске општине: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	</a:t>
            </a:r>
            <a:r>
              <a:rPr lang="sr-Cyrl-R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Скупштина градске општине Звездара</a:t>
            </a:r>
          </a:p>
          <a:p>
            <a:pPr marL="0" indent="6350" defTabSz="209550">
              <a:buFontTx/>
              <a:buNone/>
            </a:pPr>
            <a:r>
              <a:rPr lang="sr-Cyrl-R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Председник Градске општине Звездара                     	-   Веће Градске општине Звездара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sr-Cyrl-R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    Управа Градске општине Звездара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5"/>
            <a:ext cx="4038600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Индиректни корисници буџетских средстава градске општине: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	</a:t>
            </a:r>
            <a:r>
              <a:rPr lang="sr-Cyrl-CS" sz="1600" dirty="0"/>
              <a:t>Месна заједница Звездара </a:t>
            </a: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4329112"/>
            <a:ext cx="75882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	ЈП Пословни простор "Звездара у ликвидацији"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   -    ЈП СЦ "Олимп - Звездара"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298642"/>
          </a:xfrm>
        </p:spPr>
        <p:txBody>
          <a:bodyPr>
            <a:normAutofit/>
          </a:bodyPr>
          <a:lstStyle/>
          <a:p>
            <a:pPr algn="l"/>
            <a:r>
              <a:rPr lang="sr-Cyrl-RS" sz="3000" b="1" dirty="0">
                <a:solidFill>
                  <a:srgbClr val="002060"/>
                </a:solidFill>
              </a:rPr>
              <a:t>Како настаје буџет</a:t>
            </a:r>
            <a:r>
              <a:rPr lang="sr-Latn-RS" sz="3000" b="1" dirty="0">
                <a:solidFill>
                  <a:srgbClr val="002060"/>
                </a:solidFill>
              </a:rPr>
              <a:t> </a:t>
            </a:r>
            <a:r>
              <a:rPr lang="sr-Cyrl-RS" sz="3000" b="1" dirty="0">
                <a:solidFill>
                  <a:srgbClr val="002060"/>
                </a:solidFill>
              </a:rPr>
              <a:t>градске општине?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градске општине је правни документ који утврђује план прихода и примања и расхода и издатака градске општине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градске општине.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Председник ГО и општинска управа спроводе политику општине, а главна полуга те политике и развоја је управо буџет градске општине</a:t>
            </a:r>
            <a:r>
              <a:rPr lang="en-US" sz="1700" dirty="0"/>
              <a:t> </a:t>
            </a:r>
            <a:r>
              <a:rPr lang="sr-Cyrl-RS" sz="1700" dirty="0"/>
              <a:t>који се </a:t>
            </a:r>
            <a:r>
              <a:rPr lang="sr-Cyrl-RS" sz="1700"/>
              <a:t>доноси на Скупштини </a:t>
            </a:r>
            <a:r>
              <a:rPr lang="sr-Cyrl-RS" sz="1700" dirty="0"/>
              <a:t>ГО Звездара.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Градску општину Звездара</a:t>
            </a:r>
            <a:r>
              <a:rPr lang="sr-Latn-RS" sz="1700" dirty="0"/>
              <a:t> </a:t>
            </a:r>
            <a:r>
              <a:rPr lang="sr-Cyrl-RS" sz="1700" dirty="0"/>
              <a:t>најважнијег документа, руководи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  <p:pic>
        <p:nvPicPr>
          <p:cNvPr id="3074" name="Picture 2" descr="C:\Users\filimari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180853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>
                <a:solidFill>
                  <a:srgbClr val="002060"/>
                </a:solidFill>
              </a:rPr>
              <a:t>Ко учествује у буџетском процесу</a:t>
            </a:r>
            <a:r>
              <a:rPr lang="en-US" b="1" dirty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7725888"/>
              </p:ext>
            </p:extLst>
          </p:nvPr>
        </p:nvGraphicFramePr>
        <p:xfrm>
          <a:off x="1524000" y="1772816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835696" y="3501008"/>
            <a:ext cx="1224136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724128" y="1340768"/>
            <a:ext cx="1296144" cy="10801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Директни корисници буџета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На основу чега се доноси буџет</a:t>
            </a:r>
            <a:r>
              <a:rPr lang="en-US" sz="3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5299602"/>
              </p:ext>
            </p:extLst>
          </p:nvPr>
        </p:nvGraphicFramePr>
        <p:xfrm>
          <a:off x="539552" y="1340210"/>
          <a:ext cx="8167310" cy="488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srgbClr val="002060"/>
                </a:solidFill>
              </a:rPr>
              <a:t>Како се пуни општинска каса?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</a:t>
            </a:r>
            <a:r>
              <a:rPr lang="sr-Cyrl-RS" sz="1600" b="1" dirty="0"/>
              <a:t>јавни приходи и примања </a:t>
            </a:r>
            <a:r>
              <a:rPr lang="sr-Cyrl-RS" sz="1600" dirty="0"/>
              <a:t>градске општине Звездара за 2020. годину износе 660.819.696 динара</a:t>
            </a:r>
          </a:p>
          <a:p>
            <a:pPr algn="just">
              <a:buNone/>
            </a:pPr>
            <a:endParaRPr lang="sr-Cyrl-RS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>
              <a:buNone/>
            </a:pPr>
            <a:endParaRPr lang="en-GB" sz="1600" dirty="0"/>
          </a:p>
          <a:p>
            <a:pPr algn="just"/>
            <a:r>
              <a:rPr lang="sr-Cyrl-RS" sz="1600" dirty="0"/>
              <a:t>Одлуком о буџету градске општине  Звездара  за 2020. годину планирана су средства из буџета у износу од</a:t>
            </a:r>
            <a:r>
              <a:rPr lang="en-GB" sz="1600" dirty="0"/>
              <a:t> </a:t>
            </a:r>
            <a:r>
              <a:rPr lang="sr-Cyrl-RS" sz="1600" dirty="0"/>
              <a:t>622.069.696 динара, донације од осталих нивоа власти у износу од 6.000.000 динара, нераспоређени вишак прихода из ранијих година у износу од 24.550.000 динара и неутрошена средства донација из претходних година у износу од 8.200.000 динара.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98911293"/>
              </p:ext>
            </p:extLst>
          </p:nvPr>
        </p:nvGraphicFramePr>
        <p:xfrm>
          <a:off x="107504" y="4293096"/>
          <a:ext cx="8928992" cy="25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460898" y="2016092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8999" y="1633153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2100353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/>
              <a:t>660.819.696</a:t>
            </a:r>
            <a:r>
              <a:rPr lang="en-GB" sz="4400" b="1" dirty="0"/>
              <a:t>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5083</TotalTime>
  <Words>1735</Words>
  <Application>Microsoft Office PowerPoint</Application>
  <PresentationFormat>On-screen Show (4:3)</PresentationFormat>
  <Paragraphs>337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SimSun</vt:lpstr>
      <vt:lpstr>Arial</vt:lpstr>
      <vt:lpstr>Arial Narrow</vt:lpstr>
      <vt:lpstr>Calibri</vt:lpstr>
      <vt:lpstr>Rod</vt:lpstr>
      <vt:lpstr>Times New Roman</vt:lpstr>
      <vt:lpstr>Wingdings</vt:lpstr>
      <vt:lpstr>Custom Design</vt:lpstr>
      <vt:lpstr>ГРАДСКА ОПШТИНА ЗВЕЗДАРА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градске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2020. годину</vt:lpstr>
      <vt:lpstr>Структура планираних прихода и примања за 2020. годину</vt:lpstr>
      <vt:lpstr>Шта се променило у односу на 2019. годину?</vt:lpstr>
      <vt:lpstr>На шта се троше јавна средства?</vt:lpstr>
      <vt:lpstr>PowerPoint Presentation</vt:lpstr>
      <vt:lpstr>Структура планираних расхода и издатака буџета за 2020. годину</vt:lpstr>
      <vt:lpstr>Структура планираних расхода и издатака буџета за 2020. годину</vt:lpstr>
      <vt:lpstr>Шта се променило у односу на 2019. годину?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Најважнија улагања од интереса за локалну заједницу</vt:lpstr>
      <vt:lpstr>PowerPoint Presentation</vt:lpstr>
      <vt:lpstr> ХВАЛА!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Ljiljana Azdejkovic</cp:lastModifiedBy>
  <cp:revision>518</cp:revision>
  <cp:lastPrinted>2018-01-29T14:26:33Z</cp:lastPrinted>
  <dcterms:created xsi:type="dcterms:W3CDTF">2006-08-16T00:00:00Z</dcterms:created>
  <dcterms:modified xsi:type="dcterms:W3CDTF">2019-12-19T11:02:56Z</dcterms:modified>
</cp:coreProperties>
</file>