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88" r:id="rId5"/>
    <p:sldId id="259" r:id="rId6"/>
    <p:sldId id="275" r:id="rId7"/>
    <p:sldId id="262" r:id="rId8"/>
    <p:sldId id="287" r:id="rId9"/>
    <p:sldId id="261" r:id="rId10"/>
    <p:sldId id="263" r:id="rId11"/>
    <p:sldId id="284" r:id="rId12"/>
    <p:sldId id="264" r:id="rId13"/>
    <p:sldId id="277" r:id="rId14"/>
    <p:sldId id="279" r:id="rId15"/>
    <p:sldId id="266" r:id="rId16"/>
    <p:sldId id="285" r:id="rId17"/>
    <p:sldId id="268" r:id="rId18"/>
    <p:sldId id="276" r:id="rId19"/>
    <p:sldId id="280" r:id="rId20"/>
    <p:sldId id="271" r:id="rId21"/>
    <p:sldId id="272" r:id="rId22"/>
    <p:sldId id="273" r:id="rId23"/>
    <p:sldId id="281" r:id="rId24"/>
    <p:sldId id="278" r:id="rId25"/>
    <p:sldId id="289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B07BD7"/>
    <a:srgbClr val="53D2FF"/>
    <a:srgbClr val="DC7ADC"/>
    <a:srgbClr val="21C5FF"/>
    <a:srgbClr val="CD3FCD"/>
    <a:srgbClr val="888CE6"/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116" d="100"/>
          <a:sy n="116" d="100"/>
        </p:scale>
        <p:origin x="132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49"/>
          <c:y val="0.33374488188976537"/>
          <c:w val="0.62846713498254947"/>
          <c:h val="0.5555376872008644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Структура прихода и примања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863751622726671"/>
          <c:y val="0.3682546858113324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F19-4E1E-A87C-4F27100B81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F19-4E1E-A87C-4F27100B81B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F19-4E1E-A87C-4F27100B81B5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baseline="0" dirty="0"/>
                      <a:t>Приходи из буџета
85,59%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19-4E1E-A87C-4F27100B81B5}"/>
                </c:ext>
              </c:extLst>
            </c:dLbl>
            <c:dLbl>
              <c:idx val="1"/>
              <c:layout>
                <c:manualLayout>
                  <c:x val="-0.11093990755007704"/>
                  <c:y val="0.2101960784313727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Пренета неутрошена средства из претходне године</a:t>
                    </a:r>
                    <a:r>
                      <a:rPr lang="ru-RU" baseline="0" dirty="0"/>
                      <a:t>
11,95%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F19-4E1E-A87C-4F27100B81B5}"/>
                </c:ext>
              </c:extLst>
            </c:dLbl>
            <c:dLbl>
              <c:idx val="2"/>
              <c:layout>
                <c:manualLayout>
                  <c:x val="0.10888546481766812"/>
                  <c:y val="-6.901960784313748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Донације и трансфери</a:t>
                    </a:r>
                    <a:r>
                      <a:rPr lang="sr-Cyrl-RS" baseline="0" dirty="0"/>
                      <a:t>
2,46%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F19-4E1E-A87C-4F27100B81B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primanja'!$C$6:$C$10</c:f>
              <c:strCache>
                <c:ptCount val="3"/>
                <c:pt idx="0">
                  <c:v>Порески приходи</c:v>
                </c:pt>
                <c:pt idx="1">
                  <c:v>Други приходи (накнаде, таксе, мешовити приходи...) </c:v>
                </c:pt>
                <c:pt idx="2">
                  <c:v>Нераспоређени вишак прихода из ранијих година </c:v>
                </c:pt>
              </c:strCache>
            </c:strRef>
          </c:cat>
          <c:val>
            <c:numRef>
              <c:f>'Prihodi i primanja'!$D$6:$D$10</c:f>
              <c:numCache>
                <c:formatCode>General</c:formatCode>
                <c:ptCount val="3"/>
                <c:pt idx="0">
                  <c:v>529569696</c:v>
                </c:pt>
                <c:pt idx="1">
                  <c:v>92500000</c:v>
                </c:pt>
                <c:pt idx="2">
                  <c:v>24550000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19-4E1E-A87C-4F27100B81B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4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sr-Cyrl-RS" dirty="0"/>
              <a:t>Структура расхода и издатака</a:t>
            </a:r>
            <a:endParaRPr lang="en-US" dirty="0"/>
          </a:p>
        </c:rich>
      </c:tx>
      <c:layout>
        <c:manualLayout>
          <c:xMode val="edge"/>
          <c:yMode val="edge"/>
          <c:x val="0.25078324630596599"/>
          <c:y val="0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588969907267029"/>
          <c:y val="0.30550958777211701"/>
          <c:w val="0.53601721202415265"/>
          <c:h val="0.47396905974988462"/>
        </c:manualLayout>
      </c:layout>
      <c:pie3DChart>
        <c:varyColors val="1"/>
        <c:ser>
          <c:idx val="0"/>
          <c:order val="0"/>
          <c:spPr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etal"/>
          </c:spPr>
          <c:explosion val="28"/>
          <c:dLbls>
            <c:dLbl>
              <c:idx val="0"/>
              <c:layout>
                <c:manualLayout>
                  <c:x val="-0.32116269051866353"/>
                  <c:y val="0.45487981206597017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/>
                      <a:t>Коришћење роба и услуга
24%</a:t>
                    </a:r>
                  </a:p>
                </c:rich>
              </c:tx>
              <c:spPr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88-47B2-9B86-810F95334923}"/>
                </c:ext>
              </c:extLst>
            </c:dLbl>
            <c:dLbl>
              <c:idx val="1"/>
              <c:layout>
                <c:manualLayout>
                  <c:x val="0.49612791974895881"/>
                  <c:y val="-0.22988287130737486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sr-Cyrl-RS" dirty="0"/>
                      <a:t>Расходи за запослене 42%</a:t>
                    </a:r>
                  </a:p>
                </c:rich>
              </c:tx>
              <c:spPr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8-47B2-9B86-810F95334923}"/>
                </c:ext>
              </c:extLst>
            </c:dLbl>
            <c:dLbl>
              <c:idx val="2"/>
              <c:layout>
                <c:manualLayout>
                  <c:x val="-2.1433677180522932E-3"/>
                  <c:y val="-0.51200410099360938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sr-Cyrl-RS" dirty="0"/>
                      <a:t>Остали расходи 4%</a:t>
                    </a:r>
                  </a:p>
                </c:rich>
              </c:tx>
              <c:spPr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88-47B2-9B86-810F95334923}"/>
                </c:ext>
              </c:extLst>
            </c:dLbl>
            <c:dLbl>
              <c:idx val="3"/>
              <c:layout>
                <c:manualLayout>
                  <c:x val="-4.1963497766495557E-2"/>
                  <c:y val="-0.22931872304043516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/>
                      <a:t>Права из социјалног осигурања </a:t>
                    </a:r>
                  </a:p>
                  <a:p>
                    <a:pPr>
                      <a:defRPr/>
                    </a:pPr>
                    <a:r>
                      <a:rPr lang="ru-RU"/>
                      <a:t>3%</a:t>
                    </a:r>
                  </a:p>
                </c:rich>
              </c:tx>
              <c:spPr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88-47B2-9B86-810F95334923}"/>
                </c:ext>
              </c:extLst>
            </c:dLbl>
            <c:dLbl>
              <c:idx val="4"/>
              <c:layout>
                <c:manualLayout>
                  <c:x val="-1.1976132630965535E-2"/>
                  <c:y val="0.39710382421276874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sr-Cyrl-RS"/>
                      <a:t>Субвенције  3%</a:t>
                    </a:r>
                  </a:p>
                </c:rich>
              </c:tx>
              <c:spPr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88-47B2-9B86-810F95334923}"/>
                </c:ext>
              </c:extLst>
            </c:dLbl>
            <c:dLbl>
              <c:idx val="5"/>
              <c:layout>
                <c:manualLayout>
                  <c:x val="0.18489988054596684"/>
                  <c:y val="-0.2382638612985642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sr-Cyrl-RS" dirty="0"/>
                      <a:t>Основна средства
18%</a:t>
                    </a:r>
                  </a:p>
                </c:rich>
              </c:tx>
              <c:spPr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88-47B2-9B86-810F9533492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88-47B2-9B86-810F95334923}"/>
                </c:ext>
              </c:extLst>
            </c:dLbl>
            <c:dLbl>
              <c:idx val="7"/>
              <c:layout>
                <c:manualLayout>
                  <c:x val="8.6286594761171009E-2"/>
                  <c:y val="-6.90196078431373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88-47B2-9B86-810F95334923}"/>
                </c:ext>
              </c:extLst>
            </c:dLbl>
            <c:spPr>
              <a:noFill/>
              <a:ln>
                <a:solidFill>
                  <a:srgbClr val="4F81BD">
                    <a:lumMod val="40000"/>
                    <a:lumOff val="60000"/>
                  </a:srgb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Донације, дотације и трансфери</c:v>
                </c:pt>
                <c:pt idx="4">
                  <c:v>Права из социјалног осигурања</c:v>
                </c:pt>
                <c:pt idx="5">
                  <c:v>Остали расходи</c:v>
                </c:pt>
                <c:pt idx="6">
                  <c:v>Основна средства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278549332</c:v>
                </c:pt>
                <c:pt idx="1">
                  <c:v>156538896</c:v>
                </c:pt>
                <c:pt idx="2">
                  <c:v>18832000</c:v>
                </c:pt>
                <c:pt idx="3">
                  <c:v>33588680</c:v>
                </c:pt>
                <c:pt idx="4">
                  <c:v>22420860</c:v>
                </c:pt>
                <c:pt idx="5">
                  <c:v>25139000</c:v>
                </c:pt>
                <c:pt idx="6">
                  <c:v>121765600</c:v>
                </c:pt>
                <c:pt idx="7">
                  <c:v>3300000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496-4803-9F36-1B8D89E8CF2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88"/>
          <c:y val="0.37589947089947173"/>
          <c:w val="0.40236148955495077"/>
          <c:h val="0.36484126984127035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68E-4827-B6CF-B78F7B2B8614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68E-4827-B6CF-B78F7B2B8614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F68E-4827-B6CF-B78F7B2B8614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F68E-4827-B6CF-B78F7B2B8614}"/>
              </c:ext>
            </c:extLst>
          </c:dPt>
          <c:dPt>
            <c:idx val="4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F68E-4827-B6CF-B78F7B2B8614}"/>
              </c:ext>
            </c:extLst>
          </c:dPt>
          <c:dPt>
            <c:idx val="5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F68E-4827-B6CF-B78F7B2B8614}"/>
              </c:ext>
            </c:extLst>
          </c:dPt>
          <c:dPt>
            <c:idx val="6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F68E-4827-B6CF-B78F7B2B8614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F68E-4827-B6CF-B78F7B2B861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8E-4827-B6CF-B78F7B2B86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8E-4827-B6CF-B78F7B2B86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68E-4827-B6CF-B78F7B2B86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68E-4827-B6CF-B78F7B2B86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68E-4827-B6CF-B78F7B2B861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68E-4827-B6CF-B78F7B2B861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68E-4827-B6CF-B78F7B2B861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68E-4827-B6CF-B78F7B2B8614}"/>
                </c:ext>
              </c:extLst>
            </c:dLbl>
            <c:dLbl>
              <c:idx val="8"/>
              <c:layout>
                <c:manualLayout>
                  <c:x val="-3.451407811080829E-2"/>
                  <c:y val="-5.29100529100529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C6-44D2-BB79-F79C30B50A32}"/>
                </c:ext>
              </c:extLst>
            </c:dLbl>
            <c:dLbl>
              <c:idx val="9"/>
              <c:layout>
                <c:manualLayout>
                  <c:x val="0.16893732970027259"/>
                  <c:y val="-7.671978502687169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</a:t>
                    </a:r>
                    <a:r>
                      <a:rPr lang="ru-RU" baseline="0" dirty="0"/>
                      <a:t> саобраћаја и саобраћајна инфраструктура</a:t>
                    </a:r>
                    <a:r>
                      <a:rPr lang="ru-RU" dirty="0"/>
                      <a:t>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C6-44D2-BB79-F79C30B50A32}"/>
                </c:ext>
              </c:extLst>
            </c:dLbl>
            <c:dLbl>
              <c:idx val="10"/>
              <c:layout>
                <c:manualLayout>
                  <c:x val="0.10717529518619447"/>
                  <c:y val="-0.30158730158730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C6-44D2-BB79-F79C30B50A32}"/>
                </c:ext>
              </c:extLst>
            </c:dLbl>
            <c:dLbl>
              <c:idx val="11"/>
              <c:layout>
                <c:manualLayout>
                  <c:x val="0.11807447774750229"/>
                  <c:y val="4.49735449735450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C6-44D2-BB79-F79C30B50A32}"/>
                </c:ext>
              </c:extLst>
            </c:dLbl>
            <c:dLbl>
              <c:idx val="12"/>
              <c:layout>
                <c:manualLayout>
                  <c:x val="8.3560399636694094E-2"/>
                  <c:y val="0.148148148148148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C6-44D2-BB79-F79C30B50A32}"/>
                </c:ext>
              </c:extLst>
            </c:dLbl>
            <c:dLbl>
              <c:idx val="13"/>
              <c:layout>
                <c:manualLayout>
                  <c:x val="5.4495912806539577E-3"/>
                  <c:y val="0.296296296296296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C6-44D2-BB79-F79C30B50A32}"/>
                </c:ext>
              </c:extLst>
            </c:dLbl>
            <c:dLbl>
              <c:idx val="14"/>
              <c:layout>
                <c:manualLayout>
                  <c:x val="1.6348773841961865E-2"/>
                  <c:y val="7.4074074074074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68%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C6-44D2-BB79-F79C30B50A32}"/>
                </c:ext>
              </c:extLst>
            </c:dLbl>
            <c:dLbl>
              <c:idx val="15"/>
              <c:layout>
                <c:manualLayout>
                  <c:x val="2.179836512261582E-2"/>
                  <c:y val="-3.17460317460317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C6-44D2-BB79-F79C30B50A32}"/>
                </c:ext>
              </c:extLst>
            </c:dLbl>
            <c:dLbl>
              <c:idx val="16"/>
              <c:layout>
                <c:manualLayout>
                  <c:x val="4.1780199818347012E-2"/>
                  <c:y val="-0.18783068783068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Енергетска</a:t>
                    </a:r>
                    <a:r>
                      <a:rPr lang="ru-RU" baseline="0" dirty="0"/>
                      <a:t> ефикасност и обновљиви извори енергије</a:t>
                    </a:r>
                    <a:r>
                      <a:rPr lang="ru-RU" dirty="0"/>
                      <a:t>
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C6-44D2-BB79-F79C30B50A3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ED7D3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Комуналне делатности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6000000</c:v>
                </c:pt>
                <c:pt idx="1">
                  <c:v>3000000</c:v>
                </c:pt>
                <c:pt idx="6">
                  <c:v>34000000</c:v>
                </c:pt>
                <c:pt idx="8">
                  <c:v>30240000</c:v>
                </c:pt>
                <c:pt idx="10">
                  <c:v>32342860</c:v>
                </c:pt>
                <c:pt idx="11">
                  <c:v>2000000</c:v>
                </c:pt>
                <c:pt idx="12">
                  <c:v>9265000</c:v>
                </c:pt>
                <c:pt idx="13">
                  <c:v>19000000</c:v>
                </c:pt>
                <c:pt idx="14">
                  <c:v>450395308</c:v>
                </c:pt>
                <c:pt idx="15">
                  <c:v>63891200</c:v>
                </c:pt>
                <c:pt idx="16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68E-4827-B6CF-B78F7B2B861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4000" b="1" dirty="0"/>
            <a:t>БУЏЕТ</a:t>
          </a:r>
          <a:endParaRPr lang="en-US" sz="4000" b="1" dirty="0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 Скупштина ГО и Општинско руководство</a:t>
          </a:r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CD3FCD"/>
        </a:solidFill>
      </dgm:spPr>
      <dgm:t>
        <a:bodyPr/>
        <a:lstStyle/>
        <a:p>
          <a:r>
            <a:rPr lang="sr-Cyrl-RS" sz="1200" dirty="0"/>
            <a:t>Стручне службе</a:t>
          </a:r>
          <a:endParaRPr lang="en-US" sz="1200" dirty="0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5D6FDCA-AF89-4E94-8527-A645D96AD39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r-Cyrl-RS" sz="1000" dirty="0"/>
            <a:t>Индиректни корисници буџета</a:t>
          </a:r>
          <a:endParaRPr lang="en-US" sz="1000" dirty="0"/>
        </a:p>
      </dgm:t>
    </dgm:pt>
    <dgm:pt modelId="{6BAFCD73-121D-4A77-9784-59255CD1F0C4}" type="parTrans" cxnId="{9244C039-0486-46A1-A414-66C62AC419AA}">
      <dgm:prSet/>
      <dgm:spPr/>
      <dgm:t>
        <a:bodyPr/>
        <a:lstStyle/>
        <a:p>
          <a:endParaRPr lang="en-US"/>
        </a:p>
      </dgm:t>
    </dgm:pt>
    <dgm:pt modelId="{8FA6913F-E215-433F-8EEF-ADD9EBD747C4}" type="sibTrans" cxnId="{9244C039-0486-46A1-A414-66C62AC419AA}">
      <dgm:prSet/>
      <dgm:spPr/>
      <dgm:t>
        <a:bodyPr/>
        <a:lstStyle/>
        <a:p>
          <a:endParaRPr lang="en-US"/>
        </a:p>
      </dgm:t>
    </dgm:pt>
    <dgm:pt modelId="{321B7D25-459A-4C12-B5A2-CA5B40FAB5A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sr-Cyrl-RS" sz="1000" dirty="0"/>
            <a:t>Остали корисници буџета</a:t>
          </a:r>
          <a:endParaRPr lang="en-US" sz="1000" dirty="0"/>
        </a:p>
      </dgm:t>
    </dgm:pt>
    <dgm:pt modelId="{C43F4D64-7647-4B78-B440-39C589C158CB}" type="parTrans" cxnId="{A7A3255F-CF80-4B42-A7B2-AB9EA8C7C1A5}">
      <dgm:prSet/>
      <dgm:spPr/>
      <dgm:t>
        <a:bodyPr/>
        <a:lstStyle/>
        <a:p>
          <a:endParaRPr lang="en-US"/>
        </a:p>
      </dgm:t>
    </dgm:pt>
    <dgm:pt modelId="{A0D13D1E-E605-4811-927D-152BFE604B5A}" type="sibTrans" cxnId="{A7A3255F-CF80-4B42-A7B2-AB9EA8C7C1A5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 custLinFactNeighborX="1572" custLinFactNeighborY="-1415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7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7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7"/>
      <dgm:spPr/>
    </dgm:pt>
    <dgm:pt modelId="{26FE1052-C82D-4BB2-8303-E4D063782600}" type="pres">
      <dgm:prSet presAssocID="{BDD04F37-85A8-4736-987B-C65A16E753DF}" presName="Accent4" presStyleLbl="node1" presStyleIdx="3" presStyleCnt="17" custLinFactX="100000" custLinFactNeighborX="100877" custLinFactNeighborY="-18226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7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7"/>
      <dgm:spPr/>
    </dgm:pt>
    <dgm:pt modelId="{3D7780BF-6503-41CB-98CA-855FDE3F921D}" type="pres">
      <dgm:prSet presAssocID="{C8F2A349-D54D-4B85-BD78-BA70A66CB9EA}" presName="Child1" presStyleLbl="node1" presStyleIdx="6" presStyleCnt="17" custScaleX="154886" custScaleY="130254" custLinFactNeighborX="33727" custLinFactNeighborY="-19538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7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7" custLinFactX="300000" custLinFactNeighborX="311683" custLinFactNeighborY="-15963"/>
      <dgm:spPr>
        <a:solidFill>
          <a:srgbClr val="FF0000"/>
        </a:solidFill>
      </dgm:spPr>
    </dgm:pt>
    <dgm:pt modelId="{0E187C1F-9236-44A9-A8EB-D04D567D5110}" type="pres">
      <dgm:prSet presAssocID="{321B7D25-459A-4C12-B5A2-CA5B40FAB5AA}" presName="Child2" presStyleLbl="node1" presStyleIdx="9" presStyleCnt="17" custLinFactY="100000" custLinFactNeighborX="-3741" custLinFactNeighborY="126953">
        <dgm:presLayoutVars>
          <dgm:chMax val="0"/>
          <dgm:chPref val="0"/>
        </dgm:presLayoutVars>
      </dgm:prSet>
      <dgm:spPr/>
    </dgm:pt>
    <dgm:pt modelId="{F1190E03-133C-4A7A-9FAA-D59B2FA8B665}" type="pres">
      <dgm:prSet presAssocID="{321B7D25-459A-4C12-B5A2-CA5B40FAB5AA}" presName="Accent9" presStyleCnt="0"/>
      <dgm:spPr/>
    </dgm:pt>
    <dgm:pt modelId="{B235A495-374B-4D1A-8789-AE4C5E2111BE}" type="pres">
      <dgm:prSet presAssocID="{321B7D25-459A-4C12-B5A2-CA5B40FAB5AA}" presName="AccentHold1" presStyleLbl="node1" presStyleIdx="10" presStyleCnt="17"/>
      <dgm:spPr/>
    </dgm:pt>
    <dgm:pt modelId="{C5D2492F-6D65-4A30-8742-546ED181DB69}" type="pres">
      <dgm:prSet presAssocID="{321B7D25-459A-4C12-B5A2-CA5B40FAB5AA}" presName="Accent10" presStyleCnt="0"/>
      <dgm:spPr/>
    </dgm:pt>
    <dgm:pt modelId="{0F072109-8E5D-4053-B61A-0B3478B9B1AD}" type="pres">
      <dgm:prSet presAssocID="{321B7D25-459A-4C12-B5A2-CA5B40FAB5AA}" presName="AccentHold2" presStyleLbl="node1" presStyleIdx="11" presStyleCnt="17" custLinFactY="-299382" custLinFactNeighborX="13437" custLinFactNeighborY="-300000"/>
      <dgm:spPr/>
    </dgm:pt>
    <dgm:pt modelId="{1DB6ECE5-685F-47EA-AD8F-7BBC6CC6DD28}" type="pres">
      <dgm:prSet presAssocID="{321B7D25-459A-4C12-B5A2-CA5B40FAB5AA}" presName="Accent11" presStyleCnt="0"/>
      <dgm:spPr/>
    </dgm:pt>
    <dgm:pt modelId="{D482C18D-3114-4EE5-AF78-5918D0C6D624}" type="pres">
      <dgm:prSet presAssocID="{321B7D25-459A-4C12-B5A2-CA5B40FAB5AA}" presName="AccentHold3" presStyleLbl="node1" presStyleIdx="12" presStyleCnt="17" custLinFactX="-96001" custLinFactNeighborX="-100000" custLinFactNeighborY="-96042"/>
      <dgm:spPr/>
    </dgm:pt>
    <dgm:pt modelId="{796134CB-4AC4-48BB-9B33-81FBDB5B6F90}" type="pres">
      <dgm:prSet presAssocID="{25D6FDCA-AF89-4E94-8527-A645D96AD391}" presName="Child3" presStyleLbl="node1" presStyleIdx="13" presStyleCnt="17" custLinFactNeighborX="-11752" custLinFactNeighborY="-75935">
        <dgm:presLayoutVars>
          <dgm:chMax val="0"/>
          <dgm:chPref val="0"/>
        </dgm:presLayoutVars>
      </dgm:prSet>
      <dgm:spPr/>
    </dgm:pt>
    <dgm:pt modelId="{F4EB093C-BD9E-47B6-AC50-CCD00BC32755}" type="pres">
      <dgm:prSet presAssocID="{25D6FDCA-AF89-4E94-8527-A645D96AD391}" presName="Accent12" presStyleCnt="0"/>
      <dgm:spPr/>
    </dgm:pt>
    <dgm:pt modelId="{F2F183C6-0454-4175-882C-713D684AF07A}" type="pres">
      <dgm:prSet presAssocID="{25D6FDCA-AF89-4E94-8527-A645D96AD391}" presName="AccentHold1" presStyleLbl="node1" presStyleIdx="14" presStyleCnt="17"/>
      <dgm:spPr/>
    </dgm:pt>
    <dgm:pt modelId="{1EF8DFA3-2EB1-42B0-8B26-BFCD87CE2603}" type="pres">
      <dgm:prSet presAssocID="{9621BB6C-CCFC-4987-A70A-BF11FC47FFCC}" presName="Child4" presStyleLbl="node1" presStyleIdx="15" presStyleCnt="17" custLinFactNeighborX="67215" custLinFactNeighborY="-44473">
        <dgm:presLayoutVars>
          <dgm:chMax val="0"/>
          <dgm:chPref val="0"/>
        </dgm:presLayoutVars>
      </dgm:prSet>
      <dgm:spPr/>
    </dgm:pt>
    <dgm:pt modelId="{476BEE24-70A4-49DC-B3A0-EEB9ACD9DF52}" type="pres">
      <dgm:prSet presAssocID="{9621BB6C-CCFC-4987-A70A-BF11FC47FFCC}" presName="Accent13" presStyleCnt="0"/>
      <dgm:spPr/>
    </dgm:pt>
    <dgm:pt modelId="{4ABBCF6F-E7DA-4CE7-A2F5-6DD06BFAA1FA}" type="pres">
      <dgm:prSet presAssocID="{9621BB6C-CCFC-4987-A70A-BF11FC47FFCC}" presName="AccentHold1" presStyleLbl="node1" presStyleIdx="16" presStyleCnt="17" custLinFactX="244434" custLinFactY="-74575" custLinFactNeighborX="300000" custLinFactNeighborY="-100000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3" destOrd="0" parTransId="{A38DE29F-85F5-4579-AADA-99391004BA45}" sibTransId="{26D4FA14-60D5-40E5-B665-764CA26A018F}"/>
    <dgm:cxn modelId="{9244C039-0486-46A1-A414-66C62AC419AA}" srcId="{BDD04F37-85A8-4736-987B-C65A16E753DF}" destId="{25D6FDCA-AF89-4E94-8527-A645D96AD391}" srcOrd="2" destOrd="0" parTransId="{6BAFCD73-121D-4A77-9784-59255CD1F0C4}" sibTransId="{8FA6913F-E215-433F-8EEF-ADD9EBD747C4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A7A3255F-CF80-4B42-A7B2-AB9EA8C7C1A5}" srcId="{BDD04F37-85A8-4736-987B-C65A16E753DF}" destId="{321B7D25-459A-4C12-B5A2-CA5B40FAB5AA}" srcOrd="1" destOrd="0" parTransId="{C43F4D64-7647-4B78-B440-39C589C158CB}" sibTransId="{A0D13D1E-E605-4811-927D-152BFE604B5A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C241B345-9B0F-47FD-A522-75946828E4D7}" type="presOf" srcId="{25D6FDCA-AF89-4E94-8527-A645D96AD391}" destId="{796134CB-4AC4-48BB-9B33-81FBDB5B6F90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63E9F6B-D8FF-4928-84B5-47B48F396A52}" type="presOf" srcId="{321B7D25-459A-4C12-B5A2-CA5B40FAB5AA}" destId="{0E187C1F-9236-44A9-A8EB-D04D567D5110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19B779EF-5B20-44A6-9BA4-EAC3F143F001}" type="presOf" srcId="{9621BB6C-CCFC-4987-A70A-BF11FC47FFCC}" destId="{1EF8DFA3-2EB1-42B0-8B26-BFCD87CE2603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5D8F45E2-5DE6-4A61-8477-640F21380EB9}" type="presParOf" srcId="{F67C4AC6-D320-469D-8949-6AC26CBBA3A8}" destId="{0E187C1F-9236-44A9-A8EB-D04D567D5110}" srcOrd="10" destOrd="0" presId="urn:microsoft.com/office/officeart/2009/3/layout/CircleRelationship"/>
    <dgm:cxn modelId="{1590E049-3A10-4B30-93A4-7B718B07F404}" type="presParOf" srcId="{F67C4AC6-D320-469D-8949-6AC26CBBA3A8}" destId="{F1190E03-133C-4A7A-9FAA-D59B2FA8B665}" srcOrd="11" destOrd="0" presId="urn:microsoft.com/office/officeart/2009/3/layout/CircleRelationship"/>
    <dgm:cxn modelId="{1DDA6EEA-4EBE-4009-B534-1F95C6AEB2A1}" type="presParOf" srcId="{F1190E03-133C-4A7A-9FAA-D59B2FA8B665}" destId="{B235A495-374B-4D1A-8789-AE4C5E2111BE}" srcOrd="0" destOrd="0" presId="urn:microsoft.com/office/officeart/2009/3/layout/CircleRelationship"/>
    <dgm:cxn modelId="{D0B74E21-D47F-49C4-A3EA-4D8BDEC301AF}" type="presParOf" srcId="{F67C4AC6-D320-469D-8949-6AC26CBBA3A8}" destId="{C5D2492F-6D65-4A30-8742-546ED181DB69}" srcOrd="12" destOrd="0" presId="urn:microsoft.com/office/officeart/2009/3/layout/CircleRelationship"/>
    <dgm:cxn modelId="{B89B7C63-CE48-46B2-9854-144E323E9392}" type="presParOf" srcId="{C5D2492F-6D65-4A30-8742-546ED181DB69}" destId="{0F072109-8E5D-4053-B61A-0B3478B9B1AD}" srcOrd="0" destOrd="0" presId="urn:microsoft.com/office/officeart/2009/3/layout/CircleRelationship"/>
    <dgm:cxn modelId="{401351FC-5A9F-4E0D-BEB2-BC3FA8565B22}" type="presParOf" srcId="{F67C4AC6-D320-469D-8949-6AC26CBBA3A8}" destId="{1DB6ECE5-685F-47EA-AD8F-7BBC6CC6DD28}" srcOrd="13" destOrd="0" presId="urn:microsoft.com/office/officeart/2009/3/layout/CircleRelationship"/>
    <dgm:cxn modelId="{3681CDB7-1D65-451D-B8D3-81F5DD4E85A5}" type="presParOf" srcId="{1DB6ECE5-685F-47EA-AD8F-7BBC6CC6DD28}" destId="{D482C18D-3114-4EE5-AF78-5918D0C6D624}" srcOrd="0" destOrd="0" presId="urn:microsoft.com/office/officeart/2009/3/layout/CircleRelationship"/>
    <dgm:cxn modelId="{FCEDB211-F6D2-4AAD-9648-34E66AC55A64}" type="presParOf" srcId="{F67C4AC6-D320-469D-8949-6AC26CBBA3A8}" destId="{796134CB-4AC4-48BB-9B33-81FBDB5B6F90}" srcOrd="14" destOrd="0" presId="urn:microsoft.com/office/officeart/2009/3/layout/CircleRelationship"/>
    <dgm:cxn modelId="{4F3C3034-3AA0-4865-9E42-FF07234964C0}" type="presParOf" srcId="{F67C4AC6-D320-469D-8949-6AC26CBBA3A8}" destId="{F4EB093C-BD9E-47B6-AC50-CCD00BC32755}" srcOrd="15" destOrd="0" presId="urn:microsoft.com/office/officeart/2009/3/layout/CircleRelationship"/>
    <dgm:cxn modelId="{5F2139F0-216A-404F-8BAF-744CAA207F61}" type="presParOf" srcId="{F4EB093C-BD9E-47B6-AC50-CCD00BC32755}" destId="{F2F183C6-0454-4175-882C-713D684AF07A}" srcOrd="0" destOrd="0" presId="urn:microsoft.com/office/officeart/2009/3/layout/CircleRelationship"/>
    <dgm:cxn modelId="{18BB0EC1-96DB-4959-9F78-6A9E54B6ED5E}" type="presParOf" srcId="{F67C4AC6-D320-469D-8949-6AC26CBBA3A8}" destId="{1EF8DFA3-2EB1-42B0-8B26-BFCD87CE2603}" srcOrd="16" destOrd="0" presId="urn:microsoft.com/office/officeart/2009/3/layout/CircleRelationship"/>
    <dgm:cxn modelId="{01AF1AAB-131A-45B7-8D66-8C78FFCBFA45}" type="presParOf" srcId="{F67C4AC6-D320-469D-8949-6AC26CBBA3A8}" destId="{476BEE24-70A4-49DC-B3A0-EEB9ACD9DF52}" srcOrd="17" destOrd="0" presId="urn:microsoft.com/office/officeart/2009/3/layout/CircleRelationship"/>
    <dgm:cxn modelId="{B02B96CE-6E80-47E3-9F4A-F6A8D90E3888}" type="presParOf" srcId="{476BEE24-70A4-49DC-B3A0-EEB9ACD9DF52}" destId="{4ABBCF6F-E7DA-4CE7-A2F5-6DD06BFAA1F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-Закон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-Закон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-Закон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-Упутство Министарства финансија за припрему одлуке о буџету      за 202</a:t>
          </a:r>
          <a:r>
            <a:rPr lang="sr-Latn-RS" sz="1400" dirty="0"/>
            <a:t>2</a:t>
          </a:r>
          <a:r>
            <a:rPr lang="sr-Cyrl-RS" sz="1400" dirty="0"/>
            <a:t>. годину и др.</a:t>
          </a:r>
        </a:p>
        <a:p>
          <a:pPr algn="l"/>
          <a:r>
            <a:rPr lang="sr-Cyrl-RS" sz="1400" dirty="0"/>
            <a:t>-Статут Градске општине Звездара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-Сви посебни прописи којима су утврђене надлежности ЈЛС</a:t>
          </a:r>
          <a:endParaRPr lang="sr-Latn-RS" sz="1400" dirty="0">
            <a:solidFill>
              <a:schemeClr val="tx1"/>
            </a:solidFill>
          </a:endParaRPr>
        </a:p>
        <a:p>
          <a:pPr algn="l"/>
          <a:endParaRPr lang="sr-Latn-RS" sz="1400" dirty="0">
            <a:solidFill>
              <a:schemeClr val="tx1"/>
            </a:solidFill>
          </a:endParaRPr>
        </a:p>
        <a:p>
          <a:pPr algn="l"/>
          <a:endParaRPr lang="sr-Cyrl-RS" sz="1400" dirty="0">
            <a:solidFill>
              <a:schemeClr val="tx1"/>
            </a:solidFill>
          </a:endParaRPr>
        </a:p>
      </dgm:t>
    </dgm:pt>
    <dgm:pt modelId="{F2167233-387A-4C2A-92FA-201B800AF2E5}" type="parTrans" cxnId="{2258ECB3-705E-4310-8AB9-ADAE767310BF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-Стратегија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-Акциони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-Потребе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-Започети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sr-Cyrl-RS" sz="1400" dirty="0"/>
            <a:t>-Остварење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>
        <a:ln>
          <a:solidFill>
            <a:srgbClr val="EB8B21"/>
          </a:solidFill>
        </a:ln>
      </dgm:spPr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61458" custLinFactNeighborX="924" custLinFactNeighborY="6005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7554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/>
      <dgm:spPr>
        <a:solidFill>
          <a:srgbClr val="FFC000"/>
        </a:solidFill>
      </dgm:spPr>
      <dgm:t>
        <a:bodyPr/>
        <a:lstStyle/>
        <a:p>
          <a:r>
            <a:rPr lang="sr-Cyrl-RS" dirty="0"/>
            <a:t>Средства из буџета градске општине </a:t>
          </a:r>
          <a:r>
            <a:rPr lang="sr-Latn-RS" dirty="0"/>
            <a:t> </a:t>
          </a:r>
          <a:r>
            <a:rPr lang="sr-Cyrl-RS" dirty="0"/>
            <a:t>564.979.708</a:t>
          </a:r>
          <a:endParaRPr lang="en-US" b="1" dirty="0">
            <a:solidFill>
              <a:srgbClr val="00B05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092009B7-2960-442B-A6FB-0D8F25F4F5CA}">
      <dgm:prSet/>
      <dgm:spPr>
        <a:solidFill>
          <a:srgbClr val="92D050"/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Укупан буџет градске општине </a:t>
          </a:r>
        </a:p>
        <a:p>
          <a:r>
            <a:rPr lang="sr-Cyrl-RS" b="1" dirty="0">
              <a:solidFill>
                <a:srgbClr val="0070C0"/>
              </a:solidFill>
            </a:rPr>
            <a:t>660.134.368</a:t>
          </a:r>
          <a:endParaRPr lang="en-US" b="1" dirty="0">
            <a:solidFill>
              <a:srgbClr val="0070C0"/>
            </a:solidFill>
          </a:endParaRPr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CD3B172F-D280-4B46-ACAF-A2C1011F11D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Нераспоређени вишак прихода из ранијих година и неутрошена средства донација и трансфера 78.900.660</a:t>
          </a:r>
          <a:endParaRPr lang="en-US" dirty="0">
            <a:solidFill>
              <a:srgbClr val="00B050"/>
            </a:solidFill>
          </a:endParaRPr>
        </a:p>
      </dgm:t>
    </dgm:pt>
    <dgm:pt modelId="{7F3D7208-2FE5-4168-8E84-14751B230C91}" type="sibTrans" cxnId="{F3E210EA-B219-4D41-8DBF-EC96CB1A3170}">
      <dgm:prSet/>
      <dgm:spPr/>
      <dgm:t>
        <a:bodyPr/>
        <a:lstStyle/>
        <a:p>
          <a:endParaRPr lang="sr-Latn-RS"/>
        </a:p>
      </dgm:t>
    </dgm:pt>
    <dgm:pt modelId="{FB437261-FB61-4F4F-93D8-B2F29BF8D767}" type="parTrans" cxnId="{F3E210EA-B219-4D41-8DBF-EC96CB1A3170}">
      <dgm:prSet/>
      <dgm:spPr/>
      <dgm:t>
        <a:bodyPr/>
        <a:lstStyle/>
        <a:p>
          <a:endParaRPr lang="sr-Latn-RS"/>
        </a:p>
      </dgm:t>
    </dgm:pt>
    <dgm:pt modelId="{63CFB51F-29CB-42D5-BB88-CC82A7620E7D}">
      <dgm:prSet/>
      <dgm:spPr>
        <a:solidFill>
          <a:srgbClr val="FFC000"/>
        </a:solidFill>
      </dgm:spPr>
      <dgm:t>
        <a:bodyPr/>
        <a:lstStyle/>
        <a:p>
          <a:r>
            <a:rPr lang="sr-Cyrl-RS" b="1" dirty="0">
              <a:solidFill>
                <a:srgbClr val="00B050"/>
              </a:solidFill>
            </a:rPr>
            <a:t>Донације и трансфери 16.254.000</a:t>
          </a:r>
          <a:endParaRPr lang="en-US" b="1" dirty="0">
            <a:solidFill>
              <a:srgbClr val="00B050"/>
            </a:solidFill>
          </a:endParaRPr>
        </a:p>
      </dgm:t>
    </dgm:pt>
    <dgm:pt modelId="{F61BFE87-B39F-4BD7-ABBE-A23CB0CE5808}" type="parTrans" cxnId="{86336D10-0191-4618-95C5-A6F1E3F8A4D6}">
      <dgm:prSet/>
      <dgm:spPr/>
      <dgm:t>
        <a:bodyPr/>
        <a:lstStyle/>
        <a:p>
          <a:endParaRPr lang="en-US"/>
        </a:p>
      </dgm:t>
    </dgm:pt>
    <dgm:pt modelId="{E27916A3-8808-4F8F-9C30-CC602EFF4435}" type="sibTrans" cxnId="{86336D10-0191-4618-95C5-A6F1E3F8A4D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</dgm:pt>
    <dgm:pt modelId="{F9CA65E4-8785-4412-A513-0A2695416EE5}" type="pres">
      <dgm:prSet presAssocID="{1B723845-E0D1-4671-AE0F-32E0821595D7}" presName="spacerR" presStyleCnt="0"/>
      <dgm:spPr/>
    </dgm:pt>
    <dgm:pt modelId="{F6F6D9B9-9E56-45C9-9C7D-5F2CEA61875C}" type="pres">
      <dgm:prSet presAssocID="{63CFB51F-29CB-42D5-BB88-CC82A7620E7D}" presName="node" presStyleLbl="node1" presStyleIdx="1" presStyleCnt="4">
        <dgm:presLayoutVars>
          <dgm:bulletEnabled val="1"/>
        </dgm:presLayoutVars>
      </dgm:prSet>
      <dgm:spPr/>
    </dgm:pt>
    <dgm:pt modelId="{7505F374-7F57-44B9-9D59-07A69BF2D91B}" type="pres">
      <dgm:prSet presAssocID="{E27916A3-8808-4F8F-9C30-CC602EFF4435}" presName="spacerL" presStyleCnt="0"/>
      <dgm:spPr/>
    </dgm:pt>
    <dgm:pt modelId="{BEE415EF-E604-4AEF-A64C-AB1A621E3AE1}" type="pres">
      <dgm:prSet presAssocID="{E27916A3-8808-4F8F-9C30-CC602EFF4435}" presName="sibTrans" presStyleLbl="sibTrans2D1" presStyleIdx="1" presStyleCnt="3"/>
      <dgm:spPr/>
    </dgm:pt>
    <dgm:pt modelId="{8109CA0F-DB2F-4FB9-BC18-D58B29CA070D}" type="pres">
      <dgm:prSet presAssocID="{E27916A3-8808-4F8F-9C30-CC602EFF4435}" presName="spacerR" presStyleCnt="0"/>
      <dgm:spPr/>
    </dgm:pt>
    <dgm:pt modelId="{1BD7301A-13D0-4628-85F6-1B0CE1A94869}" type="pres">
      <dgm:prSet presAssocID="{CD3B172F-D280-4B46-ACAF-A2C1011F11DF}" presName="node" presStyleLbl="node1" presStyleIdx="2" presStyleCnt="4">
        <dgm:presLayoutVars>
          <dgm:bulletEnabled val="1"/>
        </dgm:presLayoutVars>
      </dgm:prSet>
      <dgm:spPr/>
    </dgm:pt>
    <dgm:pt modelId="{572682C6-2958-4977-B80D-C1E81D9B2FD6}" type="pres">
      <dgm:prSet presAssocID="{7F3D7208-2FE5-4168-8E84-14751B230C91}" presName="spacerL" presStyleCnt="0"/>
      <dgm:spPr/>
    </dgm:pt>
    <dgm:pt modelId="{655791B8-9C12-49D2-B860-94487689E5BA}" type="pres">
      <dgm:prSet presAssocID="{7F3D7208-2FE5-4168-8E84-14751B230C91}" presName="sibTrans" presStyleLbl="sibTrans2D1" presStyleIdx="2" presStyleCnt="3"/>
      <dgm:spPr/>
    </dgm:pt>
    <dgm:pt modelId="{6BB1698C-D5B0-46CA-B86B-FE595A1216C9}" type="pres">
      <dgm:prSet presAssocID="{7F3D7208-2FE5-4168-8E84-14751B230C91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ScaleX="148000" custScaleY="118993">
        <dgm:presLayoutVars>
          <dgm:bulletEnabled val="1"/>
        </dgm:presLayoutVars>
      </dgm:prSet>
      <dgm:spPr/>
    </dgm:pt>
  </dgm:ptLst>
  <dgm:cxnLst>
    <dgm:cxn modelId="{86336D10-0191-4618-95C5-A6F1E3F8A4D6}" srcId="{028ECFAC-63B3-40F0-9E03-B31D365E432C}" destId="{63CFB51F-29CB-42D5-BB88-CC82A7620E7D}" srcOrd="1" destOrd="0" parTransId="{F61BFE87-B39F-4BD7-ABBE-A23CB0CE5808}" sibTransId="{E27916A3-8808-4F8F-9C30-CC602EFF4435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786C475C-83C3-43D9-AEC9-5F3A0573940F}" type="presOf" srcId="{E27916A3-8808-4F8F-9C30-CC602EFF4435}" destId="{BEE415EF-E604-4AEF-A64C-AB1A621E3AE1}" srcOrd="0" destOrd="0" presId="urn:microsoft.com/office/officeart/2005/8/layout/equation1"/>
    <dgm:cxn modelId="{DFF66348-F003-4170-B40B-45DFF0939C25}" type="presOf" srcId="{CD3B172F-D280-4B46-ACAF-A2C1011F11DF}" destId="{1BD7301A-13D0-4628-85F6-1B0CE1A94869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5BBE7EB5-7EF7-4052-86B5-46FD19A68291}" type="presOf" srcId="{63CFB51F-29CB-42D5-BB88-CC82A7620E7D}" destId="{F6F6D9B9-9E56-45C9-9C7D-5F2CEA61875C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5A629ED3-86B3-4E7F-93D3-D53F2F91F9DD}" type="presOf" srcId="{7F3D7208-2FE5-4168-8E84-14751B230C91}" destId="{655791B8-9C12-49D2-B860-94487689E5BA}" srcOrd="0" destOrd="0" presId="urn:microsoft.com/office/officeart/2005/8/layout/equation1"/>
    <dgm:cxn modelId="{F3E210EA-B219-4D41-8DBF-EC96CB1A3170}" srcId="{028ECFAC-63B3-40F0-9E03-B31D365E432C}" destId="{CD3B172F-D280-4B46-ACAF-A2C1011F11DF}" srcOrd="2" destOrd="0" parTransId="{FB437261-FB61-4F4F-93D8-B2F29BF8D767}" sibTransId="{7F3D7208-2FE5-4168-8E84-14751B230C91}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3AAB1E71-63BF-4153-A8C1-7BA16140DE65}" type="presParOf" srcId="{688A0EC4-0F6D-4987-959D-CA5F27B3CF24}" destId="{F6F6D9B9-9E56-45C9-9C7D-5F2CEA61875C}" srcOrd="4" destOrd="0" presId="urn:microsoft.com/office/officeart/2005/8/layout/equation1"/>
    <dgm:cxn modelId="{A620FEB1-1F01-43CC-8DE1-8094E716CE1C}" type="presParOf" srcId="{688A0EC4-0F6D-4987-959D-CA5F27B3CF24}" destId="{7505F374-7F57-44B9-9D59-07A69BF2D91B}" srcOrd="5" destOrd="0" presId="urn:microsoft.com/office/officeart/2005/8/layout/equation1"/>
    <dgm:cxn modelId="{E877AFA8-7CF9-4C4F-B255-197F86973C18}" type="presParOf" srcId="{688A0EC4-0F6D-4987-959D-CA5F27B3CF24}" destId="{BEE415EF-E604-4AEF-A64C-AB1A621E3AE1}" srcOrd="6" destOrd="0" presId="urn:microsoft.com/office/officeart/2005/8/layout/equation1"/>
    <dgm:cxn modelId="{137EE6D7-08A6-4F2D-9068-87E962A95024}" type="presParOf" srcId="{688A0EC4-0F6D-4987-959D-CA5F27B3CF24}" destId="{8109CA0F-DB2F-4FB9-BC18-D58B29CA070D}" srcOrd="7" destOrd="0" presId="urn:microsoft.com/office/officeart/2005/8/layout/equation1"/>
    <dgm:cxn modelId="{69509DD5-F800-4345-9E6B-E056731727E3}" type="presParOf" srcId="{688A0EC4-0F6D-4987-959D-CA5F27B3CF24}" destId="{1BD7301A-13D0-4628-85F6-1B0CE1A94869}" srcOrd="8" destOrd="0" presId="urn:microsoft.com/office/officeart/2005/8/layout/equation1"/>
    <dgm:cxn modelId="{42256A6F-AC22-4C1E-9587-97E017E8DE0F}" type="presParOf" srcId="{688A0EC4-0F6D-4987-959D-CA5F27B3CF24}" destId="{572682C6-2958-4977-B80D-C1E81D9B2FD6}" srcOrd="9" destOrd="0" presId="urn:microsoft.com/office/officeart/2005/8/layout/equation1"/>
    <dgm:cxn modelId="{72D6C7CC-7485-4A71-A9E4-4048199A44D1}" type="presParOf" srcId="{688A0EC4-0F6D-4987-959D-CA5F27B3CF24}" destId="{655791B8-9C12-49D2-B860-94487689E5BA}" srcOrd="10" destOrd="0" presId="urn:microsoft.com/office/officeart/2005/8/layout/equation1"/>
    <dgm:cxn modelId="{8DA57FD3-F914-418F-B058-BFCD823F1F5E}" type="presParOf" srcId="{688A0EC4-0F6D-4987-959D-CA5F27B3CF24}" destId="{6BB1698C-D5B0-46CA-B86B-FE595A1216C9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888CE6"/>
        </a:solidFill>
      </dgm:spPr>
      <dgm:t>
        <a:bodyPr/>
        <a:lstStyle/>
        <a:p>
          <a:pPr algn="just"/>
          <a:r>
            <a:rPr lang="sr-Cyrl-CS" sz="1400" b="0" i="0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градске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rgbClr val="CD3FCD"/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градске општине. Примања од продаје финансијске имовине  представљају приливе по основу продаје домаћих акција и осталог капитала у корист нивоа градске општине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градске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660.134.368 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549.979.708      динар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(накнаде, таксе, мешовити приходи...)  15.000.000</a:t>
          </a:r>
          <a:r>
            <a:rPr lang="sr-Cyrl-RS" b="1" dirty="0"/>
            <a:t> </a:t>
          </a:r>
        </a:p>
        <a:p>
          <a:pPr algn="ctr"/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BAD4881D-8A8E-49FE-A1F2-D7584F6917AB}">
      <dgm:prSet/>
      <dgm:spPr/>
      <dgm:t>
        <a:bodyPr/>
        <a:lstStyle/>
        <a:p>
          <a:endParaRPr lang="en-US" dirty="0"/>
        </a:p>
      </dgm:t>
    </dgm:pt>
    <dgm:pt modelId="{6D0A2762-31A5-4B16-AB07-B18DB3944832}" type="parTrans" cxnId="{810E72A1-7065-4386-88E6-2ADE9E580E1E}">
      <dgm:prSet/>
      <dgm:spPr/>
      <dgm:t>
        <a:bodyPr/>
        <a:lstStyle/>
        <a:p>
          <a:endParaRPr lang="en-US"/>
        </a:p>
      </dgm:t>
    </dgm:pt>
    <dgm:pt modelId="{75110C76-9227-4479-880F-DD28F7EF6571}" type="sibTrans" cxnId="{810E72A1-7065-4386-88E6-2ADE9E580E1E}">
      <dgm:prSet/>
      <dgm:spPr/>
      <dgm:t>
        <a:bodyPr/>
        <a:lstStyle/>
        <a:p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900" dirty="0"/>
            <a:t>Нераспоређени вишак прихода из ранијих година</a:t>
          </a:r>
          <a:r>
            <a:rPr lang="sr-Latn-RS" sz="900" dirty="0"/>
            <a:t> </a:t>
          </a:r>
          <a:r>
            <a:rPr lang="sr-Cyrl-RS" sz="900" dirty="0"/>
            <a:t>и неутрошена средства донација и трансфера</a:t>
          </a:r>
          <a:r>
            <a:rPr lang="sr-Latn-RS" sz="900" dirty="0"/>
            <a:t> </a:t>
          </a:r>
          <a:r>
            <a:rPr lang="sr-Cyrl-RS" sz="1000" dirty="0"/>
            <a:t>78</a:t>
          </a:r>
          <a:r>
            <a:rPr lang="sr-Cyrl-RS" sz="1000" b="1" dirty="0"/>
            <a:t>.9</a:t>
          </a:r>
          <a:r>
            <a:rPr lang="sr-Latn-ME" sz="1000" b="1" dirty="0"/>
            <a:t>0</a:t>
          </a:r>
          <a:r>
            <a:rPr lang="sr-Cyrl-RS" sz="1000" b="1" dirty="0"/>
            <a:t>0.660 динара</a:t>
          </a:r>
          <a:endParaRPr lang="en-US" sz="1000" dirty="0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5DDE38EF-3C5F-4389-A2E0-31C8D63C2DC4}">
      <dgm:prSet phldrT="[Text]" custT="1"/>
      <dgm:spPr/>
      <dgm:t>
        <a:bodyPr/>
        <a:lstStyle/>
        <a:p>
          <a:pPr algn="ctr"/>
          <a:r>
            <a:rPr lang="sr-Cyrl-RS" sz="1000" b="1" dirty="0"/>
            <a:t>Донације и трансфери 16.254.000 </a:t>
          </a:r>
          <a:r>
            <a:rPr lang="sr-Latn-RS" sz="1000" b="1" dirty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E0F813ED-0E84-436E-839F-FA056D0FDAA4}" type="parTrans" cxnId="{68FC87D1-9D8F-4500-BCDD-9EE860496D65}">
      <dgm:prSet/>
      <dgm:spPr/>
      <dgm:t>
        <a:bodyPr/>
        <a:lstStyle/>
        <a:p>
          <a:endParaRPr lang="en-US"/>
        </a:p>
      </dgm:t>
    </dgm:pt>
    <dgm:pt modelId="{ADAE4CE0-013D-459C-A076-A28AB06C719A}" type="sibTrans" cxnId="{68FC87D1-9D8F-4500-BCDD-9EE860496D65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5" custLinFactNeighborX="915" custLinFactNeighborY="754"/>
      <dgm:spPr/>
    </dgm:pt>
    <dgm:pt modelId="{63432802-399F-407F-AC10-7219543A0326}" type="pres">
      <dgm:prSet presAssocID="{DB1A1606-130D-4B45-9553-0A0B804495DF}" presName="node" presStyleLbl="vennNode1" presStyleIdx="1" presStyleCnt="5" custRadScaleRad="100739" custRadScaleInc="628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2" presStyleCnt="5" custRadScaleRad="100226" custRadScaleInc="-1012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3" presStyleCnt="5">
        <dgm:presLayoutVars>
          <dgm:bulletEnabled val="1"/>
        </dgm:presLayoutVars>
      </dgm:prSet>
      <dgm:spPr/>
    </dgm:pt>
    <dgm:pt modelId="{924D5C5A-10E8-4A9B-9B86-5B5AA7DA7B6C}" type="pres">
      <dgm:prSet presAssocID="{5DDE38EF-3C5F-4389-A2E0-31C8D63C2DC4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6F27890E-A553-41F1-8BDA-1DC67DC51EA8}" type="presOf" srcId="{DB1A1606-130D-4B45-9553-0A0B804495DF}" destId="{63432802-399F-407F-AC10-7219543A0326}" srcOrd="0" destOrd="0" presId="urn:microsoft.com/office/officeart/2005/8/layout/radial3"/>
    <dgm:cxn modelId="{8D008C15-4904-4DDB-99D4-3BF63FBF0587}" type="presOf" srcId="{15426A40-9AD2-4153-8230-E20BC4B11534}" destId="{FC69A2CE-A671-47B5-8CD8-544465E52E9C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635E076F-1318-4462-B9CD-085FC2346174}" type="presOf" srcId="{BF71EFAE-EC9F-46E9-BD2A-1686637595DA}" destId="{9DDE88A7-5745-4E4F-A7A8-F71A4DA0D5F2}" srcOrd="0" destOrd="0" presId="urn:microsoft.com/office/officeart/2005/8/layout/radial3"/>
    <dgm:cxn modelId="{E91D5090-0D92-42B7-9D4F-F91AB585D7A9}" srcId="{43275D6C-D470-4E2E-96F8-239EECE5D634}" destId="{BF71EFAE-EC9F-46E9-BD2A-1686637595DA}" srcOrd="1" destOrd="0" parTransId="{C16FE7E0-0CCD-40DA-AE7B-F518D75734AD}" sibTransId="{83F53DA1-8C67-4AF5-A20A-9CEC6105D842}"/>
    <dgm:cxn modelId="{810E72A1-7065-4386-88E6-2ADE9E580E1E}" srcId="{691C1FF8-D24B-462D-B13F-4086A7342655}" destId="{BAD4881D-8A8E-49FE-A1F2-D7584F6917AB}" srcOrd="1" destOrd="0" parTransId="{6D0A2762-31A5-4B16-AB07-B18DB3944832}" sibTransId="{75110C76-9227-4479-880F-DD28F7EF6571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09B198C8-E6EF-4BF2-B04A-98A7D3B82C52}" srcId="{43275D6C-D470-4E2E-96F8-239EECE5D634}" destId="{15426A40-9AD2-4153-8230-E20BC4B11534}" srcOrd="2" destOrd="0" parTransId="{A1307EAF-2414-4AFE-BE82-97C79333BAA9}" sibTransId="{869B992E-498B-4FBD-AA48-03E5171031C9}"/>
    <dgm:cxn modelId="{68FC87D1-9D8F-4500-BCDD-9EE860496D65}" srcId="{43275D6C-D470-4E2E-96F8-239EECE5D634}" destId="{5DDE38EF-3C5F-4389-A2E0-31C8D63C2DC4}" srcOrd="3" destOrd="0" parTransId="{E0F813ED-0E84-436E-839F-FA056D0FDAA4}" sibTransId="{ADAE4CE0-013D-459C-A076-A28AB06C719A}"/>
    <dgm:cxn modelId="{211CC4FD-D474-4B87-A170-FBEAA42F1681}" type="presOf" srcId="{5DDE38EF-3C5F-4389-A2E0-31C8D63C2DC4}" destId="{924D5C5A-10E8-4A9B-9B86-5B5AA7DA7B6C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1D0516B2-B745-43A9-9FBC-2250E51C95C6}" type="presParOf" srcId="{1FB746E2-D736-4446-8093-C865FE09A112}" destId="{63432802-399F-407F-AC10-7219543A0326}" srcOrd="1" destOrd="0" presId="urn:microsoft.com/office/officeart/2005/8/layout/radial3"/>
    <dgm:cxn modelId="{79A74430-E040-4B2A-B2E8-93485044FB03}" type="presParOf" srcId="{1FB746E2-D736-4446-8093-C865FE09A112}" destId="{9DDE88A7-5745-4E4F-A7A8-F71A4DA0D5F2}" srcOrd="2" destOrd="0" presId="urn:microsoft.com/office/officeart/2005/8/layout/radial3"/>
    <dgm:cxn modelId="{B02D2F22-A448-4C7C-8825-FA8DBBF3B362}" type="presParOf" srcId="{1FB746E2-D736-4446-8093-C865FE09A112}" destId="{FC69A2CE-A671-47B5-8CD8-544465E52E9C}" srcOrd="3" destOrd="0" presId="urn:microsoft.com/office/officeart/2005/8/layout/radial3"/>
    <dgm:cxn modelId="{7DBF9D0B-965C-421A-BBDD-4FA0C361CC68}" type="presParOf" srcId="{1FB746E2-D736-4446-8093-C865FE09A112}" destId="{924D5C5A-10E8-4A9B-9B86-5B5AA7DA7B6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dirty="0"/>
            <a:t>Расходи за запослене</a:t>
          </a:r>
          <a:endParaRPr lang="en-US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/>
      <dgm:spPr/>
      <dgm:t>
        <a:bodyPr/>
        <a:lstStyle/>
        <a:p>
          <a:r>
            <a:rPr lang="sr-Cyrl-RS" dirty="0"/>
            <a:t>Расходи за запослене представљају све трошкове за запослене, како у управи тако и код осталих директних буџетских корисника</a:t>
          </a:r>
          <a:endParaRPr lang="en-US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/>
      <dgm:spPr/>
      <dgm:t>
        <a:bodyPr/>
        <a:lstStyle/>
        <a:p>
          <a:r>
            <a:rPr lang="sr-Cyrl-RS" dirty="0"/>
            <a:t>Коришћење роба и услуга 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dirty="0"/>
            <a:t>Дотације и трансфери</a:t>
          </a:r>
          <a:endParaRPr lang="en-US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/>
      <dgm:spPr/>
      <dgm:t>
        <a:bodyPr/>
        <a:lstStyle/>
        <a:p>
          <a:r>
            <a:rPr lang="sr-Cyrl-RS" dirty="0"/>
            <a:t>Дотације и трансфери су трошкови које општина обезбеђује за трансферисање средстава осталим нивоима власти (школе, предшколске установе, дом здравља, полицијска управа...).</a:t>
          </a:r>
          <a:endParaRPr lang="en-US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dirty="0"/>
            <a:t>Остали расходи</a:t>
          </a:r>
          <a:endParaRPr lang="en-US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/>
      <dgm:spPr/>
      <dgm:t>
        <a:bodyPr/>
        <a:lstStyle/>
        <a:p>
          <a:r>
            <a:rPr lang="sr-Cyrl-RS" dirty="0"/>
            <a:t>Остали расходи обухватају дотације невладиним организацијама, порезе, таксе, новчане казне.</a:t>
          </a:r>
          <a:endParaRPr lang="en-US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dirty="0"/>
            <a:t>Социјална заштита</a:t>
          </a:r>
          <a:endParaRPr lang="en-US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dirty="0"/>
            <a:t>Буџетска резерва</a:t>
          </a:r>
          <a:endParaRPr lang="en-US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/>
      <dgm:t>
        <a:bodyPr/>
        <a:lstStyle/>
        <a:p>
          <a:r>
            <a:rPr lang="sr-Cyrl-RS" dirty="0"/>
            <a:t>Буџетска резерва 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dirty="0"/>
            <a:t>Основна средства</a:t>
          </a:r>
          <a:endParaRPr lang="en-US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/>
      <dgm:t>
        <a:bodyPr/>
        <a:lstStyle/>
        <a:p>
          <a:r>
            <a:rPr lang="sr-Cyrl-RS" dirty="0"/>
            <a:t>Основна средства су трошкови за инвестиционо одржавање постојећих објеката, набавку машина и опреме, као и осталих основних средстава.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/>
      <dgm:spPr/>
      <dgm:t>
        <a:bodyPr/>
        <a:lstStyle/>
        <a:p>
          <a:r>
            <a:rPr lang="sr-Cyrl-RS" dirty="0"/>
            <a:t>Социјална заштита обухвата све трошкове исплате социјалне помоћи за све категорије становништва.</a:t>
          </a:r>
          <a:endParaRPr lang="en-US" dirty="0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AE252700-467E-4074-9CFD-623BC962D535}">
      <dgm:prSet/>
      <dgm:spPr/>
      <dgm:t>
        <a:bodyPr/>
        <a:lstStyle/>
        <a:p>
          <a:r>
            <a:rPr lang="sr-Cyrl-RS" dirty="0"/>
            <a:t>Отплата камата</a:t>
          </a:r>
          <a:endParaRPr lang="en-US" dirty="0"/>
        </a:p>
      </dgm:t>
    </dgm:pt>
    <dgm:pt modelId="{A9A0E925-4780-47B5-8707-07F1819F05D1}" type="parTrans" cxnId="{A09F4556-8AA8-4858-9ADA-2988185FFBBF}">
      <dgm:prSet/>
      <dgm:spPr/>
      <dgm:t>
        <a:bodyPr/>
        <a:lstStyle/>
        <a:p>
          <a:endParaRPr lang="en-US"/>
        </a:p>
      </dgm:t>
    </dgm:pt>
    <dgm:pt modelId="{C9C7F105-5339-4859-928C-E7716F80DB3A}" type="sibTrans" cxnId="{A09F4556-8AA8-4858-9ADA-2988185FFBBF}">
      <dgm:prSet/>
      <dgm:spPr/>
      <dgm:t>
        <a:bodyPr/>
        <a:lstStyle/>
        <a:p>
          <a:endParaRPr lang="en-US"/>
        </a:p>
      </dgm:t>
    </dgm:pt>
    <dgm:pt modelId="{319A7F94-1378-4A40-B585-D9339D19C610}">
      <dgm:prSet/>
      <dgm:spPr/>
      <dgm:t>
        <a:bodyPr/>
        <a:lstStyle/>
        <a:p>
          <a:r>
            <a:rPr lang="sr-Cyrl-RS" dirty="0"/>
            <a:t>Отплата камата обухвата трошкове отплате камате и пратећих трошкова задуживања.</a:t>
          </a:r>
          <a:endParaRPr lang="en-US" dirty="0"/>
        </a:p>
      </dgm:t>
    </dgm:pt>
    <dgm:pt modelId="{9B7F5414-F5D6-4CBB-9403-A2CFBB270447}" type="parTrans" cxnId="{D456842C-0CB7-45D7-B972-CEB7F9F44BC4}">
      <dgm:prSet/>
      <dgm:spPr/>
      <dgm:t>
        <a:bodyPr/>
        <a:lstStyle/>
        <a:p>
          <a:endParaRPr lang="en-US"/>
        </a:p>
      </dgm:t>
    </dgm:pt>
    <dgm:pt modelId="{C08DC12D-CBC0-4D65-ADEE-E2FF96CA4D99}" type="sibTrans" cxnId="{D456842C-0CB7-45D7-B972-CEB7F9F44BC4}">
      <dgm:prSet/>
      <dgm:spPr/>
      <dgm:t>
        <a:bodyPr/>
        <a:lstStyle/>
        <a:p>
          <a:endParaRPr lang="en-US"/>
        </a:p>
      </dgm:t>
    </dgm:pt>
    <dgm:pt modelId="{FD350C1A-5528-41E8-87F6-B93697458382}">
      <dgm:prSet/>
      <dgm:spPr/>
      <dgm:t>
        <a:bodyPr/>
        <a:lstStyle/>
        <a:p>
          <a:r>
            <a:rPr lang="sr-Cyrl-RS" dirty="0"/>
            <a:t>Отплата главнице</a:t>
          </a:r>
          <a:endParaRPr lang="en-US" dirty="0"/>
        </a:p>
      </dgm:t>
    </dgm:pt>
    <dgm:pt modelId="{5B4BD716-E44D-461A-BD4E-FDE87A15437A}" type="parTrans" cxnId="{A4468248-A847-4563-A334-93FB0D9F0AB3}">
      <dgm:prSet/>
      <dgm:spPr/>
      <dgm:t>
        <a:bodyPr/>
        <a:lstStyle/>
        <a:p>
          <a:endParaRPr lang="en-US"/>
        </a:p>
      </dgm:t>
    </dgm:pt>
    <dgm:pt modelId="{35FAF3D3-CA1D-4269-B8DC-43FD77F9703C}" type="sibTrans" cxnId="{A4468248-A847-4563-A334-93FB0D9F0AB3}">
      <dgm:prSet/>
      <dgm:spPr/>
      <dgm:t>
        <a:bodyPr/>
        <a:lstStyle/>
        <a:p>
          <a:endParaRPr lang="en-US"/>
        </a:p>
      </dgm:t>
    </dgm:pt>
    <dgm:pt modelId="{6B1FF5C3-8F11-4BEC-AD29-A6804E58105E}">
      <dgm:prSet/>
      <dgm:spPr/>
      <dgm:t>
        <a:bodyPr/>
        <a:lstStyle/>
        <a:p>
          <a:r>
            <a:rPr lang="sr-Cyrl-RS" dirty="0"/>
            <a:t>Отпата главнице обухвата трошкове  рата кредита.</a:t>
          </a:r>
          <a:endParaRPr lang="en-US" dirty="0"/>
        </a:p>
      </dgm:t>
    </dgm:pt>
    <dgm:pt modelId="{011A4D76-0152-46AA-9362-6769EFC691AB}" type="parTrans" cxnId="{35854019-E833-4B41-9F17-A97AED437CB5}">
      <dgm:prSet/>
      <dgm:spPr/>
      <dgm:t>
        <a:bodyPr/>
        <a:lstStyle/>
        <a:p>
          <a:endParaRPr lang="en-US"/>
        </a:p>
      </dgm:t>
    </dgm:pt>
    <dgm:pt modelId="{BC3B1FF6-2100-44D0-8D3F-97B47A0DC11B}" type="sibTrans" cxnId="{35854019-E833-4B41-9F17-A97AED437CB5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dirty="0"/>
            <a:t>Коришћење роба и услуга </a:t>
          </a:r>
          <a:endParaRPr lang="en-US" dirty="0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6BF52EA4-3AEA-4A4A-B2B4-64D65B172276}">
      <dgm:prSet phldrT="[Text]"/>
      <dgm:spPr/>
      <dgm:t>
        <a:bodyPr/>
        <a:lstStyle/>
        <a:p>
          <a:r>
            <a:rPr lang="sr-Cyrl-RS" dirty="0"/>
            <a:t>Субвенције  </a:t>
          </a:r>
          <a:endParaRPr lang="en-US" dirty="0"/>
        </a:p>
      </dgm:t>
    </dgm:pt>
    <dgm:pt modelId="{B51CCA05-016A-45C7-8EC9-CDE0C00F5F1D}" type="parTrans" cxnId="{FAC37357-D8BA-4490-AF77-10EF7A20F217}">
      <dgm:prSet/>
      <dgm:spPr/>
      <dgm:t>
        <a:bodyPr/>
        <a:lstStyle/>
        <a:p>
          <a:endParaRPr lang="en-US"/>
        </a:p>
      </dgm:t>
    </dgm:pt>
    <dgm:pt modelId="{16A31D95-72B2-4200-92A3-48128D1615E8}" type="sibTrans" cxnId="{FAC37357-D8BA-4490-AF77-10EF7A20F217}">
      <dgm:prSet/>
      <dgm:spPr/>
      <dgm:t>
        <a:bodyPr/>
        <a:lstStyle/>
        <a:p>
          <a:endParaRPr lang="en-US"/>
        </a:p>
      </dgm:t>
    </dgm:pt>
    <dgm:pt modelId="{93855867-EFF3-4DF7-82EA-1A385A55CB8B}">
      <dgm:prSet/>
      <dgm:spPr/>
      <dgm:t>
        <a:bodyPr/>
        <a:lstStyle/>
        <a:p>
          <a:r>
            <a:rPr lang="sr-Cyrl-RS" dirty="0"/>
            <a:t>Субвенције јавним нефинансијским предузећима и организацијама, као и приватним предузећима</a:t>
          </a:r>
          <a:endParaRPr lang="en-US" dirty="0"/>
        </a:p>
      </dgm:t>
    </dgm:pt>
    <dgm:pt modelId="{8ED0355F-EF30-47DF-9143-44153B391B28}" type="parTrans" cxnId="{524E7B65-7B51-4A10-AA0D-462D2871E61D}">
      <dgm:prSet/>
      <dgm:spPr/>
    </dgm:pt>
    <dgm:pt modelId="{5B3433EC-A111-42D1-926C-471916AC0EFD}" type="sibTrans" cxnId="{524E7B65-7B51-4A10-AA0D-462D2871E61D}">
      <dgm:prSet/>
      <dgm:spPr/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10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10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10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10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10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10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5456517F-AD87-4BE8-AF58-8A8454D6DB92}" type="pres">
      <dgm:prSet presAssocID="{AE252700-467E-4074-9CFD-623BC962D535}" presName="linNode" presStyleCnt="0"/>
      <dgm:spPr/>
    </dgm:pt>
    <dgm:pt modelId="{3B1A1736-6579-4E3A-832A-7713D4CE6637}" type="pres">
      <dgm:prSet presAssocID="{AE252700-467E-4074-9CFD-623BC962D535}" presName="parTx" presStyleLbl="revTx" presStyleIdx="2" presStyleCnt="10">
        <dgm:presLayoutVars>
          <dgm:chMax val="1"/>
          <dgm:bulletEnabled val="1"/>
        </dgm:presLayoutVars>
      </dgm:prSet>
      <dgm:spPr/>
    </dgm:pt>
    <dgm:pt modelId="{DF96C014-2136-4D13-A6DD-4E793DEDA991}" type="pres">
      <dgm:prSet presAssocID="{AE252700-467E-4074-9CFD-623BC962D535}" presName="bracket" presStyleLbl="parChTrans1D1" presStyleIdx="2" presStyleCnt="10"/>
      <dgm:spPr/>
    </dgm:pt>
    <dgm:pt modelId="{33137253-0D3F-4D45-884A-2C59544F8786}" type="pres">
      <dgm:prSet presAssocID="{AE252700-467E-4074-9CFD-623BC962D535}" presName="spH" presStyleCnt="0"/>
      <dgm:spPr/>
    </dgm:pt>
    <dgm:pt modelId="{E6B89D77-C909-4696-9CA6-8F245854B676}" type="pres">
      <dgm:prSet presAssocID="{AE252700-467E-4074-9CFD-623BC962D535}" presName="desTx" presStyleLbl="node1" presStyleIdx="2" presStyleCnt="10">
        <dgm:presLayoutVars>
          <dgm:bulletEnabled val="1"/>
        </dgm:presLayoutVars>
      </dgm:prSet>
      <dgm:spPr/>
    </dgm:pt>
    <dgm:pt modelId="{46375C42-981C-4842-97A7-F4700332453C}" type="pres">
      <dgm:prSet presAssocID="{C9C7F105-5339-4859-928C-E7716F80DB3A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3" presStyleCnt="10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3" presStyleCnt="10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3" presStyleCnt="10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4" presStyleCnt="10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4" presStyleCnt="10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4" presStyleCnt="10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10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10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10">
        <dgm:presLayoutVars>
          <dgm:bulletEnabled val="1"/>
        </dgm:presLayoutVars>
      </dgm:prSet>
      <dgm:spPr/>
    </dgm:pt>
    <dgm:pt modelId="{1DEFA11E-9373-40F9-A3AA-EE96EB176FFC}" type="pres">
      <dgm:prSet presAssocID="{BCA81F17-B88D-47F3-91A4-C02EC1C807D8}" presName="spV" presStyleCnt="0"/>
      <dgm:spPr/>
    </dgm:pt>
    <dgm:pt modelId="{15A0E54D-F0B0-4838-8C40-95DD89577CA2}" type="pres">
      <dgm:prSet presAssocID="{FD350C1A-5528-41E8-87F6-B93697458382}" presName="linNode" presStyleCnt="0"/>
      <dgm:spPr/>
    </dgm:pt>
    <dgm:pt modelId="{C42E8310-64BB-4AF1-8383-CC53609B48A7}" type="pres">
      <dgm:prSet presAssocID="{FD350C1A-5528-41E8-87F6-B93697458382}" presName="parTx" presStyleLbl="revTx" presStyleIdx="6" presStyleCnt="10">
        <dgm:presLayoutVars>
          <dgm:chMax val="1"/>
          <dgm:bulletEnabled val="1"/>
        </dgm:presLayoutVars>
      </dgm:prSet>
      <dgm:spPr/>
    </dgm:pt>
    <dgm:pt modelId="{386F4D35-A666-4B7B-8DA3-FE2DCBA241CE}" type="pres">
      <dgm:prSet presAssocID="{FD350C1A-5528-41E8-87F6-B93697458382}" presName="bracket" presStyleLbl="parChTrans1D1" presStyleIdx="6" presStyleCnt="10"/>
      <dgm:spPr/>
    </dgm:pt>
    <dgm:pt modelId="{D6FD17A2-FCE6-4B7E-B424-3816FB413E23}" type="pres">
      <dgm:prSet presAssocID="{FD350C1A-5528-41E8-87F6-B93697458382}" presName="spH" presStyleCnt="0"/>
      <dgm:spPr/>
    </dgm:pt>
    <dgm:pt modelId="{5C6DDAF1-B0A6-4915-BBAA-ACF987F2048F}" type="pres">
      <dgm:prSet presAssocID="{FD350C1A-5528-41E8-87F6-B93697458382}" presName="desTx" presStyleLbl="node1" presStyleIdx="6" presStyleCnt="10">
        <dgm:presLayoutVars>
          <dgm:bulletEnabled val="1"/>
        </dgm:presLayoutVars>
      </dgm:prSet>
      <dgm:spPr/>
    </dgm:pt>
    <dgm:pt modelId="{608F26D4-1D22-414D-8643-F4879FD17BD5}" type="pres">
      <dgm:prSet presAssocID="{35FAF3D3-CA1D-4269-B8DC-43FD77F9703C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7" presStyleCnt="10">
        <dgm:presLayoutVars>
          <dgm:chMax val="1"/>
          <dgm:bulletEnabled val="1"/>
        </dgm:presLayoutVars>
      </dgm:prSet>
      <dgm:spPr/>
    </dgm:pt>
    <dgm:pt modelId="{7F976215-9D17-4223-A92A-D3302071B429}" type="pres">
      <dgm:prSet presAssocID="{48096665-F98A-4372-9642-AA104F5D458A}" presName="bracket" presStyleLbl="parChTrans1D1" presStyleIdx="7" presStyleCnt="10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7" presStyleCnt="10">
        <dgm:presLayoutVars>
          <dgm:bulletEnabled val="1"/>
        </dgm:presLayoutVars>
      </dgm:prSet>
      <dgm:spPr/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8" presStyleCnt="10">
        <dgm:presLayoutVars>
          <dgm:chMax val="1"/>
          <dgm:bulletEnabled val="1"/>
        </dgm:presLayoutVars>
      </dgm:prSet>
      <dgm:spPr/>
    </dgm:pt>
    <dgm:pt modelId="{803A06C6-F698-48F4-A91D-0B2B17EECBA4}" type="pres">
      <dgm:prSet presAssocID="{1BF4645B-0E25-4982-8755-C468FC62C39C}" presName="bracket" presStyleLbl="parChTrans1D1" presStyleIdx="8" presStyleCnt="10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8" presStyleCnt="10">
        <dgm:presLayoutVars>
          <dgm:bulletEnabled val="1"/>
        </dgm:presLayoutVars>
      </dgm:prSet>
      <dgm:spPr/>
    </dgm:pt>
    <dgm:pt modelId="{D5AAE5BD-A4E2-4558-B09F-D51BB6C4F313}" type="pres">
      <dgm:prSet presAssocID="{EAAC9105-FD12-40C6-84F5-2CAFAE74C666}" presName="spV" presStyleCnt="0"/>
      <dgm:spPr/>
    </dgm:pt>
    <dgm:pt modelId="{5A8578C8-7E01-4A28-AEF1-5A3EE7D985E4}" type="pres">
      <dgm:prSet presAssocID="{6BF52EA4-3AEA-4A4A-B2B4-64D65B172276}" presName="linNode" presStyleCnt="0"/>
      <dgm:spPr/>
    </dgm:pt>
    <dgm:pt modelId="{F126D249-5789-4F21-80E8-4BA694A7AA00}" type="pres">
      <dgm:prSet presAssocID="{6BF52EA4-3AEA-4A4A-B2B4-64D65B172276}" presName="parTx" presStyleLbl="revTx" presStyleIdx="9" presStyleCnt="10">
        <dgm:presLayoutVars>
          <dgm:chMax val="1"/>
          <dgm:bulletEnabled val="1"/>
        </dgm:presLayoutVars>
      </dgm:prSet>
      <dgm:spPr/>
    </dgm:pt>
    <dgm:pt modelId="{133EDEA2-2D1C-45AB-9072-EF3FE8DEDFD6}" type="pres">
      <dgm:prSet presAssocID="{6BF52EA4-3AEA-4A4A-B2B4-64D65B172276}" presName="bracket" presStyleLbl="parChTrans1D1" presStyleIdx="9" presStyleCnt="10"/>
      <dgm:spPr/>
    </dgm:pt>
    <dgm:pt modelId="{61270DB7-A8E6-4E68-8307-D2CDFE81E1E4}" type="pres">
      <dgm:prSet presAssocID="{6BF52EA4-3AEA-4A4A-B2B4-64D65B172276}" presName="spH" presStyleCnt="0"/>
      <dgm:spPr/>
    </dgm:pt>
    <dgm:pt modelId="{CEA8260D-ECB8-4058-BB32-C3F57E09050A}" type="pres">
      <dgm:prSet presAssocID="{6BF52EA4-3AEA-4A4A-B2B4-64D65B172276}" presName="desTx" presStyleLbl="node1" presStyleIdx="9" presStyleCnt="10">
        <dgm:presLayoutVars>
          <dgm:bulletEnabled val="1"/>
        </dgm:presLayoutVars>
      </dgm:prSet>
      <dgm:spPr/>
    </dgm:pt>
  </dgm:ptLst>
  <dgm:cxnLst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B1621318-9B65-41CE-857B-376AF4B71802}" type="presOf" srcId="{6B1FF5C3-8F11-4BEC-AD29-A6804E58105E}" destId="{5C6DDAF1-B0A6-4915-BBAA-ACF987F2048F}" srcOrd="0" destOrd="0" presId="urn:diagrams.loki3.com/BracketList"/>
    <dgm:cxn modelId="{35854019-E833-4B41-9F17-A97AED437CB5}" srcId="{FD350C1A-5528-41E8-87F6-B93697458382}" destId="{6B1FF5C3-8F11-4BEC-AD29-A6804E58105E}" srcOrd="0" destOrd="0" parTransId="{011A4D76-0152-46AA-9362-6769EFC691AB}" sibTransId="{BC3B1FF6-2100-44D0-8D3F-97B47A0DC11B}"/>
    <dgm:cxn modelId="{D456842C-0CB7-45D7-B972-CEB7F9F44BC4}" srcId="{AE252700-467E-4074-9CFD-623BC962D535}" destId="{319A7F94-1378-4A40-B585-D9339D19C610}" srcOrd="0" destOrd="0" parTransId="{9B7F5414-F5D6-4CBB-9403-A2CFBB270447}" sibTransId="{C08DC12D-CBC0-4D65-ADEE-E2FF96CA4D99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EC38B43-666B-4E38-81B7-8A080ED8DA87}" type="presOf" srcId="{0C844461-76DE-4FEA-A87D-23440AD6FC2E}" destId="{C6144CDB-22C1-4337-9F95-C3A522A707D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524E7B65-7B51-4A10-AA0D-462D2871E61D}" srcId="{6BF52EA4-3AEA-4A4A-B2B4-64D65B172276}" destId="{93855867-EFF3-4DF7-82EA-1A385A55CB8B}" srcOrd="0" destOrd="0" parTransId="{8ED0355F-EF30-47DF-9143-44153B391B28}" sibTransId="{5B3433EC-A111-42D1-926C-471916AC0EFD}"/>
    <dgm:cxn modelId="{A4468248-A847-4563-A334-93FB0D9F0AB3}" srcId="{EEA47F19-311D-44B3-AAA4-35C98BD4844B}" destId="{FD350C1A-5528-41E8-87F6-B93697458382}" srcOrd="6" destOrd="0" parTransId="{5B4BD716-E44D-461A-BD4E-FDE87A15437A}" sibTransId="{35FAF3D3-CA1D-4269-B8DC-43FD77F9703C}"/>
    <dgm:cxn modelId="{00EB9B4E-144C-4228-8CB7-DEDC91DE2357}" type="presOf" srcId="{93855867-EFF3-4DF7-82EA-1A385A55CB8B}" destId="{CEA8260D-ECB8-4058-BB32-C3F57E09050A}" srcOrd="0" destOrd="0" presId="urn:diagrams.loki3.com/BracketList"/>
    <dgm:cxn modelId="{48A8524F-3EFA-4940-8261-5C076D20F581}" type="presOf" srcId="{319A7F94-1378-4A40-B585-D9339D19C610}" destId="{E6B89D77-C909-4696-9CA6-8F245854B676}" srcOrd="0" destOrd="0" presId="urn:diagrams.loki3.com/BracketList"/>
    <dgm:cxn modelId="{5F7FF171-9B84-4AED-9B81-499DA733734B}" type="presOf" srcId="{AE252700-467E-4074-9CFD-623BC962D535}" destId="{3B1A1736-6579-4E3A-832A-7713D4CE6637}" srcOrd="0" destOrd="0" presId="urn:diagrams.loki3.com/BracketList"/>
    <dgm:cxn modelId="{A09F4556-8AA8-4858-9ADA-2988185FFBBF}" srcId="{EEA47F19-311D-44B3-AAA4-35C98BD4844B}" destId="{AE252700-467E-4074-9CFD-623BC962D535}" srcOrd="2" destOrd="0" parTransId="{A9A0E925-4780-47B5-8707-07F1819F05D1}" sibTransId="{C9C7F105-5339-4859-928C-E7716F80DB3A}"/>
    <dgm:cxn modelId="{FAC37357-D8BA-4490-AF77-10EF7A20F217}" srcId="{EEA47F19-311D-44B3-AAA4-35C98BD4844B}" destId="{6BF52EA4-3AEA-4A4A-B2B4-64D65B172276}" srcOrd="9" destOrd="0" parTransId="{B51CCA05-016A-45C7-8EC9-CDE0C00F5F1D}" sibTransId="{16A31D95-72B2-4200-92A3-48128D1615E8}"/>
    <dgm:cxn modelId="{CAC21658-3423-481C-AF27-E9996CB921F1}" type="presOf" srcId="{D45E583C-4AAD-40D2-9D24-9A0A68141567}" destId="{7BB6658A-32E0-42C7-B82A-240BF45CF27D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FF60118A-5412-436E-B845-69CD79E57C83}" srcId="{EEA47F19-311D-44B3-AAA4-35C98BD4844B}" destId="{48096665-F98A-4372-9642-AA104F5D458A}" srcOrd="7" destOrd="0" parTransId="{AFDDD8A6-A5D8-4980-A3AD-3612739BB0D6}" sibTransId="{5FC22904-D7CC-4648-88EC-995516A10DB1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592F709B-0D71-4665-94FE-FCFCC1F99F37}" type="presOf" srcId="{48096665-F98A-4372-9642-AA104F5D458A}" destId="{B471A916-B6F4-4017-A447-E2C98CEE19B9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2F25CA9C-9801-4874-9403-1639A0E5F59D}" type="presOf" srcId="{FD350C1A-5528-41E8-87F6-B93697458382}" destId="{C42E8310-64BB-4AF1-8383-CC53609B48A7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09EA19A1-AD92-457C-AA02-410DD0335895}" type="presOf" srcId="{E055884F-7426-4921-A0E5-9CA56A76B49A}" destId="{CCB8139E-CA19-491D-9FCD-6BF28923C72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6CADC6AF-E4D1-4118-B6AD-2936E20B24E4}" type="presOf" srcId="{E1AD8724-28DC-48C5-B75E-B0D1F33E6279}" destId="{939B76D1-BB33-4E50-9ECD-839FB5787B95}" srcOrd="0" destOrd="0" presId="urn:diagrams.loki3.com/BracketList"/>
    <dgm:cxn modelId="{125639C7-B690-4F53-A1C9-BB18BE26EFFF}" type="presOf" srcId="{FE2BA0E8-81AC-463B-B498-EF464F5BCE06}" destId="{9893D59A-7FEC-486D-89C4-D28135F6121C}" srcOrd="0" destOrd="0" presId="urn:diagrams.loki3.com/BracketList"/>
    <dgm:cxn modelId="{CFE9E3C8-3186-4588-9C52-B352C9C060CB}" type="presOf" srcId="{6BF52EA4-3AEA-4A4A-B2B4-64D65B172276}" destId="{F126D249-5789-4F21-80E8-4BA694A7AA00}" srcOrd="0" destOrd="0" presId="urn:diagrams.loki3.com/BracketList"/>
    <dgm:cxn modelId="{0B3FDED6-0041-4BD1-9A6E-DBDB5E3BB9B4}" srcId="{EEA47F19-311D-44B3-AAA4-35C98BD4844B}" destId="{1BF4645B-0E25-4982-8755-C468FC62C39C}" srcOrd="8" destOrd="0" parTransId="{C1391573-84AC-4A5F-9872-896027FCD9E0}" sibTransId="{EAAC9105-FD12-40C6-84F5-2CAFAE74C666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3" destOrd="0" parTransId="{A220DF32-CC6B-446C-B398-3C6FF19DF138}" sibTransId="{EADBA54B-8207-46FB-8C83-E7274B6ED163}"/>
    <dgm:cxn modelId="{EC0075EB-3DC2-4074-AA80-170858192B86}" type="presOf" srcId="{28888755-727E-436B-B2F2-DA7896544A65}" destId="{9312B733-3AEB-49F6-8245-08553BA2949B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4" destOrd="0" parTransId="{74440C20-4C7D-42FA-8A71-91FF1ABB0C2B}" sibTransId="{25C618B1-3FCB-4E3A-AAEB-763F12B41872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36F2ADC6-9472-4507-AEF5-C14AF9D18465}" type="presParOf" srcId="{EFEB1020-9C17-48DC-BBE0-54FA743F9F75}" destId="{5456517F-AD87-4BE8-AF58-8A8454D6DB92}" srcOrd="4" destOrd="0" presId="urn:diagrams.loki3.com/BracketList"/>
    <dgm:cxn modelId="{BC5BBC32-EFEE-4245-A3AC-94F306085FDD}" type="presParOf" srcId="{5456517F-AD87-4BE8-AF58-8A8454D6DB92}" destId="{3B1A1736-6579-4E3A-832A-7713D4CE6637}" srcOrd="0" destOrd="0" presId="urn:diagrams.loki3.com/BracketList"/>
    <dgm:cxn modelId="{23580251-941B-4504-9641-3C7EC9C1B90D}" type="presParOf" srcId="{5456517F-AD87-4BE8-AF58-8A8454D6DB92}" destId="{DF96C014-2136-4D13-A6DD-4E793DEDA991}" srcOrd="1" destOrd="0" presId="urn:diagrams.loki3.com/BracketList"/>
    <dgm:cxn modelId="{98A1E579-487D-47C6-A4ED-D9B00F217089}" type="presParOf" srcId="{5456517F-AD87-4BE8-AF58-8A8454D6DB92}" destId="{33137253-0D3F-4D45-884A-2C59544F8786}" srcOrd="2" destOrd="0" presId="urn:diagrams.loki3.com/BracketList"/>
    <dgm:cxn modelId="{C8229E05-EAB5-4F73-9BC0-C7C9170A02E8}" type="presParOf" srcId="{5456517F-AD87-4BE8-AF58-8A8454D6DB92}" destId="{E6B89D77-C909-4696-9CA6-8F245854B676}" srcOrd="3" destOrd="0" presId="urn:diagrams.loki3.com/BracketList"/>
    <dgm:cxn modelId="{80042280-5AC5-461F-8F37-710CD4EB9068}" type="presParOf" srcId="{EFEB1020-9C17-48DC-BBE0-54FA743F9F75}" destId="{46375C42-981C-4842-97A7-F4700332453C}" srcOrd="5" destOrd="0" presId="urn:diagrams.loki3.com/BracketList"/>
    <dgm:cxn modelId="{E925D2BD-B112-4BAD-B36C-8E73DF494DB0}" type="presParOf" srcId="{EFEB1020-9C17-48DC-BBE0-54FA743F9F75}" destId="{9709DCCB-B8A8-47BC-A303-F9EC41DA889E}" srcOrd="6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7" destOrd="0" presId="urn:diagrams.loki3.com/BracketList"/>
    <dgm:cxn modelId="{B403F54A-3FF2-4890-8A79-6EFCF82C7650}" type="presParOf" srcId="{EFEB1020-9C17-48DC-BBE0-54FA743F9F75}" destId="{CCB5FDA4-BEC8-4CA1-835A-2A3BEEBEC456}" srcOrd="8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2961F2EF-F29E-4D8F-9F6A-A0CCE9683AE2}" type="presParOf" srcId="{EFEB1020-9C17-48DC-BBE0-54FA743F9F75}" destId="{15A0E54D-F0B0-4838-8C40-95DD89577CA2}" srcOrd="12" destOrd="0" presId="urn:diagrams.loki3.com/BracketList"/>
    <dgm:cxn modelId="{1D1E70CC-C7F1-44F8-A562-3E9F041CABFC}" type="presParOf" srcId="{15A0E54D-F0B0-4838-8C40-95DD89577CA2}" destId="{C42E8310-64BB-4AF1-8383-CC53609B48A7}" srcOrd="0" destOrd="0" presId="urn:diagrams.loki3.com/BracketList"/>
    <dgm:cxn modelId="{6B7C1799-806B-4933-BB99-F5345DE97F76}" type="presParOf" srcId="{15A0E54D-F0B0-4838-8C40-95DD89577CA2}" destId="{386F4D35-A666-4B7B-8DA3-FE2DCBA241CE}" srcOrd="1" destOrd="0" presId="urn:diagrams.loki3.com/BracketList"/>
    <dgm:cxn modelId="{175CCDBC-29E1-4437-B529-8EF0A2683E45}" type="presParOf" srcId="{15A0E54D-F0B0-4838-8C40-95DD89577CA2}" destId="{D6FD17A2-FCE6-4B7E-B424-3816FB413E23}" srcOrd="2" destOrd="0" presId="urn:diagrams.loki3.com/BracketList"/>
    <dgm:cxn modelId="{DA8C1395-DE48-4D79-AB3D-8A26E394519C}" type="presParOf" srcId="{15A0E54D-F0B0-4838-8C40-95DD89577CA2}" destId="{5C6DDAF1-B0A6-4915-BBAA-ACF987F2048F}" srcOrd="3" destOrd="0" presId="urn:diagrams.loki3.com/BracketList"/>
    <dgm:cxn modelId="{9CD2A3C6-CB43-4F82-ADA5-B94044FF69F3}" type="presParOf" srcId="{EFEB1020-9C17-48DC-BBE0-54FA743F9F75}" destId="{608F26D4-1D22-414D-8643-F4879FD17BD5}" srcOrd="13" destOrd="0" presId="urn:diagrams.loki3.com/BracketList"/>
    <dgm:cxn modelId="{6A4A9BA4-9871-4F5E-9DDA-A3EA479D8058}" type="presParOf" srcId="{EFEB1020-9C17-48DC-BBE0-54FA743F9F75}" destId="{4B12A308-E2AF-4F45-882B-691EF4FA1B43}" srcOrd="14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5" destOrd="0" presId="urn:diagrams.loki3.com/BracketList"/>
    <dgm:cxn modelId="{7851F925-1252-4F3F-9162-4F3C79B75204}" type="presParOf" srcId="{EFEB1020-9C17-48DC-BBE0-54FA743F9F75}" destId="{5A582BDF-EB51-42B9-AFE8-1D18A89089BC}" srcOrd="16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  <dgm:cxn modelId="{3B63E056-0B4A-4D6F-90FF-61D313EC4CF3}" type="presParOf" srcId="{EFEB1020-9C17-48DC-BBE0-54FA743F9F75}" destId="{D5AAE5BD-A4E2-4558-B09F-D51BB6C4F313}" srcOrd="17" destOrd="0" presId="urn:diagrams.loki3.com/BracketList"/>
    <dgm:cxn modelId="{9715B5F4-2F25-4E2E-B449-127B73322554}" type="presParOf" srcId="{EFEB1020-9C17-48DC-BBE0-54FA743F9F75}" destId="{5A8578C8-7E01-4A28-AEF1-5A3EE7D985E4}" srcOrd="18" destOrd="0" presId="urn:diagrams.loki3.com/BracketList"/>
    <dgm:cxn modelId="{98F0AC20-06F2-4B5E-860A-1E6A6C486995}" type="presParOf" srcId="{5A8578C8-7E01-4A28-AEF1-5A3EE7D985E4}" destId="{F126D249-5789-4F21-80E8-4BA694A7AA00}" srcOrd="0" destOrd="0" presId="urn:diagrams.loki3.com/BracketList"/>
    <dgm:cxn modelId="{3A78D610-6D27-47CC-BC71-5BA40CC60A6F}" type="presParOf" srcId="{5A8578C8-7E01-4A28-AEF1-5A3EE7D985E4}" destId="{133EDEA2-2D1C-45AB-9072-EF3FE8DEDFD6}" srcOrd="1" destOrd="0" presId="urn:diagrams.loki3.com/BracketList"/>
    <dgm:cxn modelId="{DC895449-A679-4CBC-B8F5-A995363B53F5}" type="presParOf" srcId="{5A8578C8-7E01-4A28-AEF1-5A3EE7D985E4}" destId="{61270DB7-A8E6-4E68-8307-D2CDFE81E1E4}" srcOrd="2" destOrd="0" presId="urn:diagrams.loki3.com/BracketList"/>
    <dgm:cxn modelId="{7963CF1B-7CC2-442A-A242-4D971F1700F8}" type="presParOf" srcId="{5A8578C8-7E01-4A28-AEF1-5A3EE7D985E4}" destId="{CEA8260D-ECB8-4058-BB32-C3F57E09050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660.134.368 динара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Коришћење роба и услуга </a:t>
          </a:r>
          <a:r>
            <a:rPr lang="ru-RU" b="1" dirty="0">
              <a:solidFill>
                <a:schemeClr val="bg1"/>
              </a:solidFill>
            </a:rPr>
            <a:t>156.538.896 </a:t>
          </a:r>
          <a:r>
            <a:rPr lang="ru-RU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Основна средства 121.765.600</a:t>
          </a:r>
          <a:r>
            <a:rPr lang="sr-Cyrl-RS" b="1" dirty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Расходи за запослене 278.549.332</a:t>
          </a:r>
          <a:r>
            <a:rPr lang="sr-Cyrl-RS" b="1" dirty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Права из социјалног осигурања 22.420.860 динара</a:t>
          </a:r>
          <a:endParaRPr lang="en-US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Дотације и трансфери 33.588.680</a:t>
          </a:r>
          <a:endParaRPr lang="en-US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25.139.000</a:t>
          </a:r>
          <a:r>
            <a:rPr lang="sr-Cyrl-RS" b="1" dirty="0">
              <a:solidFill>
                <a:schemeClr val="bg1"/>
              </a:solidFill>
            </a:rPr>
            <a:t>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резерве </a:t>
          </a:r>
          <a:r>
            <a:rPr lang="sr-Cyrl-RS" b="1" dirty="0">
              <a:solidFill>
                <a:schemeClr val="bg1"/>
              </a:solidFill>
            </a:rPr>
            <a:t>3.300.000 </a:t>
          </a:r>
          <a:r>
            <a:rPr lang="sr-Cyrl-RS" b="0" dirty="0">
              <a:solidFill>
                <a:schemeClr val="bg1"/>
              </a:solidFill>
            </a:rPr>
            <a:t>динара</a:t>
          </a:r>
          <a:endParaRPr lang="en-US" b="1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7E443FF2-BDC4-4E71-B9F6-239671DF82DA}">
      <dgm:prSet/>
      <dgm:spPr/>
      <dgm:t>
        <a:bodyPr/>
        <a:lstStyle/>
        <a:p>
          <a:r>
            <a:rPr lang="sr-Cyrl-RS" b="1" dirty="0">
              <a:solidFill>
                <a:schemeClr val="bg1"/>
              </a:solidFill>
            </a:rPr>
            <a:t>Субвенције 18.832.000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508170D7-E2C4-4BA2-9BDD-A2C4B9950BB5}" type="parTrans" cxnId="{4C86AB9A-7E54-4F80-B0FA-26C0F3E25A62}">
      <dgm:prSet/>
      <dgm:spPr/>
      <dgm:t>
        <a:bodyPr/>
        <a:lstStyle/>
        <a:p>
          <a:endParaRPr lang="en-US"/>
        </a:p>
      </dgm:t>
    </dgm:pt>
    <dgm:pt modelId="{445A31ED-E5A4-44CE-879D-57FCBBE67238}" type="sibTrans" cxnId="{4C86AB9A-7E54-4F80-B0FA-26C0F3E25A62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</dgm:pt>
    <dgm:pt modelId="{367660ED-AC72-4C8E-B632-31F6943B0135}" type="pres">
      <dgm:prSet presAssocID="{7E443FF2-BDC4-4E71-B9F6-239671DF82DA}" presName="node" presStyleLbl="node1" presStyleIdx="2" presStyleCnt="8">
        <dgm:presLayoutVars>
          <dgm:bulletEnabled val="1"/>
        </dgm:presLayoutVars>
      </dgm:prSet>
      <dgm:spPr/>
    </dgm:pt>
    <dgm:pt modelId="{AF93899A-0EFD-425C-A19D-F1650632FD52}" type="pres">
      <dgm:prSet presAssocID="{7E443FF2-BDC4-4E71-B9F6-239671DF82DA}" presName="dummy" presStyleCnt="0"/>
      <dgm:spPr/>
    </dgm:pt>
    <dgm:pt modelId="{EECEA4BF-1BFA-4713-A1BE-727534EA9B59}" type="pres">
      <dgm:prSet presAssocID="{445A31ED-E5A4-44CE-879D-57FCBBE67238}" presName="sibTrans" presStyleLbl="sibTrans2D1" presStyleIdx="2" presStyleCnt="8"/>
      <dgm:spPr/>
    </dgm:pt>
    <dgm:pt modelId="{E43F7264-94BE-4E7E-8A98-A0D70BB3AF06}" type="pres">
      <dgm:prSet presAssocID="{4746DA87-483C-4B84-9A22-BC58F96CB23A}" presName="node" presStyleLbl="node1" presStyleIdx="3" presStyleCnt="8" custScaleX="121003" custScaleY="119208">
        <dgm:presLayoutVars>
          <dgm:bulletEnabled val="1"/>
        </dgm:presLayoutVars>
      </dgm:prSet>
      <dgm:spPr/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3" presStyleCnt="8"/>
      <dgm:spPr/>
    </dgm:pt>
    <dgm:pt modelId="{115526CD-270E-4C52-A164-15F2B6F9FE39}" type="pres">
      <dgm:prSet presAssocID="{8329AE49-ECD5-4C13-B90F-CA83B6E6F994}" presName="node" presStyleLbl="node1" presStyleIdx="4" presStyleCnt="8" custScaleX="120594" custScaleY="116316">
        <dgm:presLayoutVars>
          <dgm:bulletEnabled val="1"/>
        </dgm:presLayoutVars>
      </dgm:prSet>
      <dgm:spPr/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4" presStyleCnt="8"/>
      <dgm:spPr/>
    </dgm:pt>
    <dgm:pt modelId="{D19ADD6D-9F0A-4766-B637-BB2D5495A9BB}" type="pres">
      <dgm:prSet presAssocID="{ED01A515-5448-4A3E-A2EC-575448D0F5AA}" presName="node" presStyleLbl="node1" presStyleIdx="5" presStyleCnt="8" custScaleX="113767" custScaleY="116316">
        <dgm:presLayoutVars>
          <dgm:bulletEnabled val="1"/>
        </dgm:presLayoutVars>
      </dgm:prSet>
      <dgm:spPr/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</dgm:pt>
    <dgm:pt modelId="{4F05B281-B6DB-45BB-A427-1BF92AADC139}" type="pres">
      <dgm:prSet presAssocID="{AE26BF5A-34A6-4192-8BEA-D9ECFB941642}" presName="node" presStyleLbl="node1" presStyleIdx="6" presStyleCnt="8" custScaleX="112359" custScaleY="125494">
        <dgm:presLayoutVars>
          <dgm:bulletEnabled val="1"/>
        </dgm:presLayoutVars>
      </dgm:prSet>
      <dgm:spPr/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3377" custRadScaleInc="-24115">
        <dgm:presLayoutVars>
          <dgm:bulletEnabled val="1"/>
        </dgm:presLayoutVars>
      </dgm:prSet>
      <dgm:spPr/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</dgm:pt>
  </dgm:ptLst>
  <dgm:cxnLst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0F519843-417F-4196-AE51-1E900F71077B}" srcId="{9ED1A3B2-A381-4201-823D-E4B4F944886D}" destId="{4746DA87-483C-4B84-9A22-BC58F96CB23A}" srcOrd="3" destOrd="0" parTransId="{8A92D324-8EB2-4984-ADCB-62EACF9FECFF}" sibTransId="{DB95B0B9-5D2D-4D1A-A4F8-70F45A0E9738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2BCAFD75-440C-4239-88D6-EA9B8CD7B7B9}" type="presOf" srcId="{7E443FF2-BDC4-4E71-B9F6-239671DF82DA}" destId="{367660ED-AC72-4C8E-B632-31F6943B0135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4C86AB9A-7E54-4F80-B0FA-26C0F3E25A62}" srcId="{9ED1A3B2-A381-4201-823D-E4B4F944886D}" destId="{7E443FF2-BDC4-4E71-B9F6-239671DF82DA}" srcOrd="2" destOrd="0" parTransId="{508170D7-E2C4-4BA2-9BDD-A2C4B9950BB5}" sibTransId="{445A31ED-E5A4-44CE-879D-57FCBBE67238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47BC94C2-46D4-453B-A292-6076A9F8EE3B}" srcId="{9ED1A3B2-A381-4201-823D-E4B4F944886D}" destId="{8329AE49-ECD5-4C13-B90F-CA83B6E6F994}" srcOrd="4" destOrd="0" parTransId="{6A3537F1-6C7A-4D5E-9BC9-14D14BE7BA95}" sibTransId="{9CB0C477-89B3-4058-B341-9FC9F0AB6BB2}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0C33F0FE-52E2-4B0E-855B-178098C26F16}" type="presOf" srcId="{445A31ED-E5A4-44CE-879D-57FCBBE67238}" destId="{EECEA4BF-1BFA-4713-A1BE-727534EA9B59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C3C8656A-E3D8-4B93-884F-161357664691}" type="presParOf" srcId="{F4B68BA8-694B-4B7F-8215-68903FFCD2D7}" destId="{367660ED-AC72-4C8E-B632-31F6943B0135}" srcOrd="7" destOrd="0" presId="urn:microsoft.com/office/officeart/2005/8/layout/radial6"/>
    <dgm:cxn modelId="{8FC87AD8-2CF1-4644-AEE7-2C9CE4780D7C}" type="presParOf" srcId="{F4B68BA8-694B-4B7F-8215-68903FFCD2D7}" destId="{AF93899A-0EFD-425C-A19D-F1650632FD52}" srcOrd="8" destOrd="0" presId="urn:microsoft.com/office/officeart/2005/8/layout/radial6"/>
    <dgm:cxn modelId="{365F4B3E-86AE-4D88-9A0C-8CB046DDA35C}" type="presParOf" srcId="{F4B68BA8-694B-4B7F-8215-68903FFCD2D7}" destId="{EECEA4BF-1BFA-4713-A1BE-727534EA9B59}" srcOrd="9" destOrd="0" presId="urn:microsoft.com/office/officeart/2005/8/layout/radial6"/>
    <dgm:cxn modelId="{FEBE1266-ACDB-43EC-B9AF-A927FC3322F9}" type="presParOf" srcId="{F4B68BA8-694B-4B7F-8215-68903FFCD2D7}" destId="{E43F7264-94BE-4E7E-8A98-A0D70BB3AF06}" srcOrd="10" destOrd="0" presId="urn:microsoft.com/office/officeart/2005/8/layout/radial6"/>
    <dgm:cxn modelId="{DF58FAA5-9051-47B7-9B31-61C6C5137AE0}" type="presParOf" srcId="{F4B68BA8-694B-4B7F-8215-68903FFCD2D7}" destId="{931EF9CE-45BC-491C-9A74-72874D860E58}" srcOrd="11" destOrd="0" presId="urn:microsoft.com/office/officeart/2005/8/layout/radial6"/>
    <dgm:cxn modelId="{8F9F5FD1-5694-48A5-BB25-459151FF677D}" type="presParOf" srcId="{F4B68BA8-694B-4B7F-8215-68903FFCD2D7}" destId="{19B05264-FBF1-4254-AA6E-8DA1048C9EC5}" srcOrd="12" destOrd="0" presId="urn:microsoft.com/office/officeart/2005/8/layout/radial6"/>
    <dgm:cxn modelId="{72A42ED5-3446-4DE8-A4D3-148A0A30BDBF}" type="presParOf" srcId="{F4B68BA8-694B-4B7F-8215-68903FFCD2D7}" destId="{115526CD-270E-4C52-A164-15F2B6F9FE39}" srcOrd="13" destOrd="0" presId="urn:microsoft.com/office/officeart/2005/8/layout/radial6"/>
    <dgm:cxn modelId="{F5160239-523C-416B-B3F0-76F9EFD3254F}" type="presParOf" srcId="{F4B68BA8-694B-4B7F-8215-68903FFCD2D7}" destId="{E442822E-2282-4D84-AEA3-97E5D7F5026E}" srcOrd="14" destOrd="0" presId="urn:microsoft.com/office/officeart/2005/8/layout/radial6"/>
    <dgm:cxn modelId="{5959F9D9-A684-41D8-BEE2-DE8852492309}" type="presParOf" srcId="{F4B68BA8-694B-4B7F-8215-68903FFCD2D7}" destId="{1EBC4AA2-7966-4002-8CE2-7479E65C1C79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15452" y="92748"/>
          <a:ext cx="2944125" cy="294428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000" b="1" kern="1200" dirty="0"/>
            <a:t>БУЏЕТ</a:t>
          </a:r>
          <a:endParaRPr lang="en-US" sz="4000" b="1" kern="1200" dirty="0"/>
        </a:p>
      </dsp:txBody>
      <dsp:txXfrm>
        <a:off x="1646609" y="523928"/>
        <a:ext cx="2081811" cy="2081924"/>
      </dsp:txXfrm>
    </dsp:sp>
    <dsp:sp modelId="{6AE34D3E-FD5D-4402-89AF-BF559D3EC92D}">
      <dsp:nvSpPr>
        <dsp:cNvPr id="0" name=""/>
        <dsp:cNvSpPr/>
      </dsp:nvSpPr>
      <dsp:spPr>
        <a:xfrm>
          <a:off x="2849285" y="0"/>
          <a:ext cx="327326" cy="32767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074451" y="2859948"/>
          <a:ext cx="237341" cy="23719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302928" y="1329166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826283" y="3052354"/>
          <a:ext cx="327326" cy="32767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140883" y="465164"/>
          <a:ext cx="237341" cy="23719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393830" y="1823321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324009" y="250538"/>
          <a:ext cx="1853947" cy="155907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 Скупштина ГО и Општинско руководство</a:t>
          </a:r>
        </a:p>
      </dsp:txBody>
      <dsp:txXfrm>
        <a:off x="595513" y="478860"/>
        <a:ext cx="1310939" cy="1102435"/>
      </dsp:txXfrm>
    </dsp:sp>
    <dsp:sp modelId="{D4397D2C-6DDE-4A42-9855-5F94ADD7F1F8}">
      <dsp:nvSpPr>
        <dsp:cNvPr id="0" name=""/>
        <dsp:cNvSpPr/>
      </dsp:nvSpPr>
      <dsp:spPr>
        <a:xfrm>
          <a:off x="2518335" y="475706"/>
          <a:ext cx="327326" cy="327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981939" y="2118417"/>
          <a:ext cx="591844" cy="59210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87C1F-9236-44A9-A8EB-D04D567D5110}">
      <dsp:nvSpPr>
        <dsp:cNvPr id="0" name=""/>
        <dsp:cNvSpPr/>
      </dsp:nvSpPr>
      <dsp:spPr>
        <a:xfrm>
          <a:off x="4371083" y="2818865"/>
          <a:ext cx="1196975" cy="1196952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Остали корисници буџета</a:t>
          </a:r>
          <a:endParaRPr lang="en-US" sz="1000" kern="1200" dirty="0"/>
        </a:p>
      </dsp:txBody>
      <dsp:txXfrm>
        <a:off x="4546376" y="2994155"/>
        <a:ext cx="846389" cy="846372"/>
      </dsp:txXfrm>
    </dsp:sp>
    <dsp:sp modelId="{B235A495-374B-4D1A-8789-AE4C5E2111BE}">
      <dsp:nvSpPr>
        <dsp:cNvPr id="0" name=""/>
        <dsp:cNvSpPr/>
      </dsp:nvSpPr>
      <dsp:spPr>
        <a:xfrm>
          <a:off x="3881389" y="929011"/>
          <a:ext cx="327326" cy="327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72109-8E5D-4053-B61A-0B3478B9B1AD}">
      <dsp:nvSpPr>
        <dsp:cNvPr id="0" name=""/>
        <dsp:cNvSpPr/>
      </dsp:nvSpPr>
      <dsp:spPr>
        <a:xfrm>
          <a:off x="168353" y="1495790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2C18D-3114-4EE5-AF78-5918D0C6D624}">
      <dsp:nvSpPr>
        <dsp:cNvPr id="0" name=""/>
        <dsp:cNvSpPr/>
      </dsp:nvSpPr>
      <dsp:spPr>
        <a:xfrm>
          <a:off x="2036233" y="2351902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134CB-4AC4-48BB-9B33-81FBDB5B6F90}">
      <dsp:nvSpPr>
        <dsp:cNvPr id="0" name=""/>
        <dsp:cNvSpPr/>
      </dsp:nvSpPr>
      <dsp:spPr>
        <a:xfrm>
          <a:off x="4838049" y="1262300"/>
          <a:ext cx="1196975" cy="1196952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Индиректни корисници буџета</a:t>
          </a:r>
          <a:endParaRPr lang="en-US" sz="1000" kern="1200" dirty="0"/>
        </a:p>
      </dsp:txBody>
      <dsp:txXfrm>
        <a:off x="5013342" y="1437590"/>
        <a:ext cx="846389" cy="846372"/>
      </dsp:txXfrm>
    </dsp:sp>
    <dsp:sp modelId="{F2F183C6-0454-4175-882C-713D684AF07A}">
      <dsp:nvSpPr>
        <dsp:cNvPr id="0" name=""/>
        <dsp:cNvSpPr/>
      </dsp:nvSpPr>
      <dsp:spPr>
        <a:xfrm>
          <a:off x="4641125" y="2129478"/>
          <a:ext cx="237341" cy="237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8DFA3-2EB1-42B0-8B26-BFCD87CE2603}">
      <dsp:nvSpPr>
        <dsp:cNvPr id="0" name=""/>
        <dsp:cNvSpPr/>
      </dsp:nvSpPr>
      <dsp:spPr>
        <a:xfrm>
          <a:off x="2347546" y="2663214"/>
          <a:ext cx="1196975" cy="1196952"/>
        </a:xfrm>
        <a:prstGeom prst="ellipse">
          <a:avLst/>
        </a:prstGeom>
        <a:solidFill>
          <a:srgbClr val="CD3F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Стручне службе</a:t>
          </a:r>
          <a:endParaRPr lang="en-US" sz="1200" kern="1200" dirty="0"/>
        </a:p>
      </dsp:txBody>
      <dsp:txXfrm>
        <a:off x="2522839" y="2838504"/>
        <a:ext cx="846389" cy="846372"/>
      </dsp:txXfrm>
    </dsp:sp>
    <dsp:sp modelId="{4ABBCF6F-E7DA-4CE7-A2F5-6DD06BFAA1FA}">
      <dsp:nvSpPr>
        <dsp:cNvPr id="0" name=""/>
        <dsp:cNvSpPr/>
      </dsp:nvSpPr>
      <dsp:spPr>
        <a:xfrm>
          <a:off x="3904112" y="2741042"/>
          <a:ext cx="237341" cy="23719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2051052" y="2443615"/>
          <a:ext cx="528915" cy="223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2238294"/>
              </a:lnTo>
              <a:lnTo>
                <a:pt x="528915" y="2238294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58011" y="3505263"/>
        <a:ext cx="114996" cy="114996"/>
      </dsp:txXfrm>
    </dsp:sp>
    <dsp:sp modelId="{EE8B77DA-77C5-46AD-80A2-BD307CFE9F0A}">
      <dsp:nvSpPr>
        <dsp:cNvPr id="0" name=""/>
        <dsp:cNvSpPr/>
      </dsp:nvSpPr>
      <dsp:spPr>
        <a:xfrm>
          <a:off x="2051052" y="2443615"/>
          <a:ext cx="528915" cy="1642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1642382"/>
              </a:lnTo>
              <a:lnTo>
                <a:pt x="528915" y="1642382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272373" y="3221669"/>
        <a:ext cx="86272" cy="86272"/>
      </dsp:txXfrm>
    </dsp:sp>
    <dsp:sp modelId="{531482B3-13DA-4E77-8EF9-7A508768A321}">
      <dsp:nvSpPr>
        <dsp:cNvPr id="0" name=""/>
        <dsp:cNvSpPr/>
      </dsp:nvSpPr>
      <dsp:spPr>
        <a:xfrm>
          <a:off x="2051052" y="2443615"/>
          <a:ext cx="528915" cy="10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1052964"/>
              </a:lnTo>
              <a:lnTo>
                <a:pt x="528915" y="1052964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6051" y="2940638"/>
        <a:ext cx="58916" cy="58916"/>
      </dsp:txXfrm>
    </dsp:sp>
    <dsp:sp modelId="{F1903401-CDA9-4777-A04C-F19A89F110A0}">
      <dsp:nvSpPr>
        <dsp:cNvPr id="0" name=""/>
        <dsp:cNvSpPr/>
      </dsp:nvSpPr>
      <dsp:spPr>
        <a:xfrm>
          <a:off x="2051052" y="2443615"/>
          <a:ext cx="528915" cy="264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57" y="0"/>
              </a:lnTo>
              <a:lnTo>
                <a:pt x="264457" y="264001"/>
              </a:lnTo>
              <a:lnTo>
                <a:pt x="528915" y="264001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00731" y="2560837"/>
        <a:ext cx="29557" cy="29557"/>
      </dsp:txXfrm>
    </dsp:sp>
    <dsp:sp modelId="{25CF5DCC-0AE9-4D09-ABC1-8BE4D97FDFCB}">
      <dsp:nvSpPr>
        <dsp:cNvPr id="0" name=""/>
        <dsp:cNvSpPr/>
      </dsp:nvSpPr>
      <dsp:spPr>
        <a:xfrm>
          <a:off x="2051052" y="1107157"/>
          <a:ext cx="553350" cy="1336457"/>
        </a:xfrm>
        <a:custGeom>
          <a:avLst/>
          <a:gdLst/>
          <a:ahLst/>
          <a:cxnLst/>
          <a:rect l="0" t="0" r="0" b="0"/>
          <a:pathLst>
            <a:path>
              <a:moveTo>
                <a:pt x="0" y="1336457"/>
              </a:moveTo>
              <a:lnTo>
                <a:pt x="276675" y="1336457"/>
              </a:lnTo>
              <a:lnTo>
                <a:pt x="276675" y="0"/>
              </a:lnTo>
              <a:lnTo>
                <a:pt x="553350" y="0"/>
              </a:lnTo>
            </a:path>
          </a:pathLst>
        </a:custGeom>
        <a:noFill/>
        <a:ln w="25400" cap="flat" cmpd="sng" algn="ctr">
          <a:solidFill>
            <a:srgbClr val="EB8B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1565" y="1739223"/>
        <a:ext cx="72324" cy="72324"/>
      </dsp:txXfrm>
    </dsp:sp>
    <dsp:sp modelId="{D1C52863-34A6-4E04-9740-6E0567681A8F}">
      <dsp:nvSpPr>
        <dsp:cNvPr id="0" name=""/>
        <dsp:cNvSpPr/>
      </dsp:nvSpPr>
      <dsp:spPr>
        <a:xfrm rot="16200000">
          <a:off x="-603700" y="1702190"/>
          <a:ext cx="3826656" cy="148284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603700" y="1702190"/>
        <a:ext cx="3826656" cy="1482848"/>
      </dsp:txXfrm>
    </dsp:sp>
    <dsp:sp modelId="{AD67EDBF-32B4-495C-A262-4812FBE80932}">
      <dsp:nvSpPr>
        <dsp:cNvPr id="0" name=""/>
        <dsp:cNvSpPr/>
      </dsp:nvSpPr>
      <dsp:spPr>
        <a:xfrm>
          <a:off x="2604403" y="53124"/>
          <a:ext cx="5019139" cy="210806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Закони и прописи: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-Закон о финансирању локалне самоуправе,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-Закон о буџетском систему,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-Закон о локалној самоуправи, 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-Упутство Министарства финансија за припрему одлуке о буџету      за 202</a:t>
          </a:r>
          <a:r>
            <a:rPr lang="sr-Latn-RS" sz="1400" kern="1200" dirty="0"/>
            <a:t>2</a:t>
          </a:r>
          <a:r>
            <a:rPr lang="sr-Cyrl-RS" sz="1400" kern="1200" dirty="0"/>
            <a:t>. годину и др.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-Статут Градске општине Звездара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-Сви посебни прописи којима су утврђене надлежности ЈЛС</a:t>
          </a:r>
          <a:endParaRPr lang="sr-Latn-RS" sz="140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40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RS" sz="1400" kern="1200" dirty="0">
            <a:solidFill>
              <a:schemeClr val="tx1"/>
            </a:solidFill>
          </a:endParaRPr>
        </a:p>
      </dsp:txBody>
      <dsp:txXfrm>
        <a:off x="2604403" y="53124"/>
        <a:ext cx="5019139" cy="2108065"/>
      </dsp:txXfrm>
    </dsp:sp>
    <dsp:sp modelId="{A288E7CD-845A-4B30-8D9E-0FCFF4059FF8}">
      <dsp:nvSpPr>
        <dsp:cNvPr id="0" name=""/>
        <dsp:cNvSpPr/>
      </dsp:nvSpPr>
      <dsp:spPr>
        <a:xfrm>
          <a:off x="2579967" y="2314341"/>
          <a:ext cx="4980502" cy="78655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Стратешки документи: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-Акциони планови за поједине области</a:t>
          </a:r>
          <a:endParaRPr lang="en-US" sz="1400" kern="1200" dirty="0"/>
        </a:p>
      </dsp:txBody>
      <dsp:txXfrm>
        <a:off x="2579967" y="2314341"/>
        <a:ext cx="4980502" cy="786551"/>
      </dsp:txXfrm>
    </dsp:sp>
    <dsp:sp modelId="{573F9BF2-AC82-43FC-A361-118085DB3D65}">
      <dsp:nvSpPr>
        <dsp:cNvPr id="0" name=""/>
        <dsp:cNvSpPr/>
      </dsp:nvSpPr>
      <dsp:spPr>
        <a:xfrm>
          <a:off x="2579967" y="3302461"/>
          <a:ext cx="4988779" cy="38823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-Потребе буџетских корисника</a:t>
          </a:r>
          <a:endParaRPr lang="en-US" sz="1400" kern="1200" dirty="0"/>
        </a:p>
      </dsp:txBody>
      <dsp:txXfrm>
        <a:off x="2579967" y="3302461"/>
        <a:ext cx="4988779" cy="388236"/>
      </dsp:txXfrm>
    </dsp:sp>
    <dsp:sp modelId="{B2DE3A8A-BA09-499F-9C72-0630724E4538}">
      <dsp:nvSpPr>
        <dsp:cNvPr id="0" name=""/>
        <dsp:cNvSpPr/>
      </dsp:nvSpPr>
      <dsp:spPr>
        <a:xfrm>
          <a:off x="2579967" y="3892265"/>
          <a:ext cx="4989679" cy="38746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-Започети пројекти из ранијих година</a:t>
          </a:r>
          <a:endParaRPr lang="en-US" sz="1400" kern="1200" dirty="0"/>
        </a:p>
      </dsp:txBody>
      <dsp:txXfrm>
        <a:off x="2579967" y="3892265"/>
        <a:ext cx="4989679" cy="387462"/>
      </dsp:txXfrm>
    </dsp:sp>
    <dsp:sp modelId="{94F14A6F-3CD0-4A17-88D3-6F4D0EB2D4E6}">
      <dsp:nvSpPr>
        <dsp:cNvPr id="0" name=""/>
        <dsp:cNvSpPr/>
      </dsp:nvSpPr>
      <dsp:spPr>
        <a:xfrm>
          <a:off x="2579967" y="4481296"/>
          <a:ext cx="5014723" cy="40122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-Остварење прошлогодишњег буџета</a:t>
          </a:r>
          <a:endParaRPr lang="en-US" sz="1400" kern="1200" dirty="0"/>
        </a:p>
      </dsp:txBody>
      <dsp:txXfrm>
        <a:off x="2579967" y="4481296"/>
        <a:ext cx="5014723" cy="401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5022" y="617572"/>
          <a:ext cx="1329757" cy="132975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/>
            <a:t>Средства из буџета градске општине </a:t>
          </a:r>
          <a:r>
            <a:rPr lang="sr-Latn-RS" sz="900" kern="1200" dirty="0"/>
            <a:t> </a:t>
          </a:r>
          <a:r>
            <a:rPr lang="sr-Cyrl-RS" sz="900" kern="1200" dirty="0"/>
            <a:t>564.979.708</a:t>
          </a:r>
          <a:endParaRPr lang="en-US" sz="900" b="1" kern="1200" dirty="0">
            <a:solidFill>
              <a:srgbClr val="00B050"/>
            </a:solidFill>
          </a:endParaRPr>
        </a:p>
      </dsp:txBody>
      <dsp:txXfrm>
        <a:off x="199760" y="812310"/>
        <a:ext cx="940281" cy="940281"/>
      </dsp:txXfrm>
    </dsp:sp>
    <dsp:sp modelId="{98F3E7AB-6934-48FA-B82F-FBEAF1B2375D}">
      <dsp:nvSpPr>
        <dsp:cNvPr id="0" name=""/>
        <dsp:cNvSpPr/>
      </dsp:nvSpPr>
      <dsp:spPr>
        <a:xfrm>
          <a:off x="1442755" y="896821"/>
          <a:ext cx="771259" cy="77125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44985" y="1191750"/>
        <a:ext cx="566799" cy="181401"/>
      </dsp:txXfrm>
    </dsp:sp>
    <dsp:sp modelId="{F6F6D9B9-9E56-45C9-9C7D-5F2CEA61875C}">
      <dsp:nvSpPr>
        <dsp:cNvPr id="0" name=""/>
        <dsp:cNvSpPr/>
      </dsp:nvSpPr>
      <dsp:spPr>
        <a:xfrm>
          <a:off x="2321991" y="617572"/>
          <a:ext cx="1329757" cy="132975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b="1" kern="1200" dirty="0">
              <a:solidFill>
                <a:srgbClr val="00B050"/>
              </a:solidFill>
            </a:rPr>
            <a:t>Донације и трансфери 16.254.000</a:t>
          </a:r>
          <a:endParaRPr lang="en-US" sz="900" b="1" kern="1200" dirty="0">
            <a:solidFill>
              <a:srgbClr val="00B050"/>
            </a:solidFill>
          </a:endParaRPr>
        </a:p>
      </dsp:txBody>
      <dsp:txXfrm>
        <a:off x="2516729" y="812310"/>
        <a:ext cx="940281" cy="940281"/>
      </dsp:txXfrm>
    </dsp:sp>
    <dsp:sp modelId="{BEE415EF-E604-4AEF-A64C-AB1A621E3AE1}">
      <dsp:nvSpPr>
        <dsp:cNvPr id="0" name=""/>
        <dsp:cNvSpPr/>
      </dsp:nvSpPr>
      <dsp:spPr>
        <a:xfrm>
          <a:off x="3759724" y="896821"/>
          <a:ext cx="771259" cy="771259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861954" y="1191750"/>
        <a:ext cx="566799" cy="181401"/>
      </dsp:txXfrm>
    </dsp:sp>
    <dsp:sp modelId="{1BD7301A-13D0-4628-85F6-1B0CE1A94869}">
      <dsp:nvSpPr>
        <dsp:cNvPr id="0" name=""/>
        <dsp:cNvSpPr/>
      </dsp:nvSpPr>
      <dsp:spPr>
        <a:xfrm>
          <a:off x="4638960" y="617572"/>
          <a:ext cx="1329757" cy="132975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Нераспоређени вишак прихода из ранијих година и неутрошена средства донација и трансфера 78.900.660</a:t>
          </a:r>
          <a:endParaRPr lang="en-US" sz="900" kern="1200" dirty="0">
            <a:solidFill>
              <a:srgbClr val="00B050"/>
            </a:solidFill>
          </a:endParaRPr>
        </a:p>
      </dsp:txBody>
      <dsp:txXfrm>
        <a:off x="4833698" y="812310"/>
        <a:ext cx="940281" cy="940281"/>
      </dsp:txXfrm>
    </dsp:sp>
    <dsp:sp modelId="{655791B8-9C12-49D2-B860-94487689E5BA}">
      <dsp:nvSpPr>
        <dsp:cNvPr id="0" name=""/>
        <dsp:cNvSpPr/>
      </dsp:nvSpPr>
      <dsp:spPr>
        <a:xfrm>
          <a:off x="6076693" y="896821"/>
          <a:ext cx="771259" cy="771259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700" kern="1200"/>
        </a:p>
      </dsp:txBody>
      <dsp:txXfrm>
        <a:off x="6178923" y="1055700"/>
        <a:ext cx="566799" cy="453501"/>
      </dsp:txXfrm>
    </dsp:sp>
    <dsp:sp modelId="{2DB98FF9-EDB5-4EEE-AFA3-A57C7337F497}">
      <dsp:nvSpPr>
        <dsp:cNvPr id="0" name=""/>
        <dsp:cNvSpPr/>
      </dsp:nvSpPr>
      <dsp:spPr>
        <a:xfrm>
          <a:off x="6955928" y="491292"/>
          <a:ext cx="1968040" cy="158231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Укупан буџет градске општине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b="1" kern="1200" dirty="0">
              <a:solidFill>
                <a:srgbClr val="0070C0"/>
              </a:solidFill>
            </a:rPr>
            <a:t>660.134.368</a:t>
          </a:r>
          <a:endParaRPr lang="en-US" sz="900" b="1" kern="1200" dirty="0">
            <a:solidFill>
              <a:srgbClr val="0070C0"/>
            </a:solidFill>
          </a:endParaRPr>
        </a:p>
      </dsp:txBody>
      <dsp:txXfrm>
        <a:off x="7244141" y="723017"/>
        <a:ext cx="1391614" cy="1118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888C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0" i="0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градске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rgbClr val="CD3F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градске општине. Примања од продаје финансијске имовине  представљају приливе по основу продаје домаћих акција и осталог капитала у корист нивоа градске општине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/>
            <a:t> Представљају вишак прихода буџета градске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030534" y="1095683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100" kern="1200" dirty="0"/>
            <a:t>Укупни буџетски приходи и примања  660.134.368 динара</a:t>
          </a:r>
          <a:endParaRPr lang="en-US" sz="2100" kern="1200" dirty="0"/>
        </a:p>
      </dsp:txBody>
      <dsp:txXfrm>
        <a:off x="2420728" y="1485877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82126" y="0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4"/>
                <a:satOff val="271"/>
                <a:lumOff val="1262"/>
                <a:alphaOff val="75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4"/>
                <a:satOff val="271"/>
                <a:lumOff val="1262"/>
                <a:alphaOff val="75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4"/>
                <a:satOff val="271"/>
                <a:lumOff val="1262"/>
                <a:alphaOff val="7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Приходи од  пореза  549.979.708      динар</a:t>
          </a:r>
          <a:endParaRPr lang="en-US" sz="1000" kern="1200" dirty="0"/>
        </a:p>
      </dsp:txBody>
      <dsp:txXfrm>
        <a:off x="2877223" y="195097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403730" y="1707976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Други приходи (накнаде, таксе, мешовити приходи...)  15.000.000</a:t>
          </a:r>
          <a:r>
            <a:rPr lang="sr-Cyrl-RS" sz="1000" b="1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598827" y="1903073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3"/>
                <a:satOff val="814"/>
                <a:lumOff val="3787"/>
                <a:alphaOff val="225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3"/>
                <a:satOff val="814"/>
                <a:lumOff val="3787"/>
                <a:alphaOff val="225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3"/>
                <a:satOff val="814"/>
                <a:lumOff val="3787"/>
                <a:alphaOff val="22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/>
            <a:t>Нераспоређени вишак прихода из ранијих година</a:t>
          </a:r>
          <a:r>
            <a:rPr lang="sr-Latn-RS" sz="900" kern="1200" dirty="0"/>
            <a:t> </a:t>
          </a:r>
          <a:r>
            <a:rPr lang="sr-Cyrl-RS" sz="900" kern="1200" dirty="0"/>
            <a:t>и неутрошена средства донација и трансфера</a:t>
          </a:r>
          <a:r>
            <a:rPr lang="sr-Latn-RS" sz="900" kern="1200" dirty="0"/>
            <a:t> </a:t>
          </a:r>
          <a:r>
            <a:rPr lang="sr-Cyrl-RS" sz="1000" kern="1200" dirty="0"/>
            <a:t>78</a:t>
          </a:r>
          <a:r>
            <a:rPr lang="sr-Cyrl-RS" sz="1000" b="1" kern="1200" dirty="0"/>
            <a:t>.9</a:t>
          </a:r>
          <a:r>
            <a:rPr lang="sr-Latn-ME" sz="1000" b="1" kern="1200" dirty="0"/>
            <a:t>0</a:t>
          </a:r>
          <a:r>
            <a:rPr lang="sr-Cyrl-RS" sz="1000" b="1" kern="1200" dirty="0"/>
            <a:t>0.660 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24D5C5A-10E8-4A9B-9B86-5B5AA7DA7B6C}">
      <dsp:nvSpPr>
        <dsp:cNvPr id="0" name=""/>
        <dsp:cNvSpPr/>
      </dsp:nvSpPr>
      <dsp:spPr>
        <a:xfrm>
          <a:off x="929739" y="1735620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b="1" kern="1200" dirty="0"/>
            <a:t>Донације и трансфери 16.254.000 </a:t>
          </a:r>
          <a:r>
            <a:rPr lang="sr-Latn-RS" sz="1000" b="1" kern="1200" dirty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124836" y="1930717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018" y="275187"/>
          <a:ext cx="2055390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Расходи за запослене</a:t>
          </a:r>
          <a:endParaRPr lang="en-US" sz="1300" kern="1200" dirty="0"/>
        </a:p>
      </dsp:txBody>
      <dsp:txXfrm>
        <a:off x="4018" y="275187"/>
        <a:ext cx="2055390" cy="257400"/>
      </dsp:txXfrm>
    </dsp:sp>
    <dsp:sp modelId="{02385D1D-92EB-445D-B736-940004751C79}">
      <dsp:nvSpPr>
        <dsp:cNvPr id="0" name=""/>
        <dsp:cNvSpPr/>
      </dsp:nvSpPr>
      <dsp:spPr>
        <a:xfrm>
          <a:off x="2059409" y="170618"/>
          <a:ext cx="411078" cy="4665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4918" y="170618"/>
          <a:ext cx="5590663" cy="466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300" kern="1200" dirty="0"/>
            <a:t>Расходи за запослене представљају све трошкове за запослене, како у управи тако и код осталих директних буџетских корисника</a:t>
          </a:r>
          <a:endParaRPr lang="en-US" sz="1300" kern="1200" dirty="0"/>
        </a:p>
      </dsp:txBody>
      <dsp:txXfrm>
        <a:off x="2634918" y="170618"/>
        <a:ext cx="5590663" cy="466537"/>
      </dsp:txXfrm>
    </dsp:sp>
    <dsp:sp modelId="{F40D94EA-52E0-4740-A924-EAF350BDF213}">
      <dsp:nvSpPr>
        <dsp:cNvPr id="0" name=""/>
        <dsp:cNvSpPr/>
      </dsp:nvSpPr>
      <dsp:spPr>
        <a:xfrm>
          <a:off x="4018" y="877006"/>
          <a:ext cx="2055390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Коришћење роба и услуга </a:t>
          </a:r>
          <a:endParaRPr lang="en-US" sz="1300" kern="1200" dirty="0"/>
        </a:p>
      </dsp:txBody>
      <dsp:txXfrm>
        <a:off x="4018" y="877006"/>
        <a:ext cx="2055390" cy="257400"/>
      </dsp:txXfrm>
    </dsp:sp>
    <dsp:sp modelId="{0E930D30-96BC-4D43-B65A-EE88C46DBE48}">
      <dsp:nvSpPr>
        <dsp:cNvPr id="0" name=""/>
        <dsp:cNvSpPr/>
      </dsp:nvSpPr>
      <dsp:spPr>
        <a:xfrm>
          <a:off x="2059409" y="683956"/>
          <a:ext cx="411078" cy="643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4918" y="683956"/>
          <a:ext cx="5590663" cy="643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300" kern="1200" dirty="0"/>
            <a:t>Коришћење роба и услуга 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300" kern="1200" dirty="0"/>
        </a:p>
      </dsp:txBody>
      <dsp:txXfrm>
        <a:off x="2634918" y="683956"/>
        <a:ext cx="5590663" cy="643500"/>
      </dsp:txXfrm>
    </dsp:sp>
    <dsp:sp modelId="{3B1A1736-6579-4E3A-832A-7713D4CE6637}">
      <dsp:nvSpPr>
        <dsp:cNvPr id="0" name=""/>
        <dsp:cNvSpPr/>
      </dsp:nvSpPr>
      <dsp:spPr>
        <a:xfrm>
          <a:off x="4018" y="1478824"/>
          <a:ext cx="2055390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Отплата камата</a:t>
          </a:r>
          <a:endParaRPr lang="en-US" sz="1300" kern="1200" dirty="0"/>
        </a:p>
      </dsp:txBody>
      <dsp:txXfrm>
        <a:off x="4018" y="1478824"/>
        <a:ext cx="2055390" cy="257400"/>
      </dsp:txXfrm>
    </dsp:sp>
    <dsp:sp modelId="{DF96C014-2136-4D13-A6DD-4E793DEDA991}">
      <dsp:nvSpPr>
        <dsp:cNvPr id="0" name=""/>
        <dsp:cNvSpPr/>
      </dsp:nvSpPr>
      <dsp:spPr>
        <a:xfrm>
          <a:off x="2059409" y="1374256"/>
          <a:ext cx="411078" cy="4665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89D77-C909-4696-9CA6-8F245854B676}">
      <dsp:nvSpPr>
        <dsp:cNvPr id="0" name=""/>
        <dsp:cNvSpPr/>
      </dsp:nvSpPr>
      <dsp:spPr>
        <a:xfrm>
          <a:off x="2634918" y="1374256"/>
          <a:ext cx="5590663" cy="466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300" kern="1200" dirty="0"/>
            <a:t>Отплата камата обухвата трошкове отплате камате и пратећих трошкова задуживања.</a:t>
          </a:r>
          <a:endParaRPr lang="en-US" sz="1300" kern="1200" dirty="0"/>
        </a:p>
      </dsp:txBody>
      <dsp:txXfrm>
        <a:off x="2634918" y="1374256"/>
        <a:ext cx="5590663" cy="466537"/>
      </dsp:txXfrm>
    </dsp:sp>
    <dsp:sp modelId="{CCB8139E-CA19-491D-9FCD-6BF28923C725}">
      <dsp:nvSpPr>
        <dsp:cNvPr id="0" name=""/>
        <dsp:cNvSpPr/>
      </dsp:nvSpPr>
      <dsp:spPr>
        <a:xfrm>
          <a:off x="4018" y="2080643"/>
          <a:ext cx="2055390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Дотације и трансфери</a:t>
          </a:r>
          <a:endParaRPr lang="en-US" sz="1300" kern="1200" dirty="0"/>
        </a:p>
      </dsp:txBody>
      <dsp:txXfrm>
        <a:off x="4018" y="2080643"/>
        <a:ext cx="2055390" cy="257400"/>
      </dsp:txXfrm>
    </dsp:sp>
    <dsp:sp modelId="{14D1633C-A097-4A5A-8269-B04E98857E56}">
      <dsp:nvSpPr>
        <dsp:cNvPr id="0" name=""/>
        <dsp:cNvSpPr/>
      </dsp:nvSpPr>
      <dsp:spPr>
        <a:xfrm>
          <a:off x="2059409" y="1887593"/>
          <a:ext cx="411078" cy="643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4918" y="1887593"/>
          <a:ext cx="5590663" cy="643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300" kern="1200" dirty="0"/>
            <a:t>Дотације и трансфери су трошкови које општина обезбеђује за трансферисање средстава осталим нивоима власти (школе, предшколске установе, дом здравља, полицијска управа...).</a:t>
          </a:r>
          <a:endParaRPr lang="en-US" sz="1300" kern="1200" dirty="0"/>
        </a:p>
      </dsp:txBody>
      <dsp:txXfrm>
        <a:off x="2634918" y="1887593"/>
        <a:ext cx="5590663" cy="643500"/>
      </dsp:txXfrm>
    </dsp:sp>
    <dsp:sp modelId="{9312B733-3AEB-49F6-8245-08553BA2949B}">
      <dsp:nvSpPr>
        <dsp:cNvPr id="0" name=""/>
        <dsp:cNvSpPr/>
      </dsp:nvSpPr>
      <dsp:spPr>
        <a:xfrm>
          <a:off x="4018" y="2682462"/>
          <a:ext cx="2055390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Остали расходи</a:t>
          </a:r>
          <a:endParaRPr lang="en-US" sz="1300" kern="1200" dirty="0"/>
        </a:p>
      </dsp:txBody>
      <dsp:txXfrm>
        <a:off x="4018" y="2682462"/>
        <a:ext cx="2055390" cy="257400"/>
      </dsp:txXfrm>
    </dsp:sp>
    <dsp:sp modelId="{435AB433-2559-485A-A03D-C32F36288071}">
      <dsp:nvSpPr>
        <dsp:cNvPr id="0" name=""/>
        <dsp:cNvSpPr/>
      </dsp:nvSpPr>
      <dsp:spPr>
        <a:xfrm>
          <a:off x="2059409" y="2577893"/>
          <a:ext cx="411078" cy="4665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4918" y="2577893"/>
          <a:ext cx="5590663" cy="466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300" kern="1200" dirty="0"/>
            <a:t>Остали расходи обухватају дотације невладиним организацијама, порезе, таксе, новчане казне.</a:t>
          </a:r>
          <a:endParaRPr lang="en-US" sz="1300" kern="1200" dirty="0"/>
        </a:p>
      </dsp:txBody>
      <dsp:txXfrm>
        <a:off x="2634918" y="2577893"/>
        <a:ext cx="5590663" cy="466537"/>
      </dsp:txXfrm>
    </dsp:sp>
    <dsp:sp modelId="{939B76D1-BB33-4E50-9ECD-839FB5787B95}">
      <dsp:nvSpPr>
        <dsp:cNvPr id="0" name=""/>
        <dsp:cNvSpPr/>
      </dsp:nvSpPr>
      <dsp:spPr>
        <a:xfrm>
          <a:off x="4018" y="3195799"/>
          <a:ext cx="2055390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Социјална заштита</a:t>
          </a:r>
          <a:endParaRPr lang="en-US" sz="1300" kern="1200" dirty="0"/>
        </a:p>
      </dsp:txBody>
      <dsp:txXfrm>
        <a:off x="4018" y="3195799"/>
        <a:ext cx="2055390" cy="257400"/>
      </dsp:txXfrm>
    </dsp:sp>
    <dsp:sp modelId="{7845F59F-6101-48DE-ABCC-EC5351843F5B}">
      <dsp:nvSpPr>
        <dsp:cNvPr id="0" name=""/>
        <dsp:cNvSpPr/>
      </dsp:nvSpPr>
      <dsp:spPr>
        <a:xfrm>
          <a:off x="2059409" y="3091231"/>
          <a:ext cx="411078" cy="4665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4918" y="3091231"/>
          <a:ext cx="5590663" cy="466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300" kern="1200" dirty="0"/>
            <a:t>Социјална заштита обухвата све трошкове исплате социјалне помоћи за све категорије становништва.</a:t>
          </a:r>
          <a:endParaRPr lang="en-US" sz="1300" kern="1200" dirty="0"/>
        </a:p>
      </dsp:txBody>
      <dsp:txXfrm>
        <a:off x="2634918" y="3091231"/>
        <a:ext cx="5590663" cy="466537"/>
      </dsp:txXfrm>
    </dsp:sp>
    <dsp:sp modelId="{C42E8310-64BB-4AF1-8383-CC53609B48A7}">
      <dsp:nvSpPr>
        <dsp:cNvPr id="0" name=""/>
        <dsp:cNvSpPr/>
      </dsp:nvSpPr>
      <dsp:spPr>
        <a:xfrm>
          <a:off x="4018" y="3616634"/>
          <a:ext cx="2055390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Отплата главнице</a:t>
          </a:r>
          <a:endParaRPr lang="en-US" sz="1300" kern="1200" dirty="0"/>
        </a:p>
      </dsp:txBody>
      <dsp:txXfrm>
        <a:off x="4018" y="3616634"/>
        <a:ext cx="2055390" cy="257400"/>
      </dsp:txXfrm>
    </dsp:sp>
    <dsp:sp modelId="{386F4D35-A666-4B7B-8DA3-FE2DCBA241CE}">
      <dsp:nvSpPr>
        <dsp:cNvPr id="0" name=""/>
        <dsp:cNvSpPr/>
      </dsp:nvSpPr>
      <dsp:spPr>
        <a:xfrm>
          <a:off x="2059409" y="3604568"/>
          <a:ext cx="411078" cy="28153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DDAF1-B0A6-4915-BBAA-ACF987F2048F}">
      <dsp:nvSpPr>
        <dsp:cNvPr id="0" name=""/>
        <dsp:cNvSpPr/>
      </dsp:nvSpPr>
      <dsp:spPr>
        <a:xfrm>
          <a:off x="2634918" y="3604568"/>
          <a:ext cx="5590663" cy="281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300" kern="1200" dirty="0"/>
            <a:t>Отпата главнице обухвата трошкове  рата кредита.</a:t>
          </a:r>
          <a:endParaRPr lang="en-US" sz="1300" kern="1200" dirty="0"/>
        </a:p>
      </dsp:txBody>
      <dsp:txXfrm>
        <a:off x="2634918" y="3604568"/>
        <a:ext cx="5590663" cy="281531"/>
      </dsp:txXfrm>
    </dsp:sp>
    <dsp:sp modelId="{B471A916-B6F4-4017-A447-E2C98CEE19B9}">
      <dsp:nvSpPr>
        <dsp:cNvPr id="0" name=""/>
        <dsp:cNvSpPr/>
      </dsp:nvSpPr>
      <dsp:spPr>
        <a:xfrm>
          <a:off x="4018" y="4037468"/>
          <a:ext cx="2055390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Буџетска резерва</a:t>
          </a:r>
          <a:endParaRPr lang="en-US" sz="1300" kern="1200" dirty="0"/>
        </a:p>
      </dsp:txBody>
      <dsp:txXfrm>
        <a:off x="4018" y="4037468"/>
        <a:ext cx="2055390" cy="257400"/>
      </dsp:txXfrm>
    </dsp:sp>
    <dsp:sp modelId="{7F976215-9D17-4223-A92A-D3302071B429}">
      <dsp:nvSpPr>
        <dsp:cNvPr id="0" name=""/>
        <dsp:cNvSpPr/>
      </dsp:nvSpPr>
      <dsp:spPr>
        <a:xfrm>
          <a:off x="2059409" y="3932899"/>
          <a:ext cx="411078" cy="4665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4918" y="3932899"/>
          <a:ext cx="5590663" cy="466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300" kern="1200" dirty="0"/>
            <a:t>Буџетска резерва 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34918" y="3932899"/>
        <a:ext cx="5590663" cy="466537"/>
      </dsp:txXfrm>
    </dsp:sp>
    <dsp:sp modelId="{320B77C6-F8A0-4CEB-8B55-79E4A1BAF9E9}">
      <dsp:nvSpPr>
        <dsp:cNvPr id="0" name=""/>
        <dsp:cNvSpPr/>
      </dsp:nvSpPr>
      <dsp:spPr>
        <a:xfrm>
          <a:off x="4018" y="4550806"/>
          <a:ext cx="2055390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Основна средства</a:t>
          </a:r>
          <a:endParaRPr lang="en-US" sz="1300" kern="1200" dirty="0"/>
        </a:p>
      </dsp:txBody>
      <dsp:txXfrm>
        <a:off x="4018" y="4550806"/>
        <a:ext cx="2055390" cy="257400"/>
      </dsp:txXfrm>
    </dsp:sp>
    <dsp:sp modelId="{803A06C6-F698-48F4-A91D-0B2B17EECBA4}">
      <dsp:nvSpPr>
        <dsp:cNvPr id="0" name=""/>
        <dsp:cNvSpPr/>
      </dsp:nvSpPr>
      <dsp:spPr>
        <a:xfrm>
          <a:off x="2059409" y="4446237"/>
          <a:ext cx="411078" cy="4665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4918" y="4446237"/>
          <a:ext cx="5590663" cy="466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300" kern="1200" dirty="0"/>
            <a:t>Основна средства су трошкови за инвестиционо одржавање постојећих објеката, набавку машина и опреме, као и осталих основних средстава.</a:t>
          </a:r>
          <a:endParaRPr lang="en-US" sz="1300" kern="1200" dirty="0"/>
        </a:p>
      </dsp:txBody>
      <dsp:txXfrm>
        <a:off x="2634918" y="4446237"/>
        <a:ext cx="5590663" cy="466537"/>
      </dsp:txXfrm>
    </dsp:sp>
    <dsp:sp modelId="{F126D249-5789-4F21-80E8-4BA694A7AA00}">
      <dsp:nvSpPr>
        <dsp:cNvPr id="0" name=""/>
        <dsp:cNvSpPr/>
      </dsp:nvSpPr>
      <dsp:spPr>
        <a:xfrm>
          <a:off x="4018" y="5064143"/>
          <a:ext cx="2055390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Субвенције  </a:t>
          </a:r>
          <a:endParaRPr lang="en-US" sz="1300" kern="1200" dirty="0"/>
        </a:p>
      </dsp:txBody>
      <dsp:txXfrm>
        <a:off x="4018" y="5064143"/>
        <a:ext cx="2055390" cy="257400"/>
      </dsp:txXfrm>
    </dsp:sp>
    <dsp:sp modelId="{133EDEA2-2D1C-45AB-9072-EF3FE8DEDFD6}">
      <dsp:nvSpPr>
        <dsp:cNvPr id="0" name=""/>
        <dsp:cNvSpPr/>
      </dsp:nvSpPr>
      <dsp:spPr>
        <a:xfrm>
          <a:off x="2059409" y="4959574"/>
          <a:ext cx="411078" cy="4665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8260D-ECB8-4058-BB32-C3F57E09050A}">
      <dsp:nvSpPr>
        <dsp:cNvPr id="0" name=""/>
        <dsp:cNvSpPr/>
      </dsp:nvSpPr>
      <dsp:spPr>
        <a:xfrm>
          <a:off x="2634918" y="4959574"/>
          <a:ext cx="5590663" cy="466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300" kern="1200" dirty="0"/>
            <a:t>Субвенције јавним нефинансијским предузећима и организацијама, као и приватним предузећима</a:t>
          </a:r>
          <a:endParaRPr lang="en-US" sz="1300" kern="1200" dirty="0"/>
        </a:p>
      </dsp:txBody>
      <dsp:txXfrm>
        <a:off x="2634918" y="4959574"/>
        <a:ext cx="5590663" cy="466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452457" y="458005"/>
          <a:ext cx="3704076" cy="3704076"/>
        </a:xfrm>
        <a:prstGeom prst="blockArc">
          <a:avLst>
            <a:gd name="adj1" fmla="val 13069771"/>
            <a:gd name="adj2" fmla="val 15892869"/>
            <a:gd name="adj3" fmla="val 34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280698" y="649553"/>
          <a:ext cx="3704076" cy="3704076"/>
        </a:xfrm>
        <a:prstGeom prst="blockArc">
          <a:avLst>
            <a:gd name="adj1" fmla="val 11148650"/>
            <a:gd name="adj2" fmla="val 13556078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290051" y="465264"/>
          <a:ext cx="3704076" cy="3704076"/>
        </a:xfrm>
        <a:prstGeom prst="blockArc">
          <a:avLst>
            <a:gd name="adj1" fmla="val 8100000"/>
            <a:gd name="adj2" fmla="val 10800000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290051" y="465264"/>
          <a:ext cx="3704076" cy="3704076"/>
        </a:xfrm>
        <a:prstGeom prst="blockArc">
          <a:avLst>
            <a:gd name="adj1" fmla="val 5400000"/>
            <a:gd name="adj2" fmla="val 8100000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290051" y="465264"/>
          <a:ext cx="3704076" cy="3704076"/>
        </a:xfrm>
        <a:prstGeom prst="blockArc">
          <a:avLst>
            <a:gd name="adj1" fmla="val 2700000"/>
            <a:gd name="adj2" fmla="val 5400000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EA4BF-1BFA-4713-A1BE-727534EA9B59}">
      <dsp:nvSpPr>
        <dsp:cNvPr id="0" name=""/>
        <dsp:cNvSpPr/>
      </dsp:nvSpPr>
      <dsp:spPr>
        <a:xfrm>
          <a:off x="2290051" y="465264"/>
          <a:ext cx="3704076" cy="3704076"/>
        </a:xfrm>
        <a:prstGeom prst="blockArc">
          <a:avLst>
            <a:gd name="adj1" fmla="val 0"/>
            <a:gd name="adj2" fmla="val 2700000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90051" y="465264"/>
          <a:ext cx="3704076" cy="3704076"/>
        </a:xfrm>
        <a:prstGeom prst="blockArc">
          <a:avLst>
            <a:gd name="adj1" fmla="val 18900000"/>
            <a:gd name="adj2" fmla="val 0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290051" y="465264"/>
          <a:ext cx="3704076" cy="3704076"/>
        </a:xfrm>
        <a:prstGeom prst="blockArc">
          <a:avLst>
            <a:gd name="adj1" fmla="val 16200000"/>
            <a:gd name="adj2" fmla="val 18900000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311072" y="1465699"/>
          <a:ext cx="1662034" cy="17032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>
              <a:solidFill>
                <a:schemeClr val="bg1"/>
              </a:solidFill>
            </a:rPr>
            <a:t>Укупни расходи и издаци 660.134.368 динара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554471" y="1715128"/>
        <a:ext cx="1175236" cy="1204347"/>
      </dsp:txXfrm>
    </dsp:sp>
    <dsp:sp modelId="{73F305AC-CFDC-45B1-8AB8-6FABD1C99179}">
      <dsp:nvSpPr>
        <dsp:cNvPr id="0" name=""/>
        <dsp:cNvSpPr/>
      </dsp:nvSpPr>
      <dsp:spPr>
        <a:xfrm>
          <a:off x="3518830" y="-125253"/>
          <a:ext cx="1246518" cy="1244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bg1"/>
              </a:solidFill>
            </a:rPr>
            <a:t>Коришћење роба и услуга </a:t>
          </a:r>
          <a:r>
            <a:rPr lang="ru-RU" sz="900" b="1" kern="1200" dirty="0">
              <a:solidFill>
                <a:schemeClr val="bg1"/>
              </a:solidFill>
            </a:rPr>
            <a:t>156.538.896 </a:t>
          </a:r>
          <a:r>
            <a:rPr lang="ru-RU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3701378" y="57019"/>
        <a:ext cx="881422" cy="880084"/>
      </dsp:txXfrm>
    </dsp:sp>
    <dsp:sp modelId="{A14630AA-C1BD-4A7E-B665-0A7C9B6C19C9}">
      <dsp:nvSpPr>
        <dsp:cNvPr id="0" name=""/>
        <dsp:cNvSpPr/>
      </dsp:nvSpPr>
      <dsp:spPr>
        <a:xfrm>
          <a:off x="4846467" y="456240"/>
          <a:ext cx="1165455" cy="1147914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Дотације и трансфери 33.588.680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5017144" y="624348"/>
        <a:ext cx="824101" cy="811698"/>
      </dsp:txXfrm>
    </dsp:sp>
    <dsp:sp modelId="{367660ED-AC72-4C8E-B632-31F6943B0135}">
      <dsp:nvSpPr>
        <dsp:cNvPr id="0" name=""/>
        <dsp:cNvSpPr/>
      </dsp:nvSpPr>
      <dsp:spPr>
        <a:xfrm>
          <a:off x="5520713" y="1875684"/>
          <a:ext cx="883235" cy="883235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b="1" kern="1200" dirty="0">
              <a:solidFill>
                <a:schemeClr val="bg1"/>
              </a:solidFill>
            </a:rPr>
            <a:t>Субвенције 18.832.000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5650060" y="2005031"/>
        <a:ext cx="624541" cy="624541"/>
      </dsp:txXfrm>
    </dsp:sp>
    <dsp:sp modelId="{E43F7264-94BE-4E7E-8A98-A0D70BB3AF06}">
      <dsp:nvSpPr>
        <dsp:cNvPr id="0" name=""/>
        <dsp:cNvSpPr/>
      </dsp:nvSpPr>
      <dsp:spPr>
        <a:xfrm>
          <a:off x="4894824" y="3077964"/>
          <a:ext cx="1068741" cy="1052887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Расходи за запослене 278.549.332</a:t>
          </a:r>
          <a:r>
            <a:rPr lang="sr-Cyrl-RS" sz="900" b="1" kern="1200" dirty="0">
              <a:solidFill>
                <a:schemeClr val="bg1"/>
              </a:solidFill>
            </a:rPr>
            <a:t>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5051337" y="3232156"/>
        <a:ext cx="755715" cy="744503"/>
      </dsp:txXfrm>
    </dsp:sp>
    <dsp:sp modelId="{115526CD-270E-4C52-A164-15F2B6F9FE39}">
      <dsp:nvSpPr>
        <dsp:cNvPr id="0" name=""/>
        <dsp:cNvSpPr/>
      </dsp:nvSpPr>
      <dsp:spPr>
        <a:xfrm>
          <a:off x="3609525" y="3623872"/>
          <a:ext cx="1065128" cy="1027344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Права из социјалног осигурања 22.420.860 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3765509" y="3774323"/>
        <a:ext cx="753160" cy="726442"/>
      </dsp:txXfrm>
    </dsp:sp>
    <dsp:sp modelId="{D19ADD6D-9F0A-4766-B637-BB2D5495A9BB}">
      <dsp:nvSpPr>
        <dsp:cNvPr id="0" name=""/>
        <dsp:cNvSpPr/>
      </dsp:nvSpPr>
      <dsp:spPr>
        <a:xfrm>
          <a:off x="2352569" y="3090735"/>
          <a:ext cx="1004830" cy="1027344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Остали расходи 25.139.000</a:t>
          </a:r>
          <a:r>
            <a:rPr lang="sr-Cyrl-RS" sz="900" b="1" kern="1200" dirty="0">
              <a:solidFill>
                <a:schemeClr val="bg1"/>
              </a:solidFill>
            </a:rPr>
            <a:t>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499723" y="3241186"/>
        <a:ext cx="710522" cy="726442"/>
      </dsp:txXfrm>
    </dsp:sp>
    <dsp:sp modelId="{4F05B281-B6DB-45BB-A427-1BF92AADC139}">
      <dsp:nvSpPr>
        <dsp:cNvPr id="0" name=""/>
        <dsp:cNvSpPr/>
      </dsp:nvSpPr>
      <dsp:spPr>
        <a:xfrm>
          <a:off x="1825650" y="1763098"/>
          <a:ext cx="992394" cy="1108407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Средства резерве </a:t>
          </a:r>
          <a:r>
            <a:rPr lang="sr-Cyrl-RS" sz="900" b="1" kern="1200" dirty="0">
              <a:solidFill>
                <a:schemeClr val="bg1"/>
              </a:solidFill>
            </a:rPr>
            <a:t>3.300.000 </a:t>
          </a:r>
          <a:r>
            <a:rPr lang="sr-Cyrl-RS" sz="900" b="0" kern="1200" dirty="0">
              <a:solidFill>
                <a:schemeClr val="bg1"/>
              </a:solidFill>
            </a:rPr>
            <a:t>динара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970983" y="1925420"/>
        <a:ext cx="701728" cy="783763"/>
      </dsp:txXfrm>
    </dsp:sp>
    <dsp:sp modelId="{2D6C03BD-4023-431E-84F6-C080A9961C8A}">
      <dsp:nvSpPr>
        <dsp:cNvPr id="0" name=""/>
        <dsp:cNvSpPr/>
      </dsp:nvSpPr>
      <dsp:spPr>
        <a:xfrm>
          <a:off x="2272256" y="613545"/>
          <a:ext cx="1189082" cy="116023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900" kern="1200" dirty="0">
              <a:solidFill>
                <a:schemeClr val="bg1"/>
              </a:solidFill>
            </a:rPr>
            <a:t>Основна средства 121.765.600</a:t>
          </a:r>
          <a:r>
            <a:rPr lang="sr-Cyrl-RS" sz="900" b="1" kern="1200" dirty="0">
              <a:solidFill>
                <a:schemeClr val="bg1"/>
              </a:solidFill>
            </a:rPr>
            <a:t>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446393" y="783457"/>
        <a:ext cx="840808" cy="820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0.04717</cdr:x>
      <cdr:y>0.53623</cdr:y>
    </cdr:from>
    <cdr:to>
      <cdr:x>0.23717</cdr:x>
      <cdr:y>0.77116</cdr:y>
    </cdr:to>
    <cdr:sp macro="" textlink="">
      <cdr:nvSpPr>
        <cdr:cNvPr id="4" name="Flowchart: Process 3"/>
        <cdr:cNvSpPr/>
      </cdr:nvSpPr>
      <cdr:spPr>
        <a:xfrm xmlns:a="http://schemas.openxmlformats.org/drawingml/2006/main">
          <a:off x="360040" y="2664296"/>
          <a:ext cx="1450241" cy="1167262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>
          <a:norm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Cyrl-RS" sz="1800" dirty="0"/>
            <a:t>Донације, дотације и трансфери 5%</a:t>
          </a:r>
        </a:p>
        <a:p xmlns:a="http://schemas.openxmlformats.org/drawingml/2006/main"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9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0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>
                <a:solidFill>
                  <a:srgbClr val="002060"/>
                </a:solidFill>
              </a:rPr>
              <a:t>ГРАДСКА ОПШТИНА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sr-Cyrl-RS" b="1" dirty="0">
                <a:solidFill>
                  <a:srgbClr val="002060"/>
                </a:solidFill>
              </a:rPr>
              <a:t>ЗВЕЗДАРА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i="1" dirty="0"/>
              <a:t>ГРАЂАНСКИ ВОДИЧ КРОЗ ОДЛУКУ О БУЏЕТУ за 202</a:t>
            </a:r>
            <a:r>
              <a:rPr lang="sr-Latn-RS" i="1" dirty="0"/>
              <a:t>2</a:t>
            </a:r>
            <a:r>
              <a:rPr lang="sr-Cyrl-RS" i="1" dirty="0"/>
              <a:t>. годину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16216" y="4046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Uneti g</a:t>
            </a:r>
            <a:r>
              <a:rPr lang="en-US" sz="2000" dirty="0" err="1"/>
              <a:t>rb</a:t>
            </a:r>
            <a:r>
              <a:rPr lang="en-US" sz="2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15121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Autofit/>
          </a:bodyPr>
          <a:lstStyle/>
          <a:p>
            <a:r>
              <a:rPr lang="sr-Cyrl-RS" sz="3600" b="1" dirty="0">
                <a:solidFill>
                  <a:srgbClr val="002060"/>
                </a:solidFill>
              </a:rPr>
              <a:t>Шта су приходи и примања буџета?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155780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Структура планираних прихода и примања за 2022. годину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1432618"/>
              </p:ext>
            </p:extLst>
          </p:nvPr>
        </p:nvGraphicFramePr>
        <p:xfrm>
          <a:off x="1259632" y="1268760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srgbClr val="002060"/>
                </a:solidFill>
              </a:rPr>
              <a:t>Структура планираних прихода и примања за 2022. годину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781499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013335"/>
              </p:ext>
            </p:extLst>
          </p:nvPr>
        </p:nvGraphicFramePr>
        <p:xfrm>
          <a:off x="1431671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002060"/>
                </a:solidFill>
              </a:rPr>
              <a:t>Шта се променило у односу на 20</a:t>
            </a:r>
            <a:r>
              <a:rPr lang="sr-Latn-ME" sz="2800" b="1" dirty="0">
                <a:solidFill>
                  <a:srgbClr val="002060"/>
                </a:solidFill>
              </a:rPr>
              <a:t>2</a:t>
            </a:r>
            <a:r>
              <a:rPr lang="sr-Cyrl-RS" sz="2800" b="1" dirty="0">
                <a:solidFill>
                  <a:srgbClr val="002060"/>
                </a:solidFill>
              </a:rPr>
              <a:t>1. годину?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287463"/>
            <a:ext cx="8229600" cy="77311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sr-Cyrl-RS" dirty="0"/>
              <a:t>Укупни приходи и примања наше Градске општине у 2022. години су се </a:t>
            </a:r>
            <a:r>
              <a:rPr lang="sr-Cyrl-RS" b="1" dirty="0"/>
              <a:t>смањили </a:t>
            </a:r>
            <a:r>
              <a:rPr lang="sr-Cyrl-RS" dirty="0"/>
              <a:t>у односу на последњу измену Одлуке о буџету ГО Звездара за 20</a:t>
            </a:r>
            <a:r>
              <a:rPr lang="sr-Latn-ME" dirty="0"/>
              <a:t>2</a:t>
            </a:r>
            <a:r>
              <a:rPr lang="sr-Cyrl-RS" dirty="0"/>
              <a:t>1. годину за 16.034.088</a:t>
            </a:r>
            <a:r>
              <a:rPr lang="en-US" dirty="0"/>
              <a:t> </a:t>
            </a:r>
            <a:r>
              <a:rPr lang="sr-Cyrl-RS" dirty="0"/>
              <a:t>динара, односно за 2,43</a:t>
            </a:r>
            <a:r>
              <a:rPr lang="sr-Cyrl-RS" b="1" dirty="0"/>
              <a:t>%</a:t>
            </a:r>
            <a:r>
              <a:rPr lang="sr-Cyrl-R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0" y="4273550"/>
            <a:ext cx="8194675" cy="1901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1600" b="1" dirty="0">
                <a:solidFill>
                  <a:srgbClr val="FF0000"/>
                </a:solidFill>
              </a:rPr>
              <a:t>   </a:t>
            </a:r>
            <a:r>
              <a:rPr lang="en-US" sz="1600" b="1" dirty="0">
                <a:solidFill>
                  <a:srgbClr val="FF0000"/>
                </a:solidFill>
              </a:rPr>
              <a:t>   </a:t>
            </a:r>
            <a:endParaRPr lang="sr-Cyrl-RS" sz="1600" dirty="0">
              <a:solidFill>
                <a:srgbClr val="FF0000"/>
              </a:solidFill>
            </a:endParaRPr>
          </a:p>
          <a:p>
            <a:r>
              <a:rPr lang="sr-Cyrl-RS" sz="1600" b="1" dirty="0">
                <a:solidFill>
                  <a:srgbClr val="FF0000"/>
                </a:solidFill>
              </a:rPr>
              <a:t>Трансфери</a:t>
            </a:r>
            <a:r>
              <a:rPr lang="sr-Cyrl-RS" sz="1600" dirty="0">
                <a:solidFill>
                  <a:srgbClr val="FF0000"/>
                </a:solidFill>
              </a:rPr>
              <a:t> су смањени за износ од 16.978.437 динара</a:t>
            </a:r>
          </a:p>
          <a:p>
            <a:r>
              <a:rPr lang="sr-Cyrl-RS" sz="1600" b="1" dirty="0">
                <a:solidFill>
                  <a:srgbClr val="FF0000"/>
                </a:solidFill>
              </a:rPr>
              <a:t>Нераспоређени вишак прихода из ранијих година и неутрошена средства донација из претходних година</a:t>
            </a:r>
            <a:r>
              <a:rPr lang="sr-Cyrl-RS" sz="1600" dirty="0">
                <a:solidFill>
                  <a:srgbClr val="FF0000"/>
                </a:solidFill>
              </a:rPr>
              <a:t> смањени су за износ од 15.630.908 динара</a:t>
            </a:r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942553"/>
            <a:ext cx="7211690" cy="21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0070C0"/>
                </a:solidFill>
              </a:rPr>
              <a:t>Порески приходи</a:t>
            </a:r>
            <a:r>
              <a:rPr lang="sr-Cyrl-RS" sz="1600" dirty="0">
                <a:solidFill>
                  <a:srgbClr val="0070C0"/>
                </a:solidFill>
              </a:rPr>
              <a:t> су повећани за износ од 12.275.257 динара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0070C0"/>
                </a:solidFill>
              </a:rPr>
              <a:t>Непорески приходи</a:t>
            </a:r>
            <a:r>
              <a:rPr lang="sr-Cyrl-RS" sz="1600" dirty="0">
                <a:solidFill>
                  <a:srgbClr val="0070C0"/>
                </a:solidFill>
              </a:rPr>
              <a:t> су повећани за износ од  4.300.000 динара</a:t>
            </a:r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539" y="3629751"/>
            <a:ext cx="485775" cy="1254081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18" y="2257116"/>
            <a:ext cx="485775" cy="1209464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На шта се троше јавна средства</a:t>
            </a:r>
            <a:r>
              <a:rPr lang="en-US" sz="3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морају одговарати приходима. Укупни планирани расходи и издаци буџета у 2022. години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градске општине за плате буџетских корисника, набавку роба и услуга, субвенције, дотације, трансфере и остале трошкове које општина 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градске општине;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градске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/>
              <a:t> 660.134.368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>
                <a:solidFill>
                  <a:srgbClr val="002060"/>
                </a:solidFill>
              </a:rPr>
              <a:t>Шта су расходи и издаци буџета?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42712"/>
              </p:ext>
            </p:extLst>
          </p:nvPr>
        </p:nvGraphicFramePr>
        <p:xfrm>
          <a:off x="467544" y="980728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Структура планираних расхода и издатака буџета за 2022. годину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3293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/>
              <a:t>Структура планираних расхода и издатака буџета за 2022. годину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319958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207867"/>
              </p:ext>
            </p:extLst>
          </p:nvPr>
        </p:nvGraphicFramePr>
        <p:xfrm>
          <a:off x="755576" y="1556792"/>
          <a:ext cx="7632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b="1" dirty="0">
                <a:solidFill>
                  <a:srgbClr val="002060"/>
                </a:solidFill>
              </a:rPr>
              <a:t>Шта се променило у односу на 20</a:t>
            </a:r>
            <a:r>
              <a:rPr lang="sr-Latn-ME" sz="2800" b="1" dirty="0">
                <a:solidFill>
                  <a:srgbClr val="002060"/>
                </a:solidFill>
              </a:rPr>
              <a:t>2</a:t>
            </a:r>
            <a:r>
              <a:rPr lang="sr-Cyrl-RS" sz="2800" b="1" dirty="0">
                <a:solidFill>
                  <a:srgbClr val="002060"/>
                </a:solidFill>
              </a:rPr>
              <a:t>1. годину?</a:t>
            </a:r>
            <a:endParaRPr lang="sr-Latn-RS" altLang="en-US" sz="2800" b="1" dirty="0">
              <a:solidFill>
                <a:srgbClr val="00206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расходи и издаци наше Градске општине у 2022. години су се </a:t>
            </a:r>
            <a:r>
              <a:rPr lang="sr-Cyrl-RS" sz="2000" b="1" dirty="0"/>
              <a:t>смањили</a:t>
            </a:r>
            <a:r>
              <a:rPr lang="sr-Cyrl-RS" sz="2000" dirty="0"/>
              <a:t> у односу на последњу измену Одлуке о буџету за 20</a:t>
            </a:r>
            <a:r>
              <a:rPr lang="sr-Latn-ME" sz="2000" dirty="0"/>
              <a:t>2</a:t>
            </a:r>
            <a:r>
              <a:rPr lang="sr-Cyrl-RS" sz="2000" dirty="0"/>
              <a:t>1. годину за  16.034.088</a:t>
            </a:r>
            <a:r>
              <a:rPr lang="en-US" sz="2000" dirty="0"/>
              <a:t> </a:t>
            </a:r>
            <a:r>
              <a:rPr lang="sr-Cyrl-RS" sz="2000" dirty="0"/>
              <a:t>динара, односно за</a:t>
            </a:r>
            <a:r>
              <a:rPr lang="sr-Cyrl-RS" sz="2000" dirty="0">
                <a:solidFill>
                  <a:srgbClr val="FF0000"/>
                </a:solidFill>
              </a:rPr>
              <a:t> </a:t>
            </a:r>
            <a:r>
              <a:rPr lang="sr-Cyrl-RS" sz="2000" dirty="0"/>
              <a:t>2,43</a:t>
            </a:r>
            <a:r>
              <a:rPr lang="sr-Cyrl-RS" sz="2000" b="1" dirty="0"/>
              <a:t>%</a:t>
            </a:r>
            <a:r>
              <a:rPr lang="sr-Cyrl-RS" sz="2000" dirty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159000" y="2165350"/>
            <a:ext cx="6985000" cy="1936750"/>
          </a:xfrm>
        </p:spPr>
        <p:txBody>
          <a:bodyPr rtlCol="0">
            <a:normAutofit fontScale="92500"/>
          </a:bodyPr>
          <a:lstStyle/>
          <a:p>
            <a:pPr lvl="0">
              <a:buNone/>
            </a:pPr>
            <a:endParaRPr lang="sr-Cyrl-RS" sz="1600" b="1" dirty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r>
              <a:rPr lang="sr-Cyrl-RS" sz="1800" b="1" dirty="0">
                <a:solidFill>
                  <a:srgbClr val="FF0000"/>
                </a:solidFill>
                <a:cs typeface="Arial" pitchFamily="34" charset="0"/>
              </a:rPr>
              <a:t>Расходи за основна средства </a:t>
            </a:r>
            <a:r>
              <a:rPr lang="sr-Cyrl-RS" sz="1800" dirty="0">
                <a:solidFill>
                  <a:srgbClr val="FF0000"/>
                </a:solidFill>
                <a:cs typeface="Arial" pitchFamily="34" charset="0"/>
              </a:rPr>
              <a:t>су смањени за износ од </a:t>
            </a:r>
            <a:r>
              <a:rPr lang="sr-Cyrl-RS" sz="1800" dirty="0">
                <a:solidFill>
                  <a:srgbClr val="FF4F4F"/>
                </a:solidFill>
                <a:cs typeface="Arial" pitchFamily="34" charset="0"/>
              </a:rPr>
              <a:t>25.949.835</a:t>
            </a:r>
            <a:r>
              <a:rPr lang="sr-Cyrl-RS" sz="1800" dirty="0">
                <a:solidFill>
                  <a:srgbClr val="B07BD7"/>
                </a:solidFill>
                <a:cs typeface="Arial" pitchFamily="34" charset="0"/>
              </a:rPr>
              <a:t> </a:t>
            </a:r>
            <a:r>
              <a:rPr lang="sr-Cyrl-RS" sz="1800" dirty="0">
                <a:solidFill>
                  <a:srgbClr val="FF0000"/>
                </a:solidFill>
                <a:cs typeface="Arial" pitchFamily="34" charset="0"/>
              </a:rPr>
              <a:t>динара</a:t>
            </a:r>
            <a:endParaRPr lang="sr-Cyrl-RS" altLang="en-US" sz="1800" dirty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Расходи за социјалну заштиту </a:t>
            </a:r>
            <a:r>
              <a:rPr lang="sr-Cyrl-RS" sz="1700" dirty="0">
                <a:solidFill>
                  <a:srgbClr val="FF0000"/>
                </a:solidFill>
              </a:rPr>
              <a:t>смањени су 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за износ од </a:t>
            </a:r>
            <a:r>
              <a:rPr lang="sr-Cyrl-RS" sz="1700" dirty="0">
                <a:solidFill>
                  <a:srgbClr val="FF4F4F"/>
                </a:solidFill>
                <a:cs typeface="Arial" panose="020B0604020202020204" pitchFamily="34" charset="0"/>
              </a:rPr>
              <a:t>3.458.541</a:t>
            </a:r>
            <a:r>
              <a:rPr lang="sr-Latn-ME" sz="17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динара</a:t>
            </a: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Коришћење роба и услуга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 смањени су за износ од </a:t>
            </a:r>
            <a:r>
              <a:rPr lang="sr-Cyrl-RS" sz="1700" dirty="0">
                <a:solidFill>
                  <a:srgbClr val="FF4F4F"/>
                </a:solidFill>
                <a:cs typeface="Arial" panose="020B0604020202020204" pitchFamily="34" charset="0"/>
              </a:rPr>
              <a:t>30.444.562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 динара</a:t>
            </a:r>
          </a:p>
          <a:p>
            <a:pPr>
              <a:defRPr/>
            </a:pPr>
            <a:r>
              <a:rPr lang="sr-Cyrl-RS" sz="1700" b="1" dirty="0">
                <a:solidFill>
                  <a:srgbClr val="FF0000"/>
                </a:solidFill>
                <a:cs typeface="Arial" panose="020B0604020202020204" pitchFamily="34" charset="0"/>
              </a:rPr>
              <a:t>Остали расходи 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смањени су за износ од 8.130.835</a:t>
            </a:r>
            <a:r>
              <a:rPr lang="sr-Cyrl-RS" sz="1700" dirty="0">
                <a:solidFill>
                  <a:srgbClr val="B07BD7"/>
                </a:solidFill>
                <a:cs typeface="Arial" panose="020B0604020202020204" pitchFamily="34" charset="0"/>
              </a:rPr>
              <a:t> </a:t>
            </a:r>
            <a:r>
              <a:rPr lang="sr-Cyrl-RS" sz="1700" dirty="0">
                <a:solidFill>
                  <a:srgbClr val="FF0000"/>
                </a:solidFill>
                <a:cs typeface="Arial" panose="020B0604020202020204" pitchFamily="34" charset="0"/>
              </a:rPr>
              <a:t>динара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Latn-RS" altLang="en-US" sz="17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692682"/>
            <a:ext cx="7139136" cy="166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0070C0"/>
                </a:solidFill>
              </a:rPr>
              <a:t>Расходи за запослене </a:t>
            </a:r>
            <a:r>
              <a:rPr lang="sr-Cyrl-RS" sz="1600" dirty="0">
                <a:solidFill>
                  <a:srgbClr val="0070C0"/>
                </a:solidFill>
              </a:rPr>
              <a:t>повећани су за износ од 18.978.965 динара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0070C0"/>
                </a:solidFill>
              </a:rPr>
              <a:t>Субвенције </a:t>
            </a:r>
            <a:r>
              <a:rPr lang="sr-Cyrl-RS" sz="1600" dirty="0">
                <a:solidFill>
                  <a:srgbClr val="0070C0"/>
                </a:solidFill>
              </a:rPr>
              <a:t>су повећане за 18.832.000 динара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0070C0"/>
                </a:solidFill>
              </a:rPr>
              <a:t>Донације, дотације и трансфери</a:t>
            </a:r>
            <a:r>
              <a:rPr lang="sr-Cyrl-RS" sz="1600" dirty="0">
                <a:solidFill>
                  <a:srgbClr val="0070C0"/>
                </a:solidFill>
              </a:rPr>
              <a:t> су повећани за 12.738.720 динара</a:t>
            </a:r>
            <a:endParaRPr lang="sr-Latn-RS" sz="1600" b="1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16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Средства резерве</a:t>
            </a:r>
            <a:r>
              <a:rPr lang="sr-Cyrl-R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 повећана су за износ од </a:t>
            </a:r>
            <a:r>
              <a:rPr lang="en-U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1.</a:t>
            </a:r>
            <a:r>
              <a:rPr lang="sr-Cyrl-RS" altLang="en-US" sz="1600" dirty="0">
                <a:solidFill>
                  <a:srgbClr val="0070C0"/>
                </a:solidFill>
                <a:latin typeface="+mn-lt"/>
                <a:cs typeface="Arial" pitchFamily="34" charset="0"/>
              </a:rPr>
              <a:t>400.000 динара</a:t>
            </a: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492899"/>
            <a:ext cx="485775" cy="1296142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49" y="4587271"/>
            <a:ext cx="485775" cy="1178447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Расходи буџета по програмима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48478"/>
              </p:ext>
            </p:extLst>
          </p:nvPr>
        </p:nvGraphicFramePr>
        <p:xfrm>
          <a:off x="91846" y="894730"/>
          <a:ext cx="8960308" cy="55498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2022. годину  (износ у динарима)</a:t>
                      </a:r>
                      <a:endParaRPr lang="en-US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6.000.000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0,91%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3.000.000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0,</a:t>
                      </a:r>
                      <a:r>
                        <a:rPr lang="sr-Cyrl-RS" sz="1000" dirty="0"/>
                        <a:t>45%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29289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34</a:t>
                      </a:r>
                      <a:r>
                        <a:rPr lang="sr-Latn-ME" sz="1000" dirty="0"/>
                        <a:t>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5</a:t>
                      </a:r>
                      <a:r>
                        <a:rPr lang="sr-Latn-ME" sz="1000" dirty="0"/>
                        <a:t>,</a:t>
                      </a:r>
                      <a:r>
                        <a:rPr lang="sr-Cyrl-RS" sz="1000" dirty="0"/>
                        <a:t>15%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30.240.000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4,58%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32.342.860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4</a:t>
                      </a:r>
                      <a:r>
                        <a:rPr lang="sr-Latn-ME" sz="1000" dirty="0"/>
                        <a:t>,</a:t>
                      </a:r>
                      <a:r>
                        <a:rPr lang="sr-Cyrl-RS" sz="1000" dirty="0"/>
                        <a:t>90%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 2.000.000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0,30%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9.265.000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</a:t>
                      </a:r>
                      <a:r>
                        <a:rPr lang="sr-Latn-ME" sz="1000" dirty="0"/>
                        <a:t>,</a:t>
                      </a:r>
                      <a:r>
                        <a:rPr lang="sr-Cyrl-RS" sz="1000" dirty="0"/>
                        <a:t>40%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000" dirty="0"/>
                        <a:t>1</a:t>
                      </a:r>
                      <a:r>
                        <a:rPr lang="sr-Cyrl-RS" sz="1000" dirty="0"/>
                        <a:t>9</a:t>
                      </a:r>
                      <a:r>
                        <a:rPr lang="sr-Latn-ME" sz="1000" dirty="0"/>
                        <a:t>.000.000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2,</a:t>
                      </a:r>
                      <a:r>
                        <a:rPr lang="sr-Latn-ME" sz="1000" dirty="0"/>
                        <a:t>8</a:t>
                      </a:r>
                      <a:r>
                        <a:rPr lang="sr-Cyrl-RS" sz="1000" dirty="0"/>
                        <a:t>8%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450</a:t>
                      </a:r>
                      <a:r>
                        <a:rPr lang="sr-Latn-ME" sz="1000" dirty="0"/>
                        <a:t>.</a:t>
                      </a:r>
                      <a:r>
                        <a:rPr lang="sr-Cyrl-RS" sz="1000" dirty="0"/>
                        <a:t>395</a:t>
                      </a:r>
                      <a:r>
                        <a:rPr lang="sr-Latn-ME" sz="1000" dirty="0"/>
                        <a:t>.</a:t>
                      </a:r>
                      <a:r>
                        <a:rPr lang="sr-Cyrl-RS" sz="1000" dirty="0"/>
                        <a:t>308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68</a:t>
                      </a:r>
                      <a:r>
                        <a:rPr lang="sr-Latn-ME" sz="1000" dirty="0"/>
                        <a:t>,</a:t>
                      </a:r>
                      <a:r>
                        <a:rPr lang="sr-Cyrl-RS" sz="1000" dirty="0"/>
                        <a:t>23%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63</a:t>
                      </a:r>
                      <a:r>
                        <a:rPr lang="sr-Latn-ME" sz="1000" dirty="0"/>
                        <a:t>.</a:t>
                      </a:r>
                      <a:r>
                        <a:rPr lang="sr-Cyrl-RS" sz="1000" dirty="0"/>
                        <a:t>891</a:t>
                      </a:r>
                      <a:r>
                        <a:rPr lang="sr-Latn-ME" sz="1000" dirty="0"/>
                        <a:t>.</a:t>
                      </a:r>
                      <a:r>
                        <a:rPr lang="sr-Cyrl-RS" sz="1000" dirty="0"/>
                        <a:t>2</a:t>
                      </a:r>
                      <a:r>
                        <a:rPr lang="sr-Latn-ME" sz="1000" dirty="0"/>
                        <a:t>00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9,68%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700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10.000.00</a:t>
                      </a:r>
                      <a:r>
                        <a:rPr lang="sr-Latn-RS" sz="1000" dirty="0"/>
                        <a:t>0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1,52%</a:t>
                      </a:r>
                      <a:endParaRPr lang="en-US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60133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/>
                        <a:t>660</a:t>
                      </a:r>
                      <a:r>
                        <a:rPr lang="sr-Latn-ME" b="1" dirty="0"/>
                        <a:t>.</a:t>
                      </a:r>
                      <a:r>
                        <a:rPr lang="sr-Cyrl-RS" b="1" dirty="0"/>
                        <a:t>134</a:t>
                      </a:r>
                      <a:r>
                        <a:rPr lang="sr-Latn-ME" b="1" dirty="0"/>
                        <a:t>.</a:t>
                      </a:r>
                      <a:r>
                        <a:rPr lang="sr-Cyrl-RS" b="1" dirty="0"/>
                        <a:t>368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b="1" dirty="0"/>
                        <a:t>100%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602" name="AutoShape 2" descr="Ð ÐµÐ·ÑÐ»ÑÐ°Ñ ÑÐ»Ð¸ÐºÐ° Ð·Ð° zvezdar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Ð ÐµÐ·ÑÐ»ÑÐ°Ñ ÑÐ»Ð¸ÐºÐ° Ð·Ð° zvezdara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385" y="3789040"/>
            <a:ext cx="3412490" cy="227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C:\Users\filimari\Desktop\bg3-772x4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3388618" cy="1800200"/>
          </a:xfrm>
          <a:prstGeom prst="rect">
            <a:avLst/>
          </a:prstGeom>
          <a:noFill/>
        </p:spPr>
      </p:pic>
      <p:pic>
        <p:nvPicPr>
          <p:cNvPr id="25608" name="Picture 8" descr="C:\Users\filimari\Desktop\241012-opstina-1-250x1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4664"/>
            <a:ext cx="2381250" cy="1790700"/>
          </a:xfrm>
          <a:prstGeom prst="rect">
            <a:avLst/>
          </a:prstGeom>
          <a:noFill/>
        </p:spPr>
      </p:pic>
      <p:pic>
        <p:nvPicPr>
          <p:cNvPr id="25609" name="Picture 9" descr="C:\Users\filimari\Desktop\logo-cir-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708920"/>
            <a:ext cx="3905647" cy="634752"/>
          </a:xfrm>
          <a:prstGeom prst="rect">
            <a:avLst/>
          </a:prstGeom>
          <a:noFill/>
        </p:spPr>
      </p:pic>
      <p:pic>
        <p:nvPicPr>
          <p:cNvPr id="25610" name="Picture 10" descr="C:\Users\filimari\Desktop\181115-zvezdaristeotvaranje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04664"/>
            <a:ext cx="2438400" cy="1800200"/>
          </a:xfrm>
          <a:prstGeom prst="rect">
            <a:avLst/>
          </a:prstGeom>
          <a:noFill/>
        </p:spPr>
      </p:pic>
      <p:pic>
        <p:nvPicPr>
          <p:cNvPr id="25611" name="Picture 11" descr="C:\Users\filimari\Desktop\download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2348880"/>
            <a:ext cx="2465834" cy="15365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>
                <a:solidFill>
                  <a:srgbClr val="002060"/>
                </a:solidFill>
              </a:rPr>
              <a:t>Структура расхода по буџетским програмима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927098"/>
              </p:ext>
            </p:extLst>
          </p:nvPr>
        </p:nvGraphicFramePr>
        <p:xfrm>
          <a:off x="1076325" y="1409508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Расходи буџета расподељени по директним и индиректним буџетским корисницима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117271"/>
              </p:ext>
            </p:extLst>
          </p:nvPr>
        </p:nvGraphicFramePr>
        <p:xfrm>
          <a:off x="719847" y="1964987"/>
          <a:ext cx="7452554" cy="293337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74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noProof="1">
                          <a:effectLst/>
                        </a:rPr>
                        <a:t>Редниброј</a:t>
                      </a:r>
                      <a:endParaRPr lang="sr-Cyrl-RS" sz="12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noProof="1">
                          <a:effectLst/>
                        </a:rPr>
                        <a:t>Назив буџетског корисника</a:t>
                      </a:r>
                      <a:endParaRPr lang="sr-Cyrl-RS" sz="12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2022. 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Скупштина Градске општине Звездара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0.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Latn-M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Председник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240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sr-Latn-M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Веће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31.170.840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Latn-M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</a:rPr>
                        <a:t>4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Управа Градске општине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567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051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168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</a:rPr>
                        <a:t>5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Месна заједница Звездара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29.1</a:t>
                      </a:r>
                      <a:r>
                        <a:rPr lang="sr-Latn-ME" sz="1200" dirty="0"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У К У П Н О: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Times New Roman"/>
                          <a:ea typeface="Times New Roman"/>
                        </a:rPr>
                        <a:t>660</a:t>
                      </a:r>
                      <a:r>
                        <a:rPr lang="sr-Latn-ME" sz="12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RS" sz="1200" b="1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r>
                        <a:rPr lang="sr-Latn-ME" sz="1200" b="1" dirty="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sr-Cyrl-RS" sz="1200" b="1" dirty="0">
                          <a:effectLst/>
                          <a:latin typeface="Times New Roman"/>
                          <a:ea typeface="Times New Roman"/>
                        </a:rPr>
                        <a:t>368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002060"/>
                </a:solidFill>
              </a:rPr>
              <a:t>Најважнија улагања</a:t>
            </a:r>
            <a:r>
              <a:rPr lang="sr-Latn-RS" sz="2800" b="1" dirty="0">
                <a:solidFill>
                  <a:srgbClr val="002060"/>
                </a:solidFill>
              </a:rPr>
              <a:t> </a:t>
            </a:r>
            <a:r>
              <a:rPr lang="sr-Cyrl-RS" sz="2800" b="1" dirty="0">
                <a:solidFill>
                  <a:srgbClr val="002060"/>
                </a:solidFill>
              </a:rPr>
              <a:t>од интереса за локалну заједницу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662558"/>
              </p:ext>
            </p:extLst>
          </p:nvPr>
        </p:nvGraphicFramePr>
        <p:xfrm>
          <a:off x="683568" y="1269324"/>
          <a:ext cx="7704855" cy="538661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392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64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noProof="1">
                          <a:effectLst/>
                        </a:rPr>
                        <a:t>Планирана средства</a:t>
                      </a:r>
                      <a:endParaRPr lang="sr-Cyrl-RS" sz="1600" noProof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22.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23.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202</a:t>
                      </a:r>
                      <a:r>
                        <a:rPr lang="sr-Cyrl-RS" sz="1500" dirty="0">
                          <a:effectLst/>
                        </a:rPr>
                        <a:t>4.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Одржавање</a:t>
                      </a:r>
                      <a:r>
                        <a:rPr lang="sr-Latn-ME" sz="1100" dirty="0">
                          <a:effectLst/>
                        </a:rPr>
                        <a:t> cao</a:t>
                      </a:r>
                      <a:r>
                        <a:rPr lang="sr-Cyrl-RS" sz="1100" dirty="0">
                          <a:effectLst/>
                        </a:rPr>
                        <a:t>браћајних површина унутар стамбених блокова 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9.000.000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Радови на одржавању и санацији некатегорисаних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21.000.000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Финансирање израде пројектно техничке документације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3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Одржавање делова система за одвођење отпадних атмосферских вода на територији ГО Звездара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Финансирање изградње дечијих игралишта на територији ГО Звездара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и одржавање  спортских објеката на територији ГО Звездара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Пејзажно уређење парка и терена Степин гај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3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Трансфер школама за текуће поправке и одржавање школских објеката на територији ГО Звездара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23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Суфинансирање на пројекату енергетске ефикасности, заштите животне средине и подстицање употребе обновљивих извора енергије</a:t>
                      </a:r>
                      <a:r>
                        <a:rPr lang="sr-Latn-RS" sz="11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sr-Cyrl-RS" sz="11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соларни панели)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Narrow" pitchFamily="34" charset="0"/>
                          <a:cs typeface="Times New Roman" pitchFamily="18" charset="0"/>
                        </a:rPr>
                        <a:t>Суфинансирање на уређењу објеката стамбених заједница  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>
                          <a:latin typeface="Times New Roman" pitchFamily="18" charset="0"/>
                          <a:cs typeface="Times New Roman" pitchFamily="18" charset="0"/>
                        </a:rPr>
                        <a:t>6.000.000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>
                          <a:latin typeface="Times New Roman" pitchFamily="18" charset="0"/>
                          <a:cs typeface="Times New Roman" pitchFamily="18" charset="0"/>
                        </a:rPr>
                        <a:t>6.000.000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>
                          <a:latin typeface="Times New Roman" pitchFamily="18" charset="0"/>
                          <a:cs typeface="Times New Roman" pitchFamily="18" charset="0"/>
                        </a:rPr>
                        <a:t>6.000.000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sz="2800" dirty="0"/>
              <a:t>Уколико сте заинтересовани да сагледате у целини Одлуку о буџету Градске општине Звездара за 20</a:t>
            </a:r>
            <a:r>
              <a:rPr lang="sr-Latn-RS" sz="2800" dirty="0"/>
              <a:t>2</a:t>
            </a:r>
            <a:r>
              <a:rPr lang="sr-Cyrl-RS" sz="2800" dirty="0"/>
              <a:t>2. годину, исту можете преузети на интернет страници градске општине:  </a:t>
            </a:r>
            <a:r>
              <a:rPr lang="sr-Latn-RS" sz="2800" i="1" dirty="0"/>
              <a:t>www.zvezdara.rs</a:t>
            </a:r>
            <a:r>
              <a:rPr lang="sr-Cyrl-RS" sz="2800" i="1" dirty="0"/>
              <a:t>  </a:t>
            </a:r>
            <a:r>
              <a:rPr lang="sr-Cyrl-RS" sz="2800" dirty="0"/>
              <a:t>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3" name="Picture 5" descr="C:\Users\filimari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75856" y="728406"/>
            <a:ext cx="2592288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9013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r>
              <a:rPr lang="sr-Cyrl-RS" sz="4900" b="1" dirty="0">
                <a:solidFill>
                  <a:srgbClr val="002060"/>
                </a:solidFill>
              </a:rPr>
              <a:t>ХВАЛА!</a:t>
            </a:r>
            <a:endParaRPr lang="en-US" sz="49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C:\Users\filimari\Desktop\money-sav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7606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градске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202</a:t>
            </a:r>
            <a:r>
              <a:rPr lang="sr-Latn-RS" dirty="0"/>
              <a:t>2</a:t>
            </a:r>
            <a:r>
              <a:rPr lang="sr-Cyrl-RS" dirty="0"/>
              <a:t>. 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</a:t>
            </a:r>
            <a:r>
              <a:rPr lang="sr-Latn-RS" dirty="0"/>
              <a:t>21</a:t>
            </a:r>
            <a:r>
              <a:rPr lang="sr-Cyrl-RS" dirty="0"/>
              <a:t>. 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202</a:t>
            </a:r>
            <a:r>
              <a:rPr lang="sr-Latn-RS" dirty="0"/>
              <a:t>2</a:t>
            </a:r>
            <a:r>
              <a:rPr lang="sr-Cyrl-RS" dirty="0"/>
              <a:t>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</a:t>
            </a:r>
            <a:r>
              <a:rPr lang="sr-Latn-RS" dirty="0"/>
              <a:t>21</a:t>
            </a:r>
            <a:r>
              <a:rPr lang="sr-Cyrl-RS" dirty="0"/>
              <a:t>. 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655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</a:p>
          <a:p>
            <a:endParaRPr lang="sr-Cyrl-RS" b="1" dirty="0"/>
          </a:p>
          <a:p>
            <a:endParaRPr lang="sr-Cyrl-RS" b="1" dirty="0"/>
          </a:p>
          <a:p>
            <a:endParaRPr lang="sr-Cyrl-RS" b="1" dirty="0"/>
          </a:p>
          <a:p>
            <a:r>
              <a:rPr lang="sr-Cyrl-RS" b="1" dirty="0"/>
              <a:t>Драге суграђанке и суграђани,</a:t>
            </a:r>
          </a:p>
          <a:p>
            <a:pPr algn="just"/>
            <a:endParaRPr lang="sr-Cyrl-RS" sz="1600" dirty="0"/>
          </a:p>
          <a:p>
            <a:pPr algn="just"/>
            <a:r>
              <a:rPr lang="sr-Cyrl-RS" sz="1600" dirty="0"/>
              <a:t>                   Основна сврха документа који је пред вама јесте да на што једноставнији и разумљивији начин објасни у које сврхе се користе јавни ресурси у циљу задовољења потреба грађана.</a:t>
            </a:r>
            <a:endParaRPr lang="en-US" sz="1600" dirty="0"/>
          </a:p>
          <a:p>
            <a:pPr algn="just"/>
            <a:r>
              <a:rPr lang="sr-Cyrl-RS" sz="1600" dirty="0"/>
              <a:t>	Грађански буџет представља сажет и јасан приказ Одлуке о буџету Градске општине Звездара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202</a:t>
            </a:r>
            <a:r>
              <a:rPr lang="sr-Latn-RS" sz="1600" dirty="0"/>
              <a:t>2</a:t>
            </a:r>
            <a:r>
              <a:rPr lang="sr-Cyrl-RS" sz="1600" dirty="0"/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  <a:endParaRPr lang="ru-RU" sz="1600" dirty="0"/>
          </a:p>
          <a:p>
            <a:pPr algn="just"/>
            <a:r>
              <a:rPr lang="ru-RU" sz="1600" dirty="0"/>
              <a:t>	</a:t>
            </a:r>
            <a:r>
              <a:rPr lang="sr-Cyrl-RS" sz="1600" dirty="0"/>
              <a:t>Иако није 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градске општине, као и о начину планирања, расподеле и трошења буџетских средстава.</a:t>
            </a:r>
            <a:r>
              <a:rPr lang="ru-RU" sz="1600" dirty="0"/>
              <a:t> </a:t>
            </a:r>
          </a:p>
          <a:p>
            <a:pPr algn="just"/>
            <a:r>
              <a:rPr lang="ru-RU" sz="1600" dirty="0"/>
              <a:t>	Драго нам је што је Градска општина Звездара, путем јавне расправе, и у време пандемије укључила грађане у процес планирања буџета. Учешће грађана помогло нам је да боље сагледамо потребе наше заједнице.</a:t>
            </a:r>
            <a:endParaRPr lang="en-US" sz="1600" dirty="0"/>
          </a:p>
          <a:p>
            <a:pPr algn="just"/>
            <a:r>
              <a:rPr lang="sr-Cyrl-RS" sz="1600" dirty="0"/>
              <a:t>	</a:t>
            </a:r>
            <a:r>
              <a:rPr lang="ru-RU" sz="1600" dirty="0"/>
              <a:t>Кроз транспарентан приступ настојимо да унапредимо разумевање и интересовање наших суграђана за локалне финансије, као и да успоставимо трајну сарадњу локалне самоуправе и житеља Звездаре у заједничком постављању циљева, дефинисању приоритета и планирању развоја наше општине.</a:t>
            </a:r>
            <a:endParaRPr lang="sr-Cyrl-RS" sz="1600" dirty="0"/>
          </a:p>
          <a:p>
            <a:pPr algn="r"/>
            <a:r>
              <a:rPr lang="sr-Cyrl-RS" b="1" i="1" dirty="0"/>
              <a:t>Владан Јеремић</a:t>
            </a:r>
            <a:endParaRPr lang="sr-Cyrl-RS" dirty="0"/>
          </a:p>
          <a:p>
            <a:pPr algn="r"/>
            <a:r>
              <a:rPr lang="sr-Cyrl-RS" b="1" dirty="0"/>
              <a:t>Председник</a:t>
            </a:r>
            <a:endParaRPr lang="en-US" b="1" dirty="0"/>
          </a:p>
        </p:txBody>
      </p:sp>
      <p:pic>
        <p:nvPicPr>
          <p:cNvPr id="6" name="Picture 2" descr="https://zvezdara.rs/wp-content/uploads/2020/09/jeremi%C4%87-250x250.jpg">
            <a:extLst>
              <a:ext uri="{FF2B5EF4-FFF2-40B4-BE49-F238E27FC236}">
                <a16:creationId xmlns:a16="http://schemas.microsoft.com/office/drawing/2014/main" id="{FDF96CD9-F9A2-4401-97BF-7E8ADC02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8246"/>
            <a:ext cx="2240066" cy="175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Ко се финансира из буџета?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038600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 градске општине: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	</a:t>
            </a:r>
            <a:r>
              <a:rPr lang="sr-Cyrl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Скупштина градске општине Звездара</a:t>
            </a:r>
          </a:p>
          <a:p>
            <a:pPr marL="0" indent="6350" defTabSz="209550">
              <a:buFontTx/>
              <a:buNone/>
            </a:pPr>
            <a:r>
              <a:rPr lang="sr-Cyrl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Председник Градске општине Звездара                     	-   Веће Градске општине Звездара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r-Cyrl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   Управа Градске општине Звездара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5"/>
            <a:ext cx="40386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средстава градске општине: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	</a:t>
            </a:r>
            <a:r>
              <a:rPr lang="sr-Cyrl-CS" sz="1600" dirty="0"/>
              <a:t>Месна заједница Звездара </a:t>
            </a: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329112"/>
            <a:ext cx="75882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	ЈП Пословни простор "Звездара у ликвидацији"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   -    ЈП СЦ "Олимп - Звездара"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298642"/>
          </a:xfrm>
        </p:spPr>
        <p:txBody>
          <a:bodyPr>
            <a:normAutofit/>
          </a:bodyPr>
          <a:lstStyle/>
          <a:p>
            <a:pPr algn="l"/>
            <a:r>
              <a:rPr lang="sr-Cyrl-RS" sz="3000" b="1" dirty="0">
                <a:solidFill>
                  <a:srgbClr val="002060"/>
                </a:solidFill>
              </a:rPr>
              <a:t>Како настаје буџет</a:t>
            </a:r>
            <a:r>
              <a:rPr lang="sr-Latn-RS" sz="3000" b="1" dirty="0">
                <a:solidFill>
                  <a:srgbClr val="002060"/>
                </a:solidFill>
              </a:rPr>
              <a:t> </a:t>
            </a:r>
            <a:r>
              <a:rPr lang="sr-Cyrl-RS" sz="3000" b="1" dirty="0">
                <a:solidFill>
                  <a:srgbClr val="002060"/>
                </a:solidFill>
              </a:rPr>
              <a:t>градске општине?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градске општине је правни документ који утврђује план прихода и примања и расхода и издатака градске општине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градске општине.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Председник ГО и општинска Управа спроводе политику општине, а главна полуга те политике и развоја је управо буџет градске општине</a:t>
            </a:r>
            <a:r>
              <a:rPr lang="en-US" sz="1700" dirty="0"/>
              <a:t> </a:t>
            </a:r>
            <a:r>
              <a:rPr lang="sr-Cyrl-RS" sz="1700" dirty="0"/>
              <a:t>који се доноси на Скупштини ГО Звездара.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Градску општину Звездара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руководи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  <p:pic>
        <p:nvPicPr>
          <p:cNvPr id="3074" name="Picture 2" descr="C:\Users\filimari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180853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>
                <a:solidFill>
                  <a:srgbClr val="002060"/>
                </a:solidFill>
              </a:rPr>
              <a:t>Ко учествује у буџетском процесу</a:t>
            </a:r>
            <a:r>
              <a:rPr lang="en-US" b="1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7725888"/>
              </p:ext>
            </p:extLst>
          </p:nvPr>
        </p:nvGraphicFramePr>
        <p:xfrm>
          <a:off x="1524000" y="1772816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835696" y="3501008"/>
            <a:ext cx="1224136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724128" y="1340768"/>
            <a:ext cx="1296144" cy="10801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Директни корисници буџета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002060"/>
                </a:solidFill>
              </a:rPr>
              <a:t>На основу чега се доноси буџет</a:t>
            </a:r>
            <a:r>
              <a:rPr lang="en-US" sz="3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5299602"/>
              </p:ext>
            </p:extLst>
          </p:nvPr>
        </p:nvGraphicFramePr>
        <p:xfrm>
          <a:off x="539552" y="1340210"/>
          <a:ext cx="8167310" cy="488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rgbClr val="002060"/>
                </a:solidFill>
              </a:rPr>
              <a:t>Како се пуни општинска каса?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Г</a:t>
            </a:r>
            <a:r>
              <a:rPr lang="sr-Cyrl-RS" sz="1600" dirty="0"/>
              <a:t>радске општине Звездара за 202</a:t>
            </a:r>
            <a:r>
              <a:rPr lang="sr-Latn-RS" sz="1600" dirty="0"/>
              <a:t>2</a:t>
            </a:r>
            <a:r>
              <a:rPr lang="sr-Cyrl-RS" sz="1600" dirty="0"/>
              <a:t>. годину износе </a:t>
            </a:r>
            <a:r>
              <a:rPr lang="sr-Latn-RS" sz="1600" dirty="0"/>
              <a:t>660</a:t>
            </a:r>
            <a:r>
              <a:rPr lang="sr-Cyrl-RS" sz="1600" dirty="0"/>
              <a:t>.</a:t>
            </a:r>
            <a:r>
              <a:rPr lang="sr-Latn-RS" sz="1600" dirty="0"/>
              <a:t>134.368</a:t>
            </a:r>
            <a:r>
              <a:rPr lang="sr-Cyrl-RS" sz="1600" dirty="0"/>
              <a:t> динара</a:t>
            </a:r>
          </a:p>
          <a:p>
            <a:pPr algn="just">
              <a:buNone/>
            </a:pPr>
            <a:endParaRPr lang="sr-Cyrl-RS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>
              <a:buNone/>
            </a:pPr>
            <a:endParaRPr lang="en-GB" sz="1600" dirty="0"/>
          </a:p>
          <a:p>
            <a:pPr algn="just"/>
            <a:r>
              <a:rPr lang="sr-Cyrl-RS" sz="1600" dirty="0"/>
              <a:t>Одлуком о буџету Градске општине  Звездара  за 202</a:t>
            </a:r>
            <a:r>
              <a:rPr lang="sr-Latn-RS" sz="1600" dirty="0"/>
              <a:t>2</a:t>
            </a:r>
            <a:r>
              <a:rPr lang="sr-Cyrl-RS" sz="1600" dirty="0"/>
              <a:t>. годину планирана су средства из буџета у износу од</a:t>
            </a:r>
            <a:r>
              <a:rPr lang="en-GB" sz="1600" dirty="0"/>
              <a:t> </a:t>
            </a:r>
            <a:r>
              <a:rPr lang="sr-Latn-RS" sz="1600" dirty="0"/>
              <a:t>564.979.708</a:t>
            </a:r>
            <a:r>
              <a:rPr lang="sr-Cyrl-RS" sz="1600" dirty="0"/>
              <a:t> динара</a:t>
            </a:r>
            <a:r>
              <a:rPr lang="sr-Latn-RS" sz="1600" dirty="0"/>
              <a:t>, </a:t>
            </a:r>
            <a:r>
              <a:rPr lang="sr-Cyrl-RS" sz="1600" dirty="0"/>
              <a:t>донације и трансфери 16.254.000 динара, неутрошена средства из претходне године 48.600.000 динара</a:t>
            </a:r>
            <a:r>
              <a:rPr lang="sr-Latn-RS" sz="1600" dirty="0"/>
              <a:t> </a:t>
            </a:r>
            <a:r>
              <a:rPr lang="sr-Cyrl-RS" sz="1600" dirty="0"/>
              <a:t>и неутрошена средства донација и трансфера у износу од 3</a:t>
            </a:r>
            <a:r>
              <a:rPr lang="sr-Latn-RS" sz="1600" dirty="0"/>
              <a:t>0</a:t>
            </a:r>
            <a:r>
              <a:rPr lang="sr-Cyrl-RS" sz="1600" dirty="0"/>
              <a:t>.3</a:t>
            </a:r>
            <a:r>
              <a:rPr lang="sr-Latn-RS" sz="1600" dirty="0"/>
              <a:t>00</a:t>
            </a:r>
            <a:r>
              <a:rPr lang="sr-Cyrl-RS" sz="1600" dirty="0"/>
              <a:t>.660 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1644031"/>
              </p:ext>
            </p:extLst>
          </p:nvPr>
        </p:nvGraphicFramePr>
        <p:xfrm>
          <a:off x="107504" y="4293096"/>
          <a:ext cx="8928992" cy="25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460898" y="2016092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8999" y="1633153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2100353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/>
              <a:t>660.134.368</a:t>
            </a:r>
            <a:r>
              <a:rPr lang="en-GB" sz="4400" b="1" dirty="0"/>
              <a:t>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6179</TotalTime>
  <Words>2380</Words>
  <Application>Microsoft Office PowerPoint</Application>
  <PresentationFormat>On-screen Show (4:3)</PresentationFormat>
  <Paragraphs>363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SimSun</vt:lpstr>
      <vt:lpstr>Arial</vt:lpstr>
      <vt:lpstr>Arial Narrow</vt:lpstr>
      <vt:lpstr>Calibri</vt:lpstr>
      <vt:lpstr>Rod</vt:lpstr>
      <vt:lpstr>Times New Roman</vt:lpstr>
      <vt:lpstr>Wingdings</vt:lpstr>
      <vt:lpstr>Custom Design</vt:lpstr>
      <vt:lpstr>Office Theme</vt:lpstr>
      <vt:lpstr>ГРАДСКА ОПШТИНА ЗВЕЗДАРА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градске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2022. годину</vt:lpstr>
      <vt:lpstr>Структура планираних прихода и примања за 2022. годину</vt:lpstr>
      <vt:lpstr>Шта се променило у односу на 2021. годину?</vt:lpstr>
      <vt:lpstr>На шта се троше јавна средства?</vt:lpstr>
      <vt:lpstr>PowerPoint Presentation</vt:lpstr>
      <vt:lpstr>Структура планираних расхода и издатака буџета за 2022. годину</vt:lpstr>
      <vt:lpstr>Структура планираних расхода и издатака буџета за 2022. годину</vt:lpstr>
      <vt:lpstr>Шта се променило у односу на 2021.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Најважнија улагања од интереса за локалну заједницу</vt:lpstr>
      <vt:lpstr>PowerPoint Presentation</vt:lpstr>
      <vt:lpstr> ХВАЛА!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Ljiljana Azdejkovic</cp:lastModifiedBy>
  <cp:revision>669</cp:revision>
  <cp:lastPrinted>2018-01-29T14:26:33Z</cp:lastPrinted>
  <dcterms:created xsi:type="dcterms:W3CDTF">2006-08-16T00:00:00Z</dcterms:created>
  <dcterms:modified xsi:type="dcterms:W3CDTF">2021-12-29T12:58:40Z</dcterms:modified>
</cp:coreProperties>
</file>