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25"/>
  </p:notesMasterIdLst>
  <p:handoutMasterIdLst>
    <p:handoutMasterId r:id="rId26"/>
  </p:handoutMasterIdLst>
  <p:sldIdLst>
    <p:sldId id="292" r:id="rId3"/>
    <p:sldId id="257" r:id="rId4"/>
    <p:sldId id="293" r:id="rId5"/>
    <p:sldId id="259" r:id="rId6"/>
    <p:sldId id="275" r:id="rId7"/>
    <p:sldId id="262" r:id="rId8"/>
    <p:sldId id="287" r:id="rId9"/>
    <p:sldId id="304" r:id="rId10"/>
    <p:sldId id="263" r:id="rId11"/>
    <p:sldId id="284" r:id="rId12"/>
    <p:sldId id="264" r:id="rId13"/>
    <p:sldId id="277" r:id="rId14"/>
    <p:sldId id="305" r:id="rId15"/>
    <p:sldId id="285" r:id="rId16"/>
    <p:sldId id="268" r:id="rId17"/>
    <p:sldId id="276" r:id="rId18"/>
    <p:sldId id="271" r:id="rId19"/>
    <p:sldId id="272" r:id="rId20"/>
    <p:sldId id="309" r:id="rId21"/>
    <p:sldId id="310" r:id="rId22"/>
    <p:sldId id="278" r:id="rId23"/>
    <p:sldId id="300" r:id="rId24"/>
  </p:sldIdLst>
  <p:sldSz cx="9144000" cy="6858000" type="screen4x3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1" clrIdx="1">
    <p:extLst>
      <p:ext uri="{19B8F6BF-5375-455C-9EA6-DF929625EA0E}">
        <p15:presenceInfo xmlns:p15="http://schemas.microsoft.com/office/powerpoint/2012/main" xmlns="" userId="S-1-5-21-3213289721-1927786710-1971543238-2777" providerId="AD"/>
      </p:ext>
    </p:extLst>
  </p:cmAuthor>
  <p:cmAuthor id="2" name="Milena Radomirovic" initials="MR" lastIdx="24" clrIdx="2">
    <p:extLst>
      <p:ext uri="{19B8F6BF-5375-455C-9EA6-DF929625EA0E}">
        <p15:presenceInfo xmlns:p15="http://schemas.microsoft.com/office/powerpoint/2012/main" xmlns="" userId="S-1-5-21-3213289721-1927786710-1971543238-2751" providerId="AD"/>
      </p:ext>
    </p:extLst>
  </p:cmAuthor>
  <p:cmAuthor id="3" name="Tatjana Milivojevic" initials="TM" lastIdx="13" clrIdx="3">
    <p:extLst>
      <p:ext uri="{19B8F6BF-5375-455C-9EA6-DF929625EA0E}">
        <p15:presenceInfo xmlns:p15="http://schemas.microsoft.com/office/powerpoint/2012/main" xmlns="" userId="S-1-5-21-3988269000-3947341290-2979681626-13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4F4F"/>
    <a:srgbClr val="B07BD7"/>
    <a:srgbClr val="53D2FF"/>
    <a:srgbClr val="DC7ADC"/>
    <a:srgbClr val="21C5FF"/>
    <a:srgbClr val="CD3FCD"/>
    <a:srgbClr val="888CE6"/>
    <a:srgbClr val="EB8B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1646" autoAdjust="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G:\Gradjanski%20budzet%20primeri\gradjanski-budzet-pite-format%20NC%202501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G:\Gradjanski%20budzet%20primeri\gradjanski-budzet-pite-format%20NC%2025011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974"/>
          <c:y val="0.33374488188976603"/>
          <c:w val="0.62846713498254947"/>
          <c:h val="0.55553768720086449"/>
        </c:manualLayout>
      </c:layout>
      <c:pie3DChart>
        <c:varyColors val="1"/>
        <c:dLbls/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863751622726671"/>
          <c:y val="0.36825468581133242"/>
          <c:w val="0.62846713498254947"/>
          <c:h val="0.55553768720086449"/>
        </c:manualLayout>
      </c:layout>
      <c:pie3DChart>
        <c:varyColors val="1"/>
        <c:ser>
          <c:idx val="0"/>
          <c:order val="0"/>
          <c:explosion val="13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19-4E1E-A87C-4F27100B81B5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19-4E1E-A87C-4F27100B81B5}"/>
              </c:ext>
            </c:extLst>
          </c:dPt>
          <c:dPt>
            <c:idx val="2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F19-4E1E-A87C-4F27100B81B5}"/>
              </c:ext>
            </c:extLst>
          </c:dPt>
          <c:dLbls>
            <c:dLbl>
              <c:idx val="0"/>
              <c:layout>
                <c:manualLayout>
                  <c:x val="5.3415511042629545E-2"/>
                  <c:y val="-9.4117647058824718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baseline="0" dirty="0">
                        <a:solidFill>
                          <a:schemeClr val="tx1"/>
                        </a:solidFill>
                      </a:rPr>
                      <a:t>Приходи из буџета
79,67%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F19-4E1E-A87C-4F27100B81B5}"/>
                </c:ext>
              </c:extLst>
            </c:dLbl>
            <c:dLbl>
              <c:idx val="1"/>
              <c:layout>
                <c:manualLayout>
                  <c:x val="-6.3687724704673876E-2"/>
                  <c:y val="0.1960784313725490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Пренета неутрошена средства из претходне година  13,95%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4255495027682403"/>
                      <c:h val="0.1328738613555658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CF19-4E1E-A87C-4F27100B81B5}"/>
                </c:ext>
              </c:extLst>
            </c:dLbl>
            <c:dLbl>
              <c:idx val="2"/>
              <c:layout>
                <c:manualLayout>
                  <c:x val="-7.8068823831535766E-2"/>
                  <c:y val="-4.235294117647062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CA2EB11-E555-4858-8F84-E03736ADA216}" type="CATEGORYNAME">
                      <a:rPr lang="sr-Cyrl-RS" sz="1000" b="1" i="0" u="none" strike="noStrike" kern="1200" baseline="0" smtClean="0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baseline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sr-Cyrl-RS" sz="1000" b="1" i="0" u="none" strike="noStrike" kern="1200" baseline="0" dirty="0">
                        <a:solidFill>
                          <a:schemeClr val="tx1"/>
                        </a:solidFill>
                      </a:rPr>
                      <a:t> 4,19%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2523470390546327"/>
                      <c:h val="0.128633379651073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F19-4E1E-A87C-4F27100B81B5}"/>
                </c:ext>
              </c:extLst>
            </c:dLbl>
            <c:dLbl>
              <c:idx val="3"/>
              <c:layout>
                <c:manualLayout>
                  <c:x val="0.19106317411402163"/>
                  <c:y val="-8.156862745098043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E9677243-DEB1-42BB-9862-6C90AFD9912D}" type="CATEGORYNAME">
                      <a:rPr lang="ru-RU" b="1" smtClean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ru-RU" b="1" baseline="0" dirty="0">
                        <a:solidFill>
                          <a:schemeClr val="tx1"/>
                        </a:solidFill>
                      </a:rPr>
                      <a:t> 2,18%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7474790612652616"/>
                      <c:h val="0.146353929288250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23B-4BB2-947B-941CE1A3E075}"/>
                </c:ext>
              </c:extLst>
            </c:dLbl>
            <c:dLbl>
              <c:idx val="4"/>
              <c:layout>
                <c:manualLayout>
                  <c:x val="0.36774524910118123"/>
                  <c:y val="6.2745098039215713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CA2EB11-E555-4858-8F84-E03736ADA216}" type="CATEGORYNAME">
                      <a:rPr lang="ru-RU" sz="1000" b="0" i="0" u="none" strike="noStrike" kern="1200" baseline="0" smtClean="0">
                        <a:solidFill>
                          <a:prstClr val="black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ru-RU" sz="1000" b="0" i="0" u="none" strike="noStrike" kern="1200" baseline="0" dirty="0">
                        <a:solidFill>
                          <a:prstClr val="black"/>
                        </a:solidFill>
                      </a:rPr>
                      <a:t>
2,18%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23B-4BB2-947B-941CE1A3E07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4472C4"/>
                </a:solidFill>
              </a:ln>
              <a:effectLst/>
            </c:spPr>
            <c:dLblPos val="out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'Prihodi i primanja'!$C$6:$C$9</c:f>
              <c:strCache>
                <c:ptCount val="4"/>
                <c:pt idx="0">
                  <c:v>Порески приходи</c:v>
                </c:pt>
                <c:pt idx="1">
                  <c:v>Пренета неутрошена средства</c:v>
                </c:pt>
                <c:pt idx="2">
                  <c:v>Донације и трансфери</c:v>
                </c:pt>
                <c:pt idx="3">
                  <c:v>Неутрошена средства донација из претходних година </c:v>
                </c:pt>
              </c:strCache>
            </c:strRef>
          </c:cat>
          <c:val>
            <c:numRef>
              <c:f>'Prihodi i primanja'!$D$6:$D$9</c:f>
              <c:numCache>
                <c:formatCode>General</c:formatCode>
                <c:ptCount val="4"/>
                <c:pt idx="0">
                  <c:v>622069696</c:v>
                </c:pt>
                <c:pt idx="1">
                  <c:v>108954078</c:v>
                </c:pt>
                <c:pt idx="2">
                  <c:v>32712231</c:v>
                </c:pt>
                <c:pt idx="3">
                  <c:v>16993713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F19-4E1E-A87C-4F27100B81B5}"/>
            </c:ext>
          </c:extLst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265"/>
          <c:h val="0.47396905974988518"/>
        </c:manualLayout>
      </c:layout>
      <c:pie3DChart>
        <c:varyColors val="1"/>
        <c:dLbls/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depthPercent val="100"/>
      <c:perspective val="30"/>
    </c:view3D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265"/>
          <c:h val="0.4739690597498854"/>
        </c:manualLayout>
      </c:layout>
      <c:pie3DChart>
        <c:varyColors val="1"/>
        <c:ser>
          <c:idx val="0"/>
          <c:order val="0"/>
          <c:explosion val="25"/>
          <c:dPt>
            <c:idx val="2"/>
            <c:explosion val="3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020-4C08-B60E-8BD33635E3CB}"/>
              </c:ext>
            </c:extLst>
          </c:dPt>
          <c:dLbls>
            <c:dLbl>
              <c:idx val="0"/>
              <c:layout>
                <c:manualLayout>
                  <c:x val="5.3415511042629892E-2"/>
                  <c:y val="0.17882352941176469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fld id="{930A3C10-F986-4314-B6B9-BE410F7AF4CD}" type="CATEGORYNAME">
                      <a:rPr lang="sr-Cyrl-RS" b="1"/>
                      <a:pPr>
                        <a:defRPr/>
                      </a:pPr>
                      <a:t>[CATEGORY NAME]</a:t>
                    </a:fld>
                    <a:r>
                      <a:rPr lang="sr-Cyrl-RS" b="1" baseline="0" dirty="0"/>
                      <a:t>
45,50%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020-4C08-B60E-8BD33635E3CB}"/>
                </c:ext>
              </c:extLst>
            </c:dLbl>
            <c:dLbl>
              <c:idx val="1"/>
              <c:layout>
                <c:manualLayout>
                  <c:x val="0.21160760143810992"/>
                  <c:y val="7.8431372549019607E-2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fld id="{0E5488F2-6E2A-4BE5-A046-D911EFA24A1B}" type="CATEGORYNAME">
                      <a:rPr lang="ru-RU" b="1" smtClean="0"/>
                      <a:pPr>
                        <a:defRPr/>
                      </a:pPr>
                      <a:t>[CATEGORY NAME]</a:t>
                    </a:fld>
                    <a:r>
                      <a:rPr lang="ru-RU" b="1" dirty="0"/>
                      <a:t> </a:t>
                    </a:r>
                    <a:r>
                      <a:rPr lang="ru-RU" b="1" baseline="0" dirty="0"/>
                      <a:t>26,81%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020-4C08-B60E-8BD33635E3CB}"/>
                </c:ext>
              </c:extLst>
            </c:dLbl>
            <c:dLbl>
              <c:idx val="2"/>
              <c:layout>
                <c:manualLayout>
                  <c:x val="3.0816640986132494E-2"/>
                  <c:y val="0.2541176470588235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fld id="{F1752912-4F26-40F1-9562-63B0369ECE71}" type="CATEGORYNAME">
                      <a:rPr lang="sr-Cyrl-RS" b="1"/>
                      <a:pPr>
                        <a:defRPr/>
                      </a:pPr>
                      <a:t>[CATEGORY NAME]</a:t>
                    </a:fld>
                    <a:r>
                      <a:rPr lang="sr-Cyrl-RS" b="1" baseline="0" dirty="0"/>
                      <a:t>
4,63%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020-4C08-B60E-8BD33635E3CB}"/>
                </c:ext>
              </c:extLst>
            </c:dLbl>
            <c:dLbl>
              <c:idx val="3"/>
              <c:layout>
                <c:manualLayout>
                  <c:x val="-0.15408320493066271"/>
                  <c:y val="0.12862745098039224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fld id="{49795E21-A160-4AB5-A79D-4E3E4ABEE57E}" type="CATEGORYNAME">
                      <a:rPr lang="ru-RU" b="1"/>
                      <a:pPr>
                        <a:defRPr/>
                      </a:pPr>
                      <a:t>[CATEGORY NAME]</a:t>
                    </a:fld>
                    <a:r>
                      <a:rPr lang="ru-RU" b="1" baseline="0" dirty="0"/>
                      <a:t>
3,44%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020-4C08-B60E-8BD33635E3CB}"/>
                </c:ext>
              </c:extLst>
            </c:dLbl>
            <c:dLbl>
              <c:idx val="4"/>
              <c:layout>
                <c:manualLayout>
                  <c:x val="-9.2449922958397532E-2"/>
                  <c:y val="0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fld id="{EC896797-81E8-49FD-A1CB-5A1184109B69}" type="CATEGORYNAME">
                      <a:rPr lang="ru-RU" b="1" smtClean="0"/>
                      <a:pPr>
                        <a:defRPr/>
                      </a:pPr>
                      <a:t>[CATEGORY NAME]</a:t>
                    </a:fld>
                    <a:r>
                      <a:rPr lang="ru-RU" b="0" baseline="0" dirty="0"/>
                      <a:t> </a:t>
                    </a:r>
                    <a:r>
                      <a:rPr lang="ru-RU" b="1" baseline="0" dirty="0"/>
                      <a:t>2,20%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020-4C08-B60E-8BD33635E3CB}"/>
                </c:ext>
              </c:extLst>
            </c:dLbl>
            <c:dLbl>
              <c:idx val="5"/>
              <c:layout>
                <c:manualLayout>
                  <c:x val="-8.0123266563944542E-2"/>
                  <c:y val="-0.11294117647058829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fld id="{1319C0B8-5D01-44E9-97BA-9BED452FA3A8}" type="CATEGORYNAME">
                      <a:rPr lang="sr-Cyrl-RS" b="1"/>
                      <a:pPr>
                        <a:defRPr/>
                      </a:pPr>
                      <a:t>[CATEGORY NAME]</a:t>
                    </a:fld>
                    <a:r>
                      <a:rPr lang="sr-Cyrl-RS" b="1" baseline="0" dirty="0"/>
                      <a:t>
3,28%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020-4C08-B60E-8BD33635E3CB}"/>
                </c:ext>
              </c:extLst>
            </c:dLbl>
            <c:dLbl>
              <c:idx val="6"/>
              <c:layout>
                <c:manualLayout>
                  <c:x val="9.0395480225988672E-2"/>
                  <c:y val="-0.11294117647058829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fld id="{6395AB8A-5C82-475C-AE00-F4A868CB0D1D}" type="CATEGORYNAME">
                      <a:rPr lang="sr-Cyrl-RS" b="1"/>
                      <a:pPr>
                        <a:defRPr/>
                      </a:pPr>
                      <a:t>[CATEGORY NAME]</a:t>
                    </a:fld>
                    <a:r>
                      <a:rPr lang="sr-Cyrl-RS" b="1" baseline="0" dirty="0"/>
                      <a:t>
13,79%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020-4C08-B60E-8BD33635E3CB}"/>
                </c:ext>
              </c:extLst>
            </c:dLbl>
            <c:dLbl>
              <c:idx val="7"/>
              <c:layout>
                <c:manualLayout>
                  <c:x val="0.24054248025857825"/>
                  <c:y val="-8.4705882352941714E-2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fld id="{C70AB3E3-ABB9-462D-94E7-611A209689FB}" type="CATEGORYNAME">
                      <a:rPr lang="sr-Cyrl-RS" b="1"/>
                      <a:pPr>
                        <a:defRPr/>
                      </a:pPr>
                      <a:t>[CATEGORY NAME]</a:t>
                    </a:fld>
                    <a:r>
                      <a:rPr lang="sr-Cyrl-RS" b="1" baseline="0" dirty="0"/>
                      <a:t>
0,35%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7794392271209175"/>
                      <c:h val="7.546660556039602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020-4C08-B60E-8BD33635E3CB}"/>
                </c:ext>
              </c:extLst>
            </c:dLbl>
            <c:dLbl>
              <c:idx val="8"/>
              <c:layout>
                <c:manualLayout>
                  <c:x val="0.2958397534668723"/>
                  <c:y val="1.8823529411764822E-2"/>
                </c:manualLayout>
              </c:layout>
              <c:spPr/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1020-4C08-B60E-8BD33635E3CB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dLblPos val="out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'[Chart in Microsoft PowerPoint]Rashodi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Донације, дотације и трансфери</c:v>
                </c:pt>
                <c:pt idx="4">
                  <c:v>Права из социјалног осигурања</c:v>
                </c:pt>
                <c:pt idx="5">
                  <c:v>Остали расходи</c:v>
                </c:pt>
                <c:pt idx="6">
                  <c:v>Основна средства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'[Chart in Microsoft PowerPoint]Rashodi i izdaci'!$D$6:$D$13</c:f>
              <c:numCache>
                <c:formatCode>General</c:formatCode>
                <c:ptCount val="8"/>
                <c:pt idx="0">
                  <c:v>355234543</c:v>
                </c:pt>
                <c:pt idx="1">
                  <c:v>209299439</c:v>
                </c:pt>
                <c:pt idx="2">
                  <c:v>36181953</c:v>
                </c:pt>
                <c:pt idx="3">
                  <c:v>26859285</c:v>
                </c:pt>
                <c:pt idx="4">
                  <c:v>17167629</c:v>
                </c:pt>
                <c:pt idx="5">
                  <c:v>25608671</c:v>
                </c:pt>
                <c:pt idx="6">
                  <c:v>107678198</c:v>
                </c:pt>
                <c:pt idx="7">
                  <c:v>2700000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020-4C08-B60E-8BD33635E3CB}"/>
            </c:ext>
          </c:extLst>
        </c:ser>
        <c:dLbls>
          <c:showCatName val="1"/>
        </c:dLbls>
      </c:pie3DChart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3038"/>
          <c:y val="0.3758994708994724"/>
          <c:w val="0.40236148955495127"/>
          <c:h val="0.36484126984127063"/>
        </c:manualLayout>
      </c:layout>
      <c:pie3DChart>
        <c:varyColors val="1"/>
        <c:ser>
          <c:idx val="0"/>
          <c:order val="0"/>
          <c:explosion val="9"/>
          <c:dPt>
            <c:idx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8E-4827-B6CF-B78F7B2B8614}"/>
              </c:ext>
            </c:extLst>
          </c:dPt>
          <c:dPt>
            <c:idx val="1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68E-4827-B6CF-B78F7B2B8614}"/>
              </c:ext>
            </c:extLst>
          </c:dPt>
          <c:dPt>
            <c:idx val="2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68E-4827-B6CF-B78F7B2B8614}"/>
              </c:ext>
            </c:extLst>
          </c:dPt>
          <c:dPt>
            <c:idx val="3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68E-4827-B6CF-B78F7B2B8614}"/>
              </c:ext>
            </c:extLst>
          </c:dPt>
          <c:dPt>
            <c:idx val="4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68E-4827-B6CF-B78F7B2B8614}"/>
              </c:ext>
            </c:extLst>
          </c:dPt>
          <c:dPt>
            <c:idx val="5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F68E-4827-B6CF-B78F7B2B8614}"/>
              </c:ext>
            </c:extLst>
          </c:dPt>
          <c:dPt>
            <c:idx val="6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F68E-4827-B6CF-B78F7B2B8614}"/>
              </c:ext>
            </c:extLst>
          </c:dPt>
          <c:dPt>
            <c:idx val="7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F68E-4827-B6CF-B78F7B2B8614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8E-4827-B6CF-B78F7B2B8614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68E-4827-B6CF-B78F7B2B8614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68E-4827-B6CF-B78F7B2B8614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68E-4827-B6CF-B78F7B2B8614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68E-4827-B6CF-B78F7B2B8614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68E-4827-B6CF-B78F7B2B8614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68E-4827-B6CF-B78F7B2B8614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F68E-4827-B6CF-B78F7B2B8614}"/>
                </c:ext>
              </c:extLst>
            </c:dLbl>
            <c:dLbl>
              <c:idx val="8"/>
              <c:layout>
                <c:manualLayout>
                  <c:x val="-6.9028156221616663E-2"/>
                  <c:y val="-5.5555555555555539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О</a:t>
                    </a:r>
                    <a:r>
                      <a:rPr lang="ru-RU" dirty="0"/>
                      <a:t>сновно образовање и васпитање
2,74%</a:t>
                    </a:r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52B3-4E1C-9684-FEB11BF07DF2}"/>
                </c:ext>
              </c:extLst>
            </c:dLbl>
            <c:dLbl>
              <c:idx val="9"/>
              <c:layout>
                <c:manualLayout>
                  <c:x val="0.1707538601271574"/>
                  <c:y val="-7.671978502687176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О</a:t>
                    </a:r>
                    <a:r>
                      <a:rPr lang="ru-RU" dirty="0"/>
                      <a:t>рганизација</a:t>
                    </a:r>
                    <a:r>
                      <a:rPr lang="ru-RU" baseline="0" dirty="0"/>
                      <a:t> саобраћаја и саобраћајна инфраструктура    0,26%</a:t>
                    </a:r>
                    <a:r>
                      <a:rPr lang="ru-RU" dirty="0"/>
                      <a:t>
</a:t>
                    </a:r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323342415985467"/>
                      <c:h val="0.1904761904761904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3AC6-44D2-BB79-F79C30B50A32}"/>
                </c:ext>
              </c:extLst>
            </c:dLbl>
            <c:dLbl>
              <c:idx val="10"/>
              <c:layout>
                <c:manualLayout>
                  <c:x val="0.10717529518619458"/>
                  <c:y val="-0.30158730158730224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С</a:t>
                    </a:r>
                    <a:r>
                      <a:rPr lang="ru-RU" dirty="0"/>
                      <a:t>оцијална и дечија заштита
1,60%</a:t>
                    </a:r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2B3-4E1C-9684-FEB11BF07DF2}"/>
                </c:ext>
              </c:extLst>
            </c:dLbl>
            <c:dLbl>
              <c:idx val="11"/>
              <c:layout>
                <c:manualLayout>
                  <c:x val="0.11807447774750229"/>
                  <c:y val="4.4973544973545033E-2"/>
                </c:manualLayout>
              </c:layout>
              <c:tx>
                <c:rich>
                  <a:bodyPr/>
                  <a:lstStyle/>
                  <a:p>
                    <a:fld id="{B092082F-8A38-425F-ABB6-9154E6ED0AC0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0,01%</a:t>
                    </a:r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AC6-44D2-BB79-F79C30B50A32}"/>
                </c:ext>
              </c:extLst>
            </c:dLbl>
            <c:dLbl>
              <c:idx val="12"/>
              <c:layout>
                <c:manualLayout>
                  <c:x val="8.3560399636694274E-2"/>
                  <c:y val="0.14814814814814842"/>
                </c:manualLayout>
              </c:layout>
              <c:tx>
                <c:rich>
                  <a:bodyPr/>
                  <a:lstStyle/>
                  <a:p>
                    <a:fld id="{1C745C50-0F40-407A-AF97-7FA2C9B3170F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0,60%</a:t>
                    </a:r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3AC6-44D2-BB79-F79C30B50A32}"/>
                </c:ext>
              </c:extLst>
            </c:dLbl>
            <c:dLbl>
              <c:idx val="13"/>
              <c:layout>
                <c:manualLayout>
                  <c:x val="5.4495912806539655E-3"/>
                  <c:y val="0.29629629629629628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Р</a:t>
                    </a:r>
                    <a:r>
                      <a:rPr lang="ru-RU" dirty="0"/>
                      <a:t>азвој спорта и омладине
1,28%</a:t>
                    </a:r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52B3-4E1C-9684-FEB11BF07DF2}"/>
                </c:ext>
              </c:extLst>
            </c:dLbl>
            <c:dLbl>
              <c:idx val="14"/>
              <c:layout>
                <c:manualLayout>
                  <c:x val="-0.24341507720254318"/>
                  <c:y val="6.8783068783068682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b="1" dirty="0"/>
                      <a:t>О</a:t>
                    </a:r>
                    <a:r>
                      <a:rPr lang="ru-RU" dirty="0"/>
                      <a:t>пште услуге локалне самоуправе
72,50%</a:t>
                    </a:r>
                  </a:p>
                </c:rich>
              </c:tx>
              <c:spPr>
                <a:solidFill>
                  <a:sysClr val="window" lastClr="FFFFFF"/>
                </a:solidFill>
                <a:ln w="9525" cap="flat" cmpd="sng" algn="ctr">
                  <a:solidFill>
                    <a:srgbClr val="ED7D31"/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xmlns:c16r2="http://schemas.microsoft.com/office/drawing/2015/06/chart" xmlns:r="http://schemas.openxmlformats.org/officeDocument/2006/relationships" xmlns="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9659"/>
                        <a:gd name="adj2" fmla="val -219818"/>
                      </a:avLst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E-3AC6-44D2-BB79-F79C30B50A32}"/>
                </c:ext>
              </c:extLst>
            </c:dLbl>
            <c:dLbl>
              <c:idx val="15"/>
              <c:layout>
                <c:manualLayout>
                  <c:x val="-5.8128973660308822E-2"/>
                  <c:y val="5.2910052910052421E-3"/>
                </c:manualLayout>
              </c:layout>
              <c:tx>
                <c:rich>
                  <a:bodyPr/>
                  <a:lstStyle/>
                  <a:p>
                    <a:fld id="{2B4853A8-13EC-428E-9C33-1ECF152B21D4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15,96%</a:t>
                    </a:r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AC6-44D2-BB79-F79C30B50A32}"/>
                </c:ext>
              </c:extLst>
            </c:dLbl>
            <c:dLbl>
              <c:idx val="16"/>
              <c:layout>
                <c:manualLayout>
                  <c:x val="-7.4477747502270694E-2"/>
                  <c:y val="-0.11904761904761905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Е</a:t>
                    </a:r>
                    <a:r>
                      <a:rPr lang="ru-RU" dirty="0"/>
                      <a:t>нергетска</a:t>
                    </a:r>
                    <a:r>
                      <a:rPr lang="ru-RU" baseline="0" dirty="0"/>
                      <a:t> ефикасност и обновљиви извори енергије</a:t>
                    </a:r>
                    <a:r>
                      <a:rPr lang="ru-RU" dirty="0"/>
                      <a:t>
4,63%</a:t>
                    </a:r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3AC6-44D2-BB79-F79C30B50A32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ED7D31"/>
                </a:solidFill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Комуналне делатности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1">
                  <c:v>3236651</c:v>
                </c:pt>
                <c:pt idx="6">
                  <c:v>2000000</c:v>
                </c:pt>
                <c:pt idx="8">
                  <c:v>21378585</c:v>
                </c:pt>
                <c:pt idx="10">
                  <c:v>12509629</c:v>
                </c:pt>
                <c:pt idx="11">
                  <c:v>100000</c:v>
                </c:pt>
                <c:pt idx="12">
                  <c:v>4675000</c:v>
                </c:pt>
                <c:pt idx="13">
                  <c:v>10000000</c:v>
                </c:pt>
                <c:pt idx="14">
                  <c:v>566056622</c:v>
                </c:pt>
                <c:pt idx="15">
                  <c:v>124591278</c:v>
                </c:pt>
                <c:pt idx="16">
                  <c:v>36181953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F68E-4827-B6CF-B78F7B2B8614}"/>
            </c:ext>
          </c:extLst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 dirty="0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4000" b="1" dirty="0"/>
            <a:t>   БУЏЕТ</a:t>
          </a:r>
          <a:endParaRPr lang="en-US" sz="4000" b="1" dirty="0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400" b="1" dirty="0">
              <a:solidFill>
                <a:schemeClr val="accent1">
                  <a:lumMod val="75000"/>
                </a:schemeClr>
              </a:solidFill>
            </a:rPr>
            <a:t> Скупштина ГО и </a:t>
          </a:r>
          <a:r>
            <a:rPr lang="sr-Latn-RS" sz="1400" b="1" dirty="0">
              <a:solidFill>
                <a:schemeClr val="accent1">
                  <a:lumMod val="75000"/>
                </a:schemeClr>
              </a:solidFill>
            </a:rPr>
            <a:t>o</a:t>
          </a:r>
          <a:r>
            <a:rPr lang="sr-Cyrl-RS" sz="1400" b="1" dirty="0">
              <a:solidFill>
                <a:schemeClr val="accent1">
                  <a:lumMod val="75000"/>
                </a:schemeClr>
              </a:solidFill>
            </a:rPr>
            <a:t>пштинско руководство</a:t>
          </a:r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CD3FCD"/>
        </a:solidFill>
      </dgm:spPr>
      <dgm:t>
        <a:bodyPr/>
        <a:lstStyle/>
        <a:p>
          <a:r>
            <a:rPr lang="sr-Cyrl-RS" sz="1400" b="1" dirty="0"/>
            <a:t>Стручне службе</a:t>
          </a:r>
          <a:endParaRPr lang="en-US" sz="1400" b="1" dirty="0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5D6FDCA-AF89-4E94-8527-A645D96AD391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sr-Cyrl-RS" sz="1300" b="1" dirty="0"/>
            <a:t>Индиректни корисници буџета</a:t>
          </a:r>
          <a:endParaRPr lang="en-US" sz="1300" b="1" dirty="0"/>
        </a:p>
      </dgm:t>
    </dgm:pt>
    <dgm:pt modelId="{6BAFCD73-121D-4A77-9784-59255CD1F0C4}" type="parTrans" cxnId="{9244C039-0486-46A1-A414-66C62AC419AA}">
      <dgm:prSet/>
      <dgm:spPr/>
      <dgm:t>
        <a:bodyPr/>
        <a:lstStyle/>
        <a:p>
          <a:endParaRPr lang="en-US"/>
        </a:p>
      </dgm:t>
    </dgm:pt>
    <dgm:pt modelId="{8FA6913F-E215-433F-8EEF-ADD9EBD747C4}" type="sibTrans" cxnId="{9244C039-0486-46A1-A414-66C62AC419AA}">
      <dgm:prSet/>
      <dgm:spPr/>
      <dgm:t>
        <a:bodyPr/>
        <a:lstStyle/>
        <a:p>
          <a:endParaRPr lang="en-US"/>
        </a:p>
      </dgm:t>
    </dgm:pt>
    <dgm:pt modelId="{321B7D25-459A-4C12-B5A2-CA5B40FAB5AA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sr-Cyrl-RS" sz="1300" b="1" dirty="0"/>
            <a:t>Остали корисници буџета</a:t>
          </a:r>
          <a:endParaRPr lang="en-US" sz="1300" b="1" dirty="0"/>
        </a:p>
      </dgm:t>
    </dgm:pt>
    <dgm:pt modelId="{C43F4D64-7647-4B78-B440-39C589C158CB}" type="parTrans" cxnId="{A7A3255F-CF80-4B42-A7B2-AB9EA8C7C1A5}">
      <dgm:prSet/>
      <dgm:spPr/>
      <dgm:t>
        <a:bodyPr/>
        <a:lstStyle/>
        <a:p>
          <a:endParaRPr lang="en-US"/>
        </a:p>
      </dgm:t>
    </dgm:pt>
    <dgm:pt modelId="{A0D13D1E-E605-4811-927D-152BFE604B5A}" type="sibTrans" cxnId="{A7A3255F-CF80-4B42-A7B2-AB9EA8C7C1A5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6B03C56-E57D-489D-BAA9-78BCBCF466C2}" type="pres">
      <dgm:prSet presAssocID="{BDD04F37-85A8-4736-987B-C65A16E753DF}" presName="Parent" presStyleLbl="node0" presStyleIdx="0" presStyleCnt="1" custLinFactNeighborX="1572" custLinFactNeighborY="-1415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6AE34D3E-FD5D-4402-89AF-BF559D3EC92D}" type="pres">
      <dgm:prSet presAssocID="{BDD04F37-85A8-4736-987B-C65A16E753DF}" presName="Accent1" presStyleLbl="node1" presStyleIdx="0" presStyleCnt="17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7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7"/>
      <dgm:spPr/>
    </dgm:pt>
    <dgm:pt modelId="{26FE1052-C82D-4BB2-8303-E4D063782600}" type="pres">
      <dgm:prSet presAssocID="{BDD04F37-85A8-4736-987B-C65A16E753DF}" presName="Accent4" presStyleLbl="node1" presStyleIdx="3" presStyleCnt="17" custLinFactX="100000" custLinFactNeighborX="100877" custLinFactNeighborY="-18226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7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7"/>
      <dgm:spPr/>
    </dgm:pt>
    <dgm:pt modelId="{3D7780BF-6503-41CB-98CA-855FDE3F921D}" type="pres">
      <dgm:prSet presAssocID="{C8F2A349-D54D-4B85-BD78-BA70A66CB9EA}" presName="Child1" presStyleLbl="node1" presStyleIdx="6" presStyleCnt="17" custScaleX="154886" custScaleY="130254" custLinFactNeighborX="33727" custLinFactNeighborY="-1953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7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7" custLinFactX="300000" custLinFactNeighborX="311683" custLinFactNeighborY="-15963"/>
      <dgm:spPr>
        <a:solidFill>
          <a:srgbClr val="FF0000"/>
        </a:solidFill>
      </dgm:spPr>
    </dgm:pt>
    <dgm:pt modelId="{0E187C1F-9236-44A9-A8EB-D04D567D5110}" type="pres">
      <dgm:prSet presAssocID="{321B7D25-459A-4C12-B5A2-CA5B40FAB5AA}" presName="Child2" presStyleLbl="node1" presStyleIdx="9" presStyleCnt="17" custScaleX="123252" custLinFactY="100000" custLinFactNeighborX="-3741" custLinFactNeighborY="12695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1190E03-133C-4A7A-9FAA-D59B2FA8B665}" type="pres">
      <dgm:prSet presAssocID="{321B7D25-459A-4C12-B5A2-CA5B40FAB5AA}" presName="Accent9" presStyleCnt="0"/>
      <dgm:spPr/>
    </dgm:pt>
    <dgm:pt modelId="{B235A495-374B-4D1A-8789-AE4C5E2111BE}" type="pres">
      <dgm:prSet presAssocID="{321B7D25-459A-4C12-B5A2-CA5B40FAB5AA}" presName="AccentHold1" presStyleLbl="node1" presStyleIdx="10" presStyleCnt="17"/>
      <dgm:spPr/>
    </dgm:pt>
    <dgm:pt modelId="{C5D2492F-6D65-4A30-8742-546ED181DB69}" type="pres">
      <dgm:prSet presAssocID="{321B7D25-459A-4C12-B5A2-CA5B40FAB5AA}" presName="Accent10" presStyleCnt="0"/>
      <dgm:spPr/>
    </dgm:pt>
    <dgm:pt modelId="{0F072109-8E5D-4053-B61A-0B3478B9B1AD}" type="pres">
      <dgm:prSet presAssocID="{321B7D25-459A-4C12-B5A2-CA5B40FAB5AA}" presName="AccentHold2" presStyleLbl="node1" presStyleIdx="11" presStyleCnt="17" custLinFactY="-299382" custLinFactNeighborX="13437" custLinFactNeighborY="-300000"/>
      <dgm:spPr/>
    </dgm:pt>
    <dgm:pt modelId="{1DB6ECE5-685F-47EA-AD8F-7BBC6CC6DD28}" type="pres">
      <dgm:prSet presAssocID="{321B7D25-459A-4C12-B5A2-CA5B40FAB5AA}" presName="Accent11" presStyleCnt="0"/>
      <dgm:spPr/>
    </dgm:pt>
    <dgm:pt modelId="{D482C18D-3114-4EE5-AF78-5918D0C6D624}" type="pres">
      <dgm:prSet presAssocID="{321B7D25-459A-4C12-B5A2-CA5B40FAB5AA}" presName="AccentHold3" presStyleLbl="node1" presStyleIdx="12" presStyleCnt="17" custLinFactX="-96001" custLinFactNeighborX="-100000" custLinFactNeighborY="-96042"/>
      <dgm:spPr/>
    </dgm:pt>
    <dgm:pt modelId="{796134CB-4AC4-48BB-9B33-81FBDB5B6F90}" type="pres">
      <dgm:prSet presAssocID="{25D6FDCA-AF89-4E94-8527-A645D96AD391}" presName="Child3" presStyleLbl="node1" presStyleIdx="13" presStyleCnt="17" custScaleX="122367" custLinFactNeighborX="-11752" custLinFactNeighborY="-7593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4EB093C-BD9E-47B6-AC50-CCD00BC32755}" type="pres">
      <dgm:prSet presAssocID="{25D6FDCA-AF89-4E94-8527-A645D96AD391}" presName="Accent12" presStyleCnt="0"/>
      <dgm:spPr/>
    </dgm:pt>
    <dgm:pt modelId="{F2F183C6-0454-4175-882C-713D684AF07A}" type="pres">
      <dgm:prSet presAssocID="{25D6FDCA-AF89-4E94-8527-A645D96AD391}" presName="AccentHold1" presStyleLbl="node1" presStyleIdx="14" presStyleCnt="17"/>
      <dgm:spPr/>
    </dgm:pt>
    <dgm:pt modelId="{1EF8DFA3-2EB1-42B0-8B26-BFCD87CE2603}" type="pres">
      <dgm:prSet presAssocID="{9621BB6C-CCFC-4987-A70A-BF11FC47FFCC}" presName="Child4" presStyleLbl="node1" presStyleIdx="15" presStyleCnt="17" custLinFactNeighborX="67215" custLinFactNeighborY="-4447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76BEE24-70A4-49DC-B3A0-EEB9ACD9DF52}" type="pres">
      <dgm:prSet presAssocID="{9621BB6C-CCFC-4987-A70A-BF11FC47FFCC}" presName="Accent13" presStyleCnt="0"/>
      <dgm:spPr/>
    </dgm:pt>
    <dgm:pt modelId="{4ABBCF6F-E7DA-4CE7-A2F5-6DD06BFAA1FA}" type="pres">
      <dgm:prSet presAssocID="{9621BB6C-CCFC-4987-A70A-BF11FC47FFCC}" presName="AccentHold1" presStyleLbl="node1" presStyleIdx="16" presStyleCnt="17" custLinFactX="244434" custLinFactY="-74575" custLinFactNeighborX="300000" custLinFactNeighborY="-100000"/>
      <dgm:spPr>
        <a:solidFill>
          <a:schemeClr val="accent2">
            <a:lumMod val="40000"/>
            <a:lumOff val="60000"/>
          </a:schemeClr>
        </a:solidFill>
      </dgm:spPr>
    </dgm:pt>
  </dgm:ptLst>
  <dgm:cxnLst>
    <dgm:cxn modelId="{9244C039-0486-46A1-A414-66C62AC419AA}" srcId="{BDD04F37-85A8-4736-987B-C65A16E753DF}" destId="{25D6FDCA-AF89-4E94-8527-A645D96AD391}" srcOrd="2" destOrd="0" parTransId="{6BAFCD73-121D-4A77-9784-59255CD1F0C4}" sibTransId="{8FA6913F-E215-433F-8EEF-ADD9EBD747C4}"/>
    <dgm:cxn modelId="{A7A3255F-CF80-4B42-A7B2-AB9EA8C7C1A5}" srcId="{BDD04F37-85A8-4736-987B-C65A16E753DF}" destId="{321B7D25-459A-4C12-B5A2-CA5B40FAB5AA}" srcOrd="1" destOrd="0" parTransId="{C43F4D64-7647-4B78-B440-39C589C158CB}" sibTransId="{A0D13D1E-E605-4811-927D-152BFE604B5A}"/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A63E9F6B-D8FF-4928-84B5-47B48F396A52}" type="presOf" srcId="{321B7D25-459A-4C12-B5A2-CA5B40FAB5AA}" destId="{0E187C1F-9236-44A9-A8EB-D04D567D5110}" srcOrd="0" destOrd="0" presId="urn:microsoft.com/office/officeart/2009/3/layout/CircleRelationship"/>
    <dgm:cxn modelId="{19B779EF-5B20-44A6-9BA4-EAC3F143F001}" type="presOf" srcId="{9621BB6C-CCFC-4987-A70A-BF11FC47FFCC}" destId="{1EF8DFA3-2EB1-42B0-8B26-BFCD87CE2603}" srcOrd="0" destOrd="0" presId="urn:microsoft.com/office/officeart/2009/3/layout/CircleRelationship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C241B345-9B0F-47FD-A522-75946828E4D7}" type="presOf" srcId="{25D6FDCA-AF89-4E94-8527-A645D96AD391}" destId="{796134CB-4AC4-48BB-9B33-81FBDB5B6F90}" srcOrd="0" destOrd="0" presId="urn:microsoft.com/office/officeart/2009/3/layout/CircleRelationship"/>
    <dgm:cxn modelId="{37DBBC31-0F9C-4EEF-B983-1B1BD8728434}" srcId="{BDD04F37-85A8-4736-987B-C65A16E753DF}" destId="{9621BB6C-CCFC-4987-A70A-BF11FC47FFCC}" srcOrd="3" destOrd="0" parTransId="{A38DE29F-85F5-4579-AADA-99391004BA45}" sibTransId="{26D4FA14-60D5-40E5-B665-764CA26A018F}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5D8F45E2-5DE6-4A61-8477-640F21380EB9}" type="presParOf" srcId="{F67C4AC6-D320-469D-8949-6AC26CBBA3A8}" destId="{0E187C1F-9236-44A9-A8EB-D04D567D5110}" srcOrd="10" destOrd="0" presId="urn:microsoft.com/office/officeart/2009/3/layout/CircleRelationship"/>
    <dgm:cxn modelId="{1590E049-3A10-4B30-93A4-7B718B07F404}" type="presParOf" srcId="{F67C4AC6-D320-469D-8949-6AC26CBBA3A8}" destId="{F1190E03-133C-4A7A-9FAA-D59B2FA8B665}" srcOrd="11" destOrd="0" presId="urn:microsoft.com/office/officeart/2009/3/layout/CircleRelationship"/>
    <dgm:cxn modelId="{1DDA6EEA-4EBE-4009-B534-1F95C6AEB2A1}" type="presParOf" srcId="{F1190E03-133C-4A7A-9FAA-D59B2FA8B665}" destId="{B235A495-374B-4D1A-8789-AE4C5E2111BE}" srcOrd="0" destOrd="0" presId="urn:microsoft.com/office/officeart/2009/3/layout/CircleRelationship"/>
    <dgm:cxn modelId="{D0B74E21-D47F-49C4-A3EA-4D8BDEC301AF}" type="presParOf" srcId="{F67C4AC6-D320-469D-8949-6AC26CBBA3A8}" destId="{C5D2492F-6D65-4A30-8742-546ED181DB69}" srcOrd="12" destOrd="0" presId="urn:microsoft.com/office/officeart/2009/3/layout/CircleRelationship"/>
    <dgm:cxn modelId="{B89B7C63-CE48-46B2-9854-144E323E9392}" type="presParOf" srcId="{C5D2492F-6D65-4A30-8742-546ED181DB69}" destId="{0F072109-8E5D-4053-B61A-0B3478B9B1AD}" srcOrd="0" destOrd="0" presId="urn:microsoft.com/office/officeart/2009/3/layout/CircleRelationship"/>
    <dgm:cxn modelId="{401351FC-5A9F-4E0D-BEB2-BC3FA8565B22}" type="presParOf" srcId="{F67C4AC6-D320-469D-8949-6AC26CBBA3A8}" destId="{1DB6ECE5-685F-47EA-AD8F-7BBC6CC6DD28}" srcOrd="13" destOrd="0" presId="urn:microsoft.com/office/officeart/2009/3/layout/CircleRelationship"/>
    <dgm:cxn modelId="{3681CDB7-1D65-451D-B8D3-81F5DD4E85A5}" type="presParOf" srcId="{1DB6ECE5-685F-47EA-AD8F-7BBC6CC6DD28}" destId="{D482C18D-3114-4EE5-AF78-5918D0C6D624}" srcOrd="0" destOrd="0" presId="urn:microsoft.com/office/officeart/2009/3/layout/CircleRelationship"/>
    <dgm:cxn modelId="{FCEDB211-F6D2-4AAD-9648-34E66AC55A64}" type="presParOf" srcId="{F67C4AC6-D320-469D-8949-6AC26CBBA3A8}" destId="{796134CB-4AC4-48BB-9B33-81FBDB5B6F90}" srcOrd="14" destOrd="0" presId="urn:microsoft.com/office/officeart/2009/3/layout/CircleRelationship"/>
    <dgm:cxn modelId="{4F3C3034-3AA0-4865-9E42-FF07234964C0}" type="presParOf" srcId="{F67C4AC6-D320-469D-8949-6AC26CBBA3A8}" destId="{F4EB093C-BD9E-47B6-AC50-CCD00BC32755}" srcOrd="15" destOrd="0" presId="urn:microsoft.com/office/officeart/2009/3/layout/CircleRelationship"/>
    <dgm:cxn modelId="{5F2139F0-216A-404F-8BAF-744CAA207F61}" type="presParOf" srcId="{F4EB093C-BD9E-47B6-AC50-CCD00BC32755}" destId="{F2F183C6-0454-4175-882C-713D684AF07A}" srcOrd="0" destOrd="0" presId="urn:microsoft.com/office/officeart/2009/3/layout/CircleRelationship"/>
    <dgm:cxn modelId="{18BB0EC1-96DB-4959-9F78-6A9E54B6ED5E}" type="presParOf" srcId="{F67C4AC6-D320-469D-8949-6AC26CBBA3A8}" destId="{1EF8DFA3-2EB1-42B0-8B26-BFCD87CE2603}" srcOrd="16" destOrd="0" presId="urn:microsoft.com/office/officeart/2009/3/layout/CircleRelationship"/>
    <dgm:cxn modelId="{01AF1AAB-131A-45B7-8D66-8C78FFCBFA45}" type="presParOf" srcId="{F67C4AC6-D320-469D-8949-6AC26CBBA3A8}" destId="{476BEE24-70A4-49DC-B3A0-EEB9ACD9DF52}" srcOrd="17" destOrd="0" presId="urn:microsoft.com/office/officeart/2009/3/layout/CircleRelationship"/>
    <dgm:cxn modelId="{B02B96CE-6E80-47E3-9F4A-F6A8D90E3888}" type="presParOf" srcId="{476BEE24-70A4-49DC-B3A0-EEB9ACD9DF52}" destId="{4ABBCF6F-E7DA-4CE7-A2F5-6DD06BFAA1FA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>
            <a:lnSpc>
              <a:spcPct val="90000"/>
            </a:lnSpc>
            <a:spcBef>
              <a:spcPts val="600"/>
            </a:spcBef>
            <a:buNone/>
          </a:pPr>
          <a:r>
            <a:rPr lang="sr-Latn-RS" sz="1400" b="1"/>
            <a:t>	</a:t>
          </a:r>
          <a:r>
            <a:rPr lang="sr-Cyrl-RS" sz="1400" b="1"/>
            <a:t>Закони и прописи:</a:t>
          </a:r>
        </a:p>
        <a:p>
          <a:pPr algn="l">
            <a:lnSpc>
              <a:spcPct val="100000"/>
            </a:lnSpc>
            <a:spcBef>
              <a:spcPct val="0"/>
            </a:spcBef>
            <a:buFontTx/>
            <a:buNone/>
          </a:pPr>
          <a:r>
            <a:rPr lang="sr-Latn-RS" sz="1400"/>
            <a:t>  - </a:t>
          </a:r>
          <a:r>
            <a:rPr lang="sr-Cyrl-RS" sz="1400"/>
            <a:t>Закон о финансирању локалне самоуправе,</a:t>
          </a:r>
          <a:endParaRPr lang="sr-Latn-RS" sz="1400"/>
        </a:p>
        <a:p>
          <a:pPr algn="l">
            <a:lnSpc>
              <a:spcPct val="100000"/>
            </a:lnSpc>
            <a:spcBef>
              <a:spcPct val="0"/>
            </a:spcBef>
            <a:buFontTx/>
            <a:buNone/>
          </a:pPr>
          <a:r>
            <a:rPr lang="sr-Latn-RS" sz="1400"/>
            <a:t>  - </a:t>
          </a:r>
          <a:r>
            <a:rPr lang="sr-Cyrl-RS" sz="1400"/>
            <a:t>Закон о буџетском систему,</a:t>
          </a:r>
          <a:endParaRPr lang="sr-Latn-RS" sz="1400"/>
        </a:p>
        <a:p>
          <a:pPr algn="l">
            <a:lnSpc>
              <a:spcPct val="100000"/>
            </a:lnSpc>
            <a:spcBef>
              <a:spcPct val="0"/>
            </a:spcBef>
            <a:buFontTx/>
            <a:buNone/>
          </a:pPr>
          <a:r>
            <a:rPr lang="sr-Latn-RS" sz="1400"/>
            <a:t>  - </a:t>
          </a:r>
          <a:r>
            <a:rPr lang="sr-Cyrl-RS" sz="1400"/>
            <a:t>Закон о локалној самоуправи, </a:t>
          </a:r>
          <a:endParaRPr lang="sr-Latn-RS" sz="1400"/>
        </a:p>
        <a:p>
          <a:pPr algn="l">
            <a:lnSpc>
              <a:spcPct val="100000"/>
            </a:lnSpc>
            <a:spcBef>
              <a:spcPct val="0"/>
            </a:spcBef>
            <a:buFontTx/>
            <a:buNone/>
          </a:pPr>
          <a:r>
            <a:rPr lang="sr-Latn-RS" sz="1400"/>
            <a:t>  - </a:t>
          </a:r>
          <a:r>
            <a:rPr lang="sr-Cyrl-RS" sz="1400"/>
            <a:t>Упутство Министарства финансија за припрему одлуке о</a:t>
          </a:r>
          <a:r>
            <a:rPr lang="sr-Latn-RS" sz="1400"/>
            <a:t> </a:t>
          </a:r>
          <a:r>
            <a:rPr lang="sr-Cyrl-RS" sz="1400"/>
            <a:t>буџету </a:t>
          </a:r>
          <a:r>
            <a:rPr lang="sr-Latn-RS" sz="1400"/>
            <a:t> </a:t>
          </a:r>
          <a:r>
            <a:rPr lang="sr-Cyrl-RS" sz="1400"/>
            <a:t>за 202</a:t>
          </a:r>
          <a:r>
            <a:rPr lang="sr-Latn-RS" sz="1400"/>
            <a:t>4</a:t>
          </a:r>
          <a:r>
            <a:rPr lang="sr-Cyrl-RS" sz="1400"/>
            <a:t>. годину и др.</a:t>
          </a:r>
        </a:p>
        <a:p>
          <a:pPr algn="l">
            <a:lnSpc>
              <a:spcPct val="100000"/>
            </a:lnSpc>
            <a:spcBef>
              <a:spcPct val="0"/>
            </a:spcBef>
            <a:buFontTx/>
            <a:buNone/>
          </a:pPr>
          <a:r>
            <a:rPr lang="sr-Latn-RS" sz="1400"/>
            <a:t>  - </a:t>
          </a:r>
          <a:r>
            <a:rPr lang="sr-Cyrl-RS" sz="1400"/>
            <a:t>Статут Градске општине Звездара</a:t>
          </a:r>
        </a:p>
        <a:p>
          <a:pPr algn="l">
            <a:lnSpc>
              <a:spcPct val="100000"/>
            </a:lnSpc>
            <a:spcBef>
              <a:spcPct val="0"/>
            </a:spcBef>
            <a:buFontTx/>
            <a:buNone/>
          </a:pPr>
          <a:r>
            <a:rPr lang="sr-Latn-RS" sz="1400"/>
            <a:t>  - </a:t>
          </a:r>
          <a:r>
            <a:rPr lang="sr-Cyrl-RS" sz="1400"/>
            <a:t>Сви посебни прописи којима су утврђене надлежности ЈЛС</a:t>
          </a:r>
          <a:endParaRPr lang="sr-Cyrl-RS" sz="1400" dirty="0"/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Latn-RS" sz="1400" b="1"/>
            <a:t>	</a:t>
          </a:r>
          <a:r>
            <a:rPr lang="sr-Cyrl-RS" sz="1400" b="1"/>
            <a:t>Стратешки документи:</a:t>
          </a:r>
        </a:p>
        <a:p>
          <a:pPr algn="l"/>
          <a:r>
            <a:rPr lang="sr-Latn-RS" sz="1400"/>
            <a:t>   - </a:t>
          </a:r>
          <a:r>
            <a:rPr lang="sr-Cyrl-RS" sz="1400"/>
            <a:t>Стратегија развоја</a:t>
          </a:r>
          <a:endParaRPr lang="sr-Latn-RS" sz="1400"/>
        </a:p>
        <a:p>
          <a:pPr algn="l"/>
          <a:r>
            <a:rPr lang="sr-Latn-RS" sz="1400"/>
            <a:t>   - </a:t>
          </a:r>
          <a:r>
            <a:rPr lang="sr-Cyrl-RS" sz="140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   - 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   - 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   - 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2000" b="1" dirty="0"/>
            <a:t>На основу чега се доноси буџет</a:t>
          </a:r>
          <a:endParaRPr lang="en-US" sz="2000" b="1" dirty="0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247764" custScaleY="294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95073" custScaleY="266430" custLinFactNeighborX="1799" custLinFactNeighborY="-5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96698" custScaleY="93929" custLinFactNeighborX="3645" custLinFactNeighborY="-33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95700" custScaleY="48152" custLinFactNeighborX="5901" custLinFactNeighborY="-16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96299" custScaleY="48056" custLinFactNeighborX="25255" custLinFactNeighborY="-116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95099" custScaleY="49763" custLinFactNeighborX="25255" custLinFactNeighborY="-159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F884CF4-1E4C-423F-AE7B-0BAC3D97360D}">
      <dgm:prSet custT="1"/>
      <dgm:spPr>
        <a:solidFill>
          <a:srgbClr val="FFC000"/>
        </a:solidFill>
      </dgm:spPr>
      <dgm:t>
        <a:bodyPr/>
        <a:lstStyle/>
        <a:p>
          <a:r>
            <a:rPr lang="sr-Cyrl-RS" sz="1200" dirty="0"/>
            <a:t>Средства из буџета градске општине </a:t>
          </a:r>
          <a:r>
            <a:rPr lang="sr-Latn-RS" sz="1200" dirty="0"/>
            <a:t> 622.069.696</a:t>
          </a:r>
        </a:p>
        <a:p>
          <a:endParaRPr lang="en-US" sz="1100" b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092009B7-2960-442B-A6FB-0D8F25F4F5CA}">
      <dgm:prSet custT="1"/>
      <dgm:spPr>
        <a:solidFill>
          <a:srgbClr val="92D050"/>
        </a:solidFill>
      </dgm:spPr>
      <dgm:t>
        <a:bodyPr/>
        <a:lstStyle/>
        <a:p>
          <a:r>
            <a:rPr lang="sr-Cyrl-RS" sz="1300" dirty="0">
              <a:solidFill>
                <a:schemeClr val="bg1"/>
              </a:solidFill>
            </a:rPr>
            <a:t>Укупан буџет градске општине </a:t>
          </a:r>
        </a:p>
        <a:p>
          <a:r>
            <a:rPr lang="sr-Latn-RS" sz="1400" b="1" dirty="0">
              <a:solidFill>
                <a:srgbClr val="0070C0"/>
              </a:solidFill>
            </a:rPr>
            <a:t>780.729.718</a:t>
          </a:r>
          <a:endParaRPr lang="en-US" sz="1400" b="1" dirty="0">
            <a:solidFill>
              <a:srgbClr val="0070C0"/>
            </a:solidFill>
          </a:endParaRPr>
        </a:p>
      </dgm:t>
    </dgm:pt>
    <dgm:pt modelId="{15C2B52E-4F55-4082-BB1C-94031D560EB4}" type="sibTrans" cxnId="{521ED7ED-3B46-4CE8-992A-CAB92204B1C6}">
      <dgm:prSet/>
      <dgm:spPr/>
      <dgm:t>
        <a:bodyPr/>
        <a:lstStyle/>
        <a:p>
          <a:endParaRPr lang="en-US"/>
        </a:p>
      </dgm:t>
    </dgm:pt>
    <dgm:pt modelId="{9B9E4606-8918-432D-AF17-F974BFE575C6}" type="parTrans" cxnId="{521ED7ED-3B46-4CE8-992A-CAB92204B1C6}">
      <dgm:prSet/>
      <dgm:spPr/>
      <dgm:t>
        <a:bodyPr/>
        <a:lstStyle/>
        <a:p>
          <a:endParaRPr lang="en-US"/>
        </a:p>
      </dgm:t>
    </dgm:pt>
    <dgm:pt modelId="{CD3B172F-D280-4B46-ACAF-A2C1011F11DF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sr-Cyrl-RS" sz="1000" dirty="0">
              <a:solidFill>
                <a:schemeClr val="bg1"/>
              </a:solidFill>
            </a:rPr>
            <a:t>Нераспоређени вишак прихода из ранијих година и неутрошена средства донација и трансфера</a:t>
          </a:r>
          <a:r>
            <a:rPr lang="sr-Latn-RS" sz="1000" dirty="0">
              <a:solidFill>
                <a:schemeClr val="bg1"/>
              </a:solidFill>
            </a:rPr>
            <a:t> 125.947.791</a:t>
          </a:r>
          <a:endParaRPr lang="en-US" sz="1000" b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F3D7208-2FE5-4168-8E84-14751B230C91}" type="sibTrans" cxnId="{F3E210EA-B219-4D41-8DBF-EC96CB1A3170}">
      <dgm:prSet/>
      <dgm:spPr/>
      <dgm:t>
        <a:bodyPr/>
        <a:lstStyle/>
        <a:p>
          <a:endParaRPr lang="sr-Latn-RS"/>
        </a:p>
      </dgm:t>
    </dgm:pt>
    <dgm:pt modelId="{FB437261-FB61-4F4F-93D8-B2F29BF8D767}" type="parTrans" cxnId="{F3E210EA-B219-4D41-8DBF-EC96CB1A3170}">
      <dgm:prSet/>
      <dgm:spPr/>
      <dgm:t>
        <a:bodyPr/>
        <a:lstStyle/>
        <a:p>
          <a:endParaRPr lang="sr-Latn-RS"/>
        </a:p>
      </dgm:t>
    </dgm:pt>
    <dgm:pt modelId="{63CFB51F-29CB-42D5-BB88-CC82A7620E7D}">
      <dgm:prSet custT="1"/>
      <dgm:spPr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sr-Cyrl-RS" sz="1200" b="1" dirty="0">
              <a:solidFill>
                <a:schemeClr val="bg1"/>
              </a:solidFill>
            </a:rPr>
            <a:t>Донације и трансфери</a:t>
          </a:r>
          <a:endParaRPr lang="en-US" sz="1200" b="1" dirty="0">
            <a:solidFill>
              <a:schemeClr val="bg1"/>
            </a:solidFill>
          </a:endParaRPr>
        </a:p>
        <a:p>
          <a:pPr>
            <a:spcAft>
              <a:spcPct val="35000"/>
            </a:spcAft>
          </a:pPr>
          <a:r>
            <a:rPr lang="sr-Cyrl-RS" sz="1600" b="1" dirty="0">
              <a:solidFill>
                <a:srgbClr val="00B050"/>
              </a:solidFill>
            </a:rPr>
            <a:t> </a:t>
          </a:r>
          <a:r>
            <a:rPr lang="sr-Latn-RS" sz="1600" b="1" dirty="0">
              <a:solidFill>
                <a:srgbClr val="00B050"/>
              </a:solidFill>
            </a:rPr>
            <a:t>32.712.231</a:t>
          </a:r>
          <a:endParaRPr lang="en-US" sz="1500" b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61BFE87-B39F-4BD7-ABBE-A23CB0CE5808}" type="parTrans" cxnId="{86336D10-0191-4618-95C5-A6F1E3F8A4D6}">
      <dgm:prSet/>
      <dgm:spPr/>
      <dgm:t>
        <a:bodyPr/>
        <a:lstStyle/>
        <a:p>
          <a:endParaRPr lang="en-US"/>
        </a:p>
      </dgm:t>
    </dgm:pt>
    <dgm:pt modelId="{E27916A3-8808-4F8F-9C30-CC602EFF4435}" type="sibTrans" cxnId="{86336D10-0191-4618-95C5-A6F1E3F8A4D6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6E659A-663E-485D-BF89-FD74BE74A5C4}" type="pres">
      <dgm:prSet presAssocID="{1F884CF4-1E4C-423F-AE7B-0BAC3D97360D}" presName="node" presStyleLbl="node1" presStyleIdx="0" presStyleCnt="4" custLinFactX="1562" custLinFactNeighborX="100000" custLinFactNeighborY="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3" custScaleX="64510" custScaleY="64520" custLinFactNeighborX="74279" custLinFactNeighborY="1640"/>
      <dgm:spPr/>
      <dgm:t>
        <a:bodyPr/>
        <a:lstStyle/>
        <a:p>
          <a:endParaRPr lang="en-U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F6F6D9B9-9E56-45C9-9C7D-5F2CEA61875C}" type="pres">
      <dgm:prSet presAssocID="{63CFB51F-29CB-42D5-BB88-CC82A7620E7D}" presName="node" presStyleLbl="node1" presStyleIdx="1" presStyleCnt="4" custLinFactNeighborX="64242" custLinFactNeighborY="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05F374-7F57-44B9-9D59-07A69BF2D91B}" type="pres">
      <dgm:prSet presAssocID="{E27916A3-8808-4F8F-9C30-CC602EFF4435}" presName="spacerL" presStyleCnt="0"/>
      <dgm:spPr/>
    </dgm:pt>
    <dgm:pt modelId="{BEE415EF-E604-4AEF-A64C-AB1A621E3AE1}" type="pres">
      <dgm:prSet presAssocID="{E27916A3-8808-4F8F-9C30-CC602EFF4435}" presName="sibTrans" presStyleLbl="sibTrans2D1" presStyleIdx="1" presStyleCnt="3" custScaleX="72448" custScaleY="69671" custLinFactNeighborX="50087" custLinFactNeighborY="1206"/>
      <dgm:spPr/>
      <dgm:t>
        <a:bodyPr/>
        <a:lstStyle/>
        <a:p>
          <a:endParaRPr lang="en-US"/>
        </a:p>
      </dgm:t>
    </dgm:pt>
    <dgm:pt modelId="{8109CA0F-DB2F-4FB9-BC18-D58B29CA070D}" type="pres">
      <dgm:prSet presAssocID="{E27916A3-8808-4F8F-9C30-CC602EFF4435}" presName="spacerR" presStyleCnt="0"/>
      <dgm:spPr/>
    </dgm:pt>
    <dgm:pt modelId="{1BD7301A-13D0-4628-85F6-1B0CE1A94869}" type="pres">
      <dgm:prSet presAssocID="{CD3B172F-D280-4B46-ACAF-A2C1011F11DF}" presName="node" presStyleLbl="node1" presStyleIdx="2" presStyleCnt="4" custScaleX="127064" custScaleY="81586" custLinFactNeighborX="26773" custLinFactNeighborY="-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682C6-2958-4977-B80D-C1E81D9B2FD6}" type="pres">
      <dgm:prSet presAssocID="{7F3D7208-2FE5-4168-8E84-14751B230C91}" presName="spacerL" presStyleCnt="0"/>
      <dgm:spPr/>
    </dgm:pt>
    <dgm:pt modelId="{655791B8-9C12-49D2-B860-94487689E5BA}" type="pres">
      <dgm:prSet presAssocID="{7F3D7208-2FE5-4168-8E84-14751B230C91}" presName="sibTrans" presStyleLbl="sibTrans2D1" presStyleIdx="2" presStyleCnt="3" custScaleX="64577" custScaleY="66556" custLinFactNeighborX="-25375" custLinFactNeighborY="2943"/>
      <dgm:spPr/>
      <dgm:t>
        <a:bodyPr/>
        <a:lstStyle/>
        <a:p>
          <a:endParaRPr lang="en-US"/>
        </a:p>
      </dgm:t>
    </dgm:pt>
    <dgm:pt modelId="{6BB1698C-D5B0-46CA-B86B-FE595A1216C9}" type="pres">
      <dgm:prSet presAssocID="{7F3D7208-2FE5-4168-8E84-14751B230C91}" presName="spacerR" presStyleCnt="0"/>
      <dgm:spPr/>
    </dgm:pt>
    <dgm:pt modelId="{2DB98FF9-EDB5-4EEE-AFA3-A57C7337F497}" type="pres">
      <dgm:prSet presAssocID="{092009B7-2960-442B-A6FB-0D8F25F4F5CA}" presName="node" presStyleLbl="node1" presStyleIdx="3" presStyleCnt="4" custScaleX="123658" custScaleY="81947" custLinFactNeighborX="-66719" custLinFactNeighborY="1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DFF66348-F003-4170-B40B-45DFF0939C25}" type="presOf" srcId="{CD3B172F-D280-4B46-ACAF-A2C1011F11DF}" destId="{1BD7301A-13D0-4628-85F6-1B0CE1A94869}" srcOrd="0" destOrd="0" presId="urn:microsoft.com/office/officeart/2005/8/layout/equation1"/>
    <dgm:cxn modelId="{86336D10-0191-4618-95C5-A6F1E3F8A4D6}" srcId="{028ECFAC-63B3-40F0-9E03-B31D365E432C}" destId="{63CFB51F-29CB-42D5-BB88-CC82A7620E7D}" srcOrd="1" destOrd="0" parTransId="{F61BFE87-B39F-4BD7-ABBE-A23CB0CE5808}" sibTransId="{E27916A3-8808-4F8F-9C30-CC602EFF4435}"/>
    <dgm:cxn modelId="{521ED7ED-3B46-4CE8-992A-CAB92204B1C6}" srcId="{028ECFAC-63B3-40F0-9E03-B31D365E432C}" destId="{092009B7-2960-442B-A6FB-0D8F25F4F5CA}" srcOrd="3" destOrd="0" parTransId="{9B9E4606-8918-432D-AF17-F974BFE575C6}" sibTransId="{15C2B52E-4F55-4082-BB1C-94031D560EB4}"/>
    <dgm:cxn modelId="{786C475C-83C3-43D9-AEC9-5F3A0573940F}" type="presOf" srcId="{E27916A3-8808-4F8F-9C30-CC602EFF4435}" destId="{BEE415EF-E604-4AEF-A64C-AB1A621E3AE1}" srcOrd="0" destOrd="0" presId="urn:microsoft.com/office/officeart/2005/8/layout/equation1"/>
    <dgm:cxn modelId="{5BBE7EB5-7EF7-4052-86B5-46FD19A68291}" type="presOf" srcId="{63CFB51F-29CB-42D5-BB88-CC82A7620E7D}" destId="{F6F6D9B9-9E56-45C9-9C7D-5F2CEA61875C}" srcOrd="0" destOrd="0" presId="urn:microsoft.com/office/officeart/2005/8/layout/equation1"/>
    <dgm:cxn modelId="{20F83DCD-3158-453F-967C-EBC1245F7DD9}" type="presOf" srcId="{092009B7-2960-442B-A6FB-0D8F25F4F5CA}" destId="{2DB98FF9-EDB5-4EEE-AFA3-A57C7337F497}" srcOrd="0" destOrd="0" presId="urn:microsoft.com/office/officeart/2005/8/layout/equation1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5A629ED3-86B3-4E7F-93D3-D53F2F91F9DD}" type="presOf" srcId="{7F3D7208-2FE5-4168-8E84-14751B230C91}" destId="{655791B8-9C12-49D2-B860-94487689E5BA}" srcOrd="0" destOrd="0" presId="urn:microsoft.com/office/officeart/2005/8/layout/equation1"/>
    <dgm:cxn modelId="{F3E210EA-B219-4D41-8DBF-EC96CB1A3170}" srcId="{028ECFAC-63B3-40F0-9E03-B31D365E432C}" destId="{CD3B172F-D280-4B46-ACAF-A2C1011F11DF}" srcOrd="2" destOrd="0" parTransId="{FB437261-FB61-4F4F-93D8-B2F29BF8D767}" sibTransId="{7F3D7208-2FE5-4168-8E84-14751B230C91}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3AAB1E71-63BF-4153-A8C1-7BA16140DE65}" type="presParOf" srcId="{688A0EC4-0F6D-4987-959D-CA5F27B3CF24}" destId="{F6F6D9B9-9E56-45C9-9C7D-5F2CEA61875C}" srcOrd="4" destOrd="0" presId="urn:microsoft.com/office/officeart/2005/8/layout/equation1"/>
    <dgm:cxn modelId="{A620FEB1-1F01-43CC-8DE1-8094E716CE1C}" type="presParOf" srcId="{688A0EC4-0F6D-4987-959D-CA5F27B3CF24}" destId="{7505F374-7F57-44B9-9D59-07A69BF2D91B}" srcOrd="5" destOrd="0" presId="urn:microsoft.com/office/officeart/2005/8/layout/equation1"/>
    <dgm:cxn modelId="{E877AFA8-7CF9-4C4F-B255-197F86973C18}" type="presParOf" srcId="{688A0EC4-0F6D-4987-959D-CA5F27B3CF24}" destId="{BEE415EF-E604-4AEF-A64C-AB1A621E3AE1}" srcOrd="6" destOrd="0" presId="urn:microsoft.com/office/officeart/2005/8/layout/equation1"/>
    <dgm:cxn modelId="{137EE6D7-08A6-4F2D-9068-87E962A95024}" type="presParOf" srcId="{688A0EC4-0F6D-4987-959D-CA5F27B3CF24}" destId="{8109CA0F-DB2F-4FB9-BC18-D58B29CA070D}" srcOrd="7" destOrd="0" presId="urn:microsoft.com/office/officeart/2005/8/layout/equation1"/>
    <dgm:cxn modelId="{69509DD5-F800-4345-9E6B-E056731727E3}" type="presParOf" srcId="{688A0EC4-0F6D-4987-959D-CA5F27B3CF24}" destId="{1BD7301A-13D0-4628-85F6-1B0CE1A94869}" srcOrd="8" destOrd="0" presId="urn:microsoft.com/office/officeart/2005/8/layout/equation1"/>
    <dgm:cxn modelId="{42256A6F-AC22-4C1E-9587-97E017E8DE0F}" type="presParOf" srcId="{688A0EC4-0F6D-4987-959D-CA5F27B3CF24}" destId="{572682C6-2958-4977-B80D-C1E81D9B2FD6}" srcOrd="9" destOrd="0" presId="urn:microsoft.com/office/officeart/2005/8/layout/equation1"/>
    <dgm:cxn modelId="{72D6C7CC-7485-4A71-A9E4-4048199A44D1}" type="presParOf" srcId="{688A0EC4-0F6D-4987-959D-CA5F27B3CF24}" destId="{655791B8-9C12-49D2-B860-94487689E5BA}" srcOrd="10" destOrd="0" presId="urn:microsoft.com/office/officeart/2005/8/layout/equation1"/>
    <dgm:cxn modelId="{8DA57FD3-F914-418F-B058-BFCD823F1F5E}" type="presParOf" srcId="{688A0EC4-0F6D-4987-959D-CA5F27B3CF24}" destId="{6BB1698C-D5B0-46CA-B86B-FE595A1216C9}" srcOrd="11" destOrd="0" presId="urn:microsoft.com/office/officeart/2005/8/layout/equation1"/>
    <dgm:cxn modelId="{2EA15DB9-4691-4655-BBAA-3AC0D32206B3}" type="presParOf" srcId="{688A0EC4-0F6D-4987-959D-CA5F27B3CF24}" destId="{2DB98FF9-EDB5-4EEE-AFA3-A57C7337F497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888CE6"/>
        </a:solidFill>
      </dgm:spPr>
      <dgm:t>
        <a:bodyPr/>
        <a:lstStyle/>
        <a:p>
          <a:pPr algn="just"/>
          <a:r>
            <a:rPr lang="sr-Cyrl-CS" sz="1400" b="0" i="0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bg1"/>
              </a:solidFill>
            </a:rPr>
            <a:t>Ова примања се остварују продајом непокретности и покретних ствари у власништву градске општине.</a:t>
          </a:r>
          <a:endParaRPr lang="en-US" sz="1400" dirty="0">
            <a:solidFill>
              <a:schemeClr val="bg1"/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rgbClr val="CD3FCD"/>
        </a:solidFill>
      </dgm:spPr>
      <dgm:t>
        <a:bodyPr/>
        <a:lstStyle/>
        <a:p>
          <a:pPr algn="just"/>
          <a:r>
            <a:rPr lang="sr-Cyrl-RS" sz="1400" b="0" i="0" dirty="0"/>
            <a:t>Примања од задуживања представљају приливе по основу примања од задуживања код пословних банака у земљи у корист нивоа градске општине. Примања од продаје финансијске имовине  представљају приливе по основу продаје домаћих акција и осталог капитала у корист нивоа градске општине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Представљају вишак прихода буџета градске општине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FAF999-9E08-4A6A-A6D7-11D7E30AC118}" type="presOf" srcId="{EEA47F19-311D-44B3-AAA4-35C98BD4844B}" destId="{EFEB1020-9C17-48DC-BBE0-54FA743F9F7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53E397A2-7CAD-4A4C-ABDE-885D92961EB2}" type="presOf" srcId="{FE2BA0E8-81AC-463B-B498-EF464F5BCE06}" destId="{9893D59A-7FEC-486D-89C4-D28135F6121C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C1188A4E-FB96-4E8F-9307-7C6CDB28AD6E}" type="presOf" srcId="{4B4A2A45-FFA7-47F5-A99D-A2DFD7698107}" destId="{9A05939C-6B40-4C32-897A-4A6DC3E71E5B}" srcOrd="0" destOrd="0" presId="urn:diagrams.loki3.com/BracketList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1D90891A-5CA6-46E0-9B94-066929D862D5}" type="presOf" srcId="{28888755-727E-436B-B2F2-DA7896544A65}" destId="{9312B733-3AEB-49F6-8245-08553BA2949B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B07D637A-714A-406B-993E-0E5A5B39956B}" type="presOf" srcId="{E1B79EE1-1157-4302-AB0B-8FEDC81165FD}" destId="{F40D94EA-52E0-4740-A924-EAF350BDF213}" srcOrd="0" destOrd="0" presId="urn:diagrams.loki3.com/BracketList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8FEEFA5-6DE3-40CA-B954-F6DBC6F9FAD9}" type="presOf" srcId="{26EF48C7-6381-4355-B03F-DD441AE957C7}" destId="{EFAACCF6-3A6A-4536-89B0-F0A7C44F6BE1}" srcOrd="0" destOrd="0" presId="urn:diagrams.loki3.com/BracketList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F06063E2-D018-4F42-A342-274E0902DE34}" type="presOf" srcId="{A22D28D0-C0EE-4FAC-9411-A8A4995FB17B}" destId="{B43D6F8D-5103-4DCA-8971-053A6B7A987B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E9154DB6-8B71-4C47-A778-19BA49538396}" type="presOf" srcId="{92FD0664-EE76-4121-BE7B-68FC1EE5F4D7}" destId="{C6BA9D27-2D60-4BA7-98A9-E18E57FDB6CB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021894C-289A-4B28-BA0D-6767C27230B8}" type="presOf" srcId="{D45E583C-4AAD-40D2-9D24-9A0A68141567}" destId="{7BB6658A-32E0-42C7-B82A-240BF45CF27D}" srcOrd="0" destOrd="0" presId="urn:diagrams.loki3.com/BracketList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>
              <a:solidFill>
                <a:schemeClr val="bg1"/>
              </a:solidFill>
            </a:rPr>
            <a:t>Укупни буџетски приходи и примања  780.729.718 динара</a:t>
          </a:r>
          <a:endParaRPr lang="en-US" dirty="0">
            <a:solidFill>
              <a:schemeClr val="bg1"/>
            </a:solidFill>
          </a:endParaRPr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 custT="1"/>
      <dgm:spPr/>
      <dgm:t>
        <a:bodyPr/>
        <a:lstStyle/>
        <a:p>
          <a:pPr algn="ctr"/>
          <a:r>
            <a:rPr lang="sr-Cyrl-RS" sz="1100" dirty="0">
              <a:solidFill>
                <a:schemeClr val="bg1"/>
              </a:solidFill>
            </a:rPr>
            <a:t>Приходи од  пореза  543.115.244 динар</a:t>
          </a:r>
          <a:r>
            <a:rPr lang="en-US" sz="1100" dirty="0">
              <a:solidFill>
                <a:schemeClr val="bg1"/>
              </a:solidFill>
            </a:rPr>
            <a:t>a</a:t>
          </a:r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/>
      <dgm:spPr/>
      <dgm:t>
        <a:bodyPr/>
        <a:lstStyle/>
        <a:p>
          <a:pPr algn="ctr"/>
          <a:r>
            <a:rPr lang="sr-Cyrl-RS" dirty="0">
              <a:solidFill>
                <a:schemeClr val="bg1"/>
              </a:solidFill>
            </a:rPr>
            <a:t>Други приходи (накнаде, таксе, мешовити приходи...)  78.954.452</a:t>
          </a:r>
          <a:endParaRPr lang="sr-Cyrl-RS" b="1" dirty="0">
            <a:solidFill>
              <a:schemeClr val="bg1"/>
            </a:solidFill>
          </a:endParaRPr>
        </a:p>
        <a:p>
          <a:pPr algn="ctr"/>
          <a:r>
            <a:rPr lang="sr-Cyrl-RS" dirty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BAD4881D-8A8E-49FE-A1F2-D7584F6917AB}">
      <dgm:prSet/>
      <dgm:spPr/>
      <dgm:t>
        <a:bodyPr/>
        <a:lstStyle/>
        <a:p>
          <a:endParaRPr lang="en-US" dirty="0"/>
        </a:p>
      </dgm:t>
    </dgm:pt>
    <dgm:pt modelId="{6D0A2762-31A5-4B16-AB07-B18DB3944832}" type="parTrans" cxnId="{810E72A1-7065-4386-88E6-2ADE9E580E1E}">
      <dgm:prSet/>
      <dgm:spPr/>
      <dgm:t>
        <a:bodyPr/>
        <a:lstStyle/>
        <a:p>
          <a:endParaRPr lang="en-US"/>
        </a:p>
      </dgm:t>
    </dgm:pt>
    <dgm:pt modelId="{75110C76-9227-4479-880F-DD28F7EF6571}" type="sibTrans" cxnId="{810E72A1-7065-4386-88E6-2ADE9E580E1E}">
      <dgm:prSet/>
      <dgm:spPr/>
      <dgm:t>
        <a:bodyPr/>
        <a:lstStyle/>
        <a:p>
          <a:endParaRPr lang="en-US"/>
        </a:p>
      </dgm:t>
    </dgm:pt>
    <dgm:pt modelId="{15426A40-9AD2-4153-8230-E20BC4B11534}">
      <dgm:prSet phldrT="[Text]" custT="1"/>
      <dgm:spPr/>
      <dgm:t>
        <a:bodyPr/>
        <a:lstStyle/>
        <a:p>
          <a:pPr algn="ctr"/>
          <a:r>
            <a:rPr lang="sr-Cyrl-RS" sz="900" dirty="0">
              <a:solidFill>
                <a:schemeClr val="bg1"/>
              </a:solidFill>
            </a:rPr>
            <a:t>Нераспоређени вишак прихода из ранијих година</a:t>
          </a:r>
          <a:r>
            <a:rPr lang="sr-Latn-RS" sz="900" dirty="0">
              <a:solidFill>
                <a:schemeClr val="bg1"/>
              </a:solidFill>
            </a:rPr>
            <a:t> </a:t>
          </a:r>
          <a:r>
            <a:rPr lang="sr-Cyrl-RS" sz="900" dirty="0">
              <a:solidFill>
                <a:schemeClr val="bg1"/>
              </a:solidFill>
            </a:rPr>
            <a:t>и неутрошена средства донација и трансфера</a:t>
          </a:r>
          <a:r>
            <a:rPr lang="sr-Latn-RS" sz="900" dirty="0">
              <a:solidFill>
                <a:schemeClr val="bg1"/>
              </a:solidFill>
            </a:rPr>
            <a:t> </a:t>
          </a:r>
          <a:r>
            <a:rPr lang="sr-Cyrl-RS" sz="900" dirty="0">
              <a:solidFill>
                <a:schemeClr val="bg1"/>
              </a:solidFill>
            </a:rPr>
            <a:t>125.947.791</a:t>
          </a:r>
          <a:r>
            <a:rPr lang="sr-Cyrl-RS" sz="1000" b="1" dirty="0">
              <a:solidFill>
                <a:schemeClr val="bg1"/>
              </a:solidFill>
            </a:rPr>
            <a:t> динара</a:t>
          </a:r>
          <a:endParaRPr lang="en-US" sz="1000" dirty="0">
            <a:solidFill>
              <a:schemeClr val="bg1"/>
            </a:solidFill>
          </a:endParaRPr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5DDE38EF-3C5F-4389-A2E0-31C8D63C2DC4}">
      <dgm:prSet phldrT="[Text]" custT="1"/>
      <dgm:spPr/>
      <dgm:t>
        <a:bodyPr/>
        <a:lstStyle/>
        <a:p>
          <a:pPr algn="ctr"/>
          <a:r>
            <a:rPr lang="sr-Cyrl-RS" sz="1100" b="1" dirty="0">
              <a:solidFill>
                <a:schemeClr val="bg1"/>
              </a:solidFill>
            </a:rPr>
            <a:t>Донације и трансфери </a:t>
          </a:r>
          <a:r>
            <a:rPr lang="en-US" sz="1100" b="1" dirty="0">
              <a:solidFill>
                <a:schemeClr val="bg1"/>
              </a:solidFill>
            </a:rPr>
            <a:t>   </a:t>
          </a:r>
          <a:r>
            <a:rPr lang="sr-Cyrl-RS" sz="1100" b="1" dirty="0">
              <a:solidFill>
                <a:schemeClr val="bg1"/>
              </a:solidFill>
            </a:rPr>
            <a:t>32.712.231</a:t>
          </a:r>
          <a:r>
            <a:rPr lang="en-US" sz="1100" b="1" dirty="0">
              <a:solidFill>
                <a:schemeClr val="bg1"/>
              </a:solidFill>
            </a:rPr>
            <a:t>      </a:t>
          </a:r>
          <a:endParaRPr lang="en-US" sz="1100" dirty="0">
            <a:solidFill>
              <a:schemeClr val="bg1"/>
            </a:solidFill>
          </a:endParaRPr>
        </a:p>
      </dgm:t>
    </dgm:pt>
    <dgm:pt modelId="{E0F813ED-0E84-436E-839F-FA056D0FDAA4}" type="parTrans" cxnId="{68FC87D1-9D8F-4500-BCDD-9EE860496D65}">
      <dgm:prSet/>
      <dgm:spPr/>
      <dgm:t>
        <a:bodyPr/>
        <a:lstStyle/>
        <a:p>
          <a:endParaRPr lang="en-US"/>
        </a:p>
      </dgm:t>
    </dgm:pt>
    <dgm:pt modelId="{ADAE4CE0-013D-459C-A076-A28AB06C719A}" type="sibTrans" cxnId="{68FC87D1-9D8F-4500-BCDD-9EE860496D65}">
      <dgm:prSet/>
      <dgm:spPr/>
      <dgm:t>
        <a:bodyPr/>
        <a:lstStyle/>
        <a:p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5" custLinFactNeighborX="915" custLinFactNeighborY="754"/>
      <dgm:spPr/>
      <dgm:t>
        <a:bodyPr/>
        <a:lstStyle/>
        <a:p>
          <a:endParaRPr lang="en-US"/>
        </a:p>
      </dgm:t>
    </dgm:pt>
    <dgm:pt modelId="{63432802-399F-407F-AC10-7219543A0326}" type="pres">
      <dgm:prSet presAssocID="{DB1A1606-130D-4B45-9553-0A0B804495DF}" presName="node" presStyleLbl="vennNode1" presStyleIdx="1" presStyleCnt="5" custRadScaleRad="100739" custRadScaleInc="6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E88A7-5745-4E4F-A7A8-F71A4DA0D5F2}" type="pres">
      <dgm:prSet presAssocID="{BF71EFAE-EC9F-46E9-BD2A-1686637595DA}" presName="node" presStyleLbl="vennNode1" presStyleIdx="2" presStyleCnt="5" custRadScaleRad="107872" custRadScaleInc="7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9A2CE-A671-47B5-8CD8-544465E52E9C}" type="pres">
      <dgm:prSet presAssocID="{15426A40-9AD2-4153-8230-E20BC4B11534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D5C5A-10E8-4A9B-9B86-5B5AA7DA7B6C}" type="pres">
      <dgm:prSet presAssocID="{5DDE38EF-3C5F-4389-A2E0-31C8D63C2DC4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27890E-A553-41F1-8BDA-1DC67DC51EA8}" type="presOf" srcId="{DB1A1606-130D-4B45-9553-0A0B804495DF}" destId="{63432802-399F-407F-AC10-7219543A0326}" srcOrd="0" destOrd="0" presId="urn:microsoft.com/office/officeart/2005/8/layout/radial3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211CC4FD-D474-4B87-A170-FBEAA42F1681}" type="presOf" srcId="{5DDE38EF-3C5F-4389-A2E0-31C8D63C2DC4}" destId="{924D5C5A-10E8-4A9B-9B86-5B5AA7DA7B6C}" srcOrd="0" destOrd="0" presId="urn:microsoft.com/office/officeart/2005/8/layout/radial3"/>
    <dgm:cxn modelId="{09B198C8-E6EF-4BF2-B04A-98A7D3B82C52}" srcId="{43275D6C-D470-4E2E-96F8-239EECE5D634}" destId="{15426A40-9AD2-4153-8230-E20BC4B11534}" srcOrd="2" destOrd="0" parTransId="{A1307EAF-2414-4AFE-BE82-97C79333BAA9}" sibTransId="{869B992E-498B-4FBD-AA48-03E5171031C9}"/>
    <dgm:cxn modelId="{68FC87D1-9D8F-4500-BCDD-9EE860496D65}" srcId="{43275D6C-D470-4E2E-96F8-239EECE5D634}" destId="{5DDE38EF-3C5F-4389-A2E0-31C8D63C2DC4}" srcOrd="3" destOrd="0" parTransId="{E0F813ED-0E84-436E-839F-FA056D0FDAA4}" sibTransId="{ADAE4CE0-013D-459C-A076-A28AB06C719A}"/>
    <dgm:cxn modelId="{E91D5090-0D92-42B7-9D4F-F91AB585D7A9}" srcId="{43275D6C-D470-4E2E-96F8-239EECE5D634}" destId="{BF71EFAE-EC9F-46E9-BD2A-1686637595DA}" srcOrd="1" destOrd="0" parTransId="{C16FE7E0-0CCD-40DA-AE7B-F518D75734AD}" sibTransId="{83F53DA1-8C67-4AF5-A20A-9CEC6105D842}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8D008C15-4904-4DDB-99D4-3BF63FBF0587}" type="presOf" srcId="{15426A40-9AD2-4153-8230-E20BC4B11534}" destId="{FC69A2CE-A671-47B5-8CD8-544465E52E9C}" srcOrd="0" destOrd="0" presId="urn:microsoft.com/office/officeart/2005/8/layout/radial3"/>
    <dgm:cxn modelId="{635E076F-1318-4462-B9CD-085FC2346174}" type="presOf" srcId="{BF71EFAE-EC9F-46E9-BD2A-1686637595DA}" destId="{9DDE88A7-5745-4E4F-A7A8-F71A4DA0D5F2}" srcOrd="0" destOrd="0" presId="urn:microsoft.com/office/officeart/2005/8/layout/radial3"/>
    <dgm:cxn modelId="{810E72A1-7065-4386-88E6-2ADE9E580E1E}" srcId="{691C1FF8-D24B-462D-B13F-4086A7342655}" destId="{BAD4881D-8A8E-49FE-A1F2-D7584F6917AB}" srcOrd="1" destOrd="0" parTransId="{6D0A2762-31A5-4B16-AB07-B18DB3944832}" sibTransId="{75110C76-9227-4479-880F-DD28F7EF6571}"/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1D0516B2-B745-43A9-9FBC-2250E51C95C6}" type="presParOf" srcId="{1FB746E2-D736-4446-8093-C865FE09A112}" destId="{63432802-399F-407F-AC10-7219543A0326}" srcOrd="1" destOrd="0" presId="urn:microsoft.com/office/officeart/2005/8/layout/radial3"/>
    <dgm:cxn modelId="{79A74430-E040-4B2A-B2E8-93485044FB03}" type="presParOf" srcId="{1FB746E2-D736-4446-8093-C865FE09A112}" destId="{9DDE88A7-5745-4E4F-A7A8-F71A4DA0D5F2}" srcOrd="2" destOrd="0" presId="urn:microsoft.com/office/officeart/2005/8/layout/radial3"/>
    <dgm:cxn modelId="{B02D2F22-A448-4C7C-8825-FA8DBBF3B362}" type="presParOf" srcId="{1FB746E2-D736-4446-8093-C865FE09A112}" destId="{FC69A2CE-A671-47B5-8CD8-544465E52E9C}" srcOrd="3" destOrd="0" presId="urn:microsoft.com/office/officeart/2005/8/layout/radial3"/>
    <dgm:cxn modelId="{7DBF9D0B-965C-421A-BBDD-4FA0C361CC68}" type="presParOf" srcId="{1FB746E2-D736-4446-8093-C865FE09A112}" destId="{924D5C5A-10E8-4A9B-9B86-5B5AA7DA7B6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dirty="0"/>
            <a:t>Расходи за запослене</a:t>
          </a:r>
          <a:endParaRPr lang="en-US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/>
      <dgm:spPr/>
      <dgm:t>
        <a:bodyPr/>
        <a:lstStyle/>
        <a:p>
          <a:r>
            <a:rPr lang="sr-Cyrl-RS" dirty="0"/>
            <a:t>Расходи за запослене представљају све трошкове за запослене, како у управи тако и код осталих директних буџетских корисника</a:t>
          </a:r>
          <a:endParaRPr lang="en-US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/>
      <dgm:spPr/>
      <dgm:t>
        <a:bodyPr/>
        <a:lstStyle/>
        <a:p>
          <a:r>
            <a:rPr lang="sr-Cyrl-RS" dirty="0"/>
            <a:t>Коришћење роба и услуга 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dirty="0"/>
            <a:t>Дотације и трансфери</a:t>
          </a:r>
          <a:endParaRPr lang="en-US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/>
      <dgm:spPr/>
      <dgm:t>
        <a:bodyPr/>
        <a:lstStyle/>
        <a:p>
          <a:r>
            <a:rPr lang="sr-Cyrl-RS" dirty="0"/>
            <a:t>Дотације и трансфери су трошкови које општина обезбеђује за трансферисање средстава осталим нивоима власти (школе, предшколске установе, дом здравља, полицијска управа...).</a:t>
          </a:r>
          <a:endParaRPr lang="en-US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dirty="0"/>
            <a:t>Остали расходи</a:t>
          </a:r>
          <a:endParaRPr lang="en-US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/>
      <dgm:spPr/>
      <dgm:t>
        <a:bodyPr/>
        <a:lstStyle/>
        <a:p>
          <a:r>
            <a:rPr lang="sr-Cyrl-RS" dirty="0"/>
            <a:t>Остали расходи обухватају дотације невладиним организацијама, порезе, таксе, новчане казне.</a:t>
          </a:r>
          <a:endParaRPr lang="en-US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dirty="0"/>
            <a:t>Социјална заштита</a:t>
          </a:r>
          <a:endParaRPr lang="en-US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dirty="0"/>
            <a:t>Буџетска резерва</a:t>
          </a:r>
          <a:endParaRPr lang="en-US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/>
      <dgm:t>
        <a:bodyPr/>
        <a:lstStyle/>
        <a:p>
          <a:r>
            <a:rPr lang="sr-Cyrl-RS" dirty="0"/>
            <a:t>Буџетска резерва 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dirty="0"/>
            <a:t>Основна средства</a:t>
          </a:r>
          <a:endParaRPr lang="en-US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/>
      <dgm:t>
        <a:bodyPr/>
        <a:lstStyle/>
        <a:p>
          <a:r>
            <a:rPr lang="sr-Cyrl-RS" dirty="0"/>
            <a:t>Основна средства су трошкови за инвестиционо одржавање постојећих објеката, набавку машина и опреме, као и осталих основних средстава.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/>
      <dgm:spPr/>
      <dgm:t>
        <a:bodyPr/>
        <a:lstStyle/>
        <a:p>
          <a:r>
            <a:rPr lang="sr-Cyrl-RS" dirty="0"/>
            <a:t>Социјална заштита обухвата све трошкове исплате социјалне помоћи за све категорије становништва.</a:t>
          </a:r>
          <a:endParaRPr lang="en-US" dirty="0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AE252700-467E-4074-9CFD-623BC962D535}">
      <dgm:prSet/>
      <dgm:spPr/>
      <dgm:t>
        <a:bodyPr/>
        <a:lstStyle/>
        <a:p>
          <a:r>
            <a:rPr lang="sr-Cyrl-RS" dirty="0"/>
            <a:t>Отплата камата</a:t>
          </a:r>
          <a:endParaRPr lang="en-US" dirty="0"/>
        </a:p>
      </dgm:t>
    </dgm:pt>
    <dgm:pt modelId="{A9A0E925-4780-47B5-8707-07F1819F05D1}" type="parTrans" cxnId="{A09F4556-8AA8-4858-9ADA-2988185FFBBF}">
      <dgm:prSet/>
      <dgm:spPr/>
      <dgm:t>
        <a:bodyPr/>
        <a:lstStyle/>
        <a:p>
          <a:endParaRPr lang="en-US"/>
        </a:p>
      </dgm:t>
    </dgm:pt>
    <dgm:pt modelId="{C9C7F105-5339-4859-928C-E7716F80DB3A}" type="sibTrans" cxnId="{A09F4556-8AA8-4858-9ADA-2988185FFBBF}">
      <dgm:prSet/>
      <dgm:spPr/>
      <dgm:t>
        <a:bodyPr/>
        <a:lstStyle/>
        <a:p>
          <a:endParaRPr lang="en-US"/>
        </a:p>
      </dgm:t>
    </dgm:pt>
    <dgm:pt modelId="{319A7F94-1378-4A40-B585-D9339D19C610}">
      <dgm:prSet/>
      <dgm:spPr/>
      <dgm:t>
        <a:bodyPr/>
        <a:lstStyle/>
        <a:p>
          <a:r>
            <a:rPr lang="sr-Cyrl-RS" dirty="0"/>
            <a:t>Отплата камата обухвата трошкове отплате камате и пратећих трошкова задуживања.</a:t>
          </a:r>
          <a:endParaRPr lang="en-US" dirty="0"/>
        </a:p>
      </dgm:t>
    </dgm:pt>
    <dgm:pt modelId="{9B7F5414-F5D6-4CBB-9403-A2CFBB270447}" type="parTrans" cxnId="{D456842C-0CB7-45D7-B972-CEB7F9F44BC4}">
      <dgm:prSet/>
      <dgm:spPr/>
      <dgm:t>
        <a:bodyPr/>
        <a:lstStyle/>
        <a:p>
          <a:endParaRPr lang="en-US"/>
        </a:p>
      </dgm:t>
    </dgm:pt>
    <dgm:pt modelId="{C08DC12D-CBC0-4D65-ADEE-E2FF96CA4D99}" type="sibTrans" cxnId="{D456842C-0CB7-45D7-B972-CEB7F9F44BC4}">
      <dgm:prSet/>
      <dgm:spPr/>
      <dgm:t>
        <a:bodyPr/>
        <a:lstStyle/>
        <a:p>
          <a:endParaRPr lang="en-US"/>
        </a:p>
      </dgm:t>
    </dgm:pt>
    <dgm:pt modelId="{FD350C1A-5528-41E8-87F6-B93697458382}">
      <dgm:prSet/>
      <dgm:spPr/>
      <dgm:t>
        <a:bodyPr/>
        <a:lstStyle/>
        <a:p>
          <a:r>
            <a:rPr lang="sr-Cyrl-RS" dirty="0"/>
            <a:t>Отплата главнице</a:t>
          </a:r>
          <a:endParaRPr lang="en-US" dirty="0"/>
        </a:p>
      </dgm:t>
    </dgm:pt>
    <dgm:pt modelId="{5B4BD716-E44D-461A-BD4E-FDE87A15437A}" type="parTrans" cxnId="{A4468248-A847-4563-A334-93FB0D9F0AB3}">
      <dgm:prSet/>
      <dgm:spPr/>
      <dgm:t>
        <a:bodyPr/>
        <a:lstStyle/>
        <a:p>
          <a:endParaRPr lang="en-US"/>
        </a:p>
      </dgm:t>
    </dgm:pt>
    <dgm:pt modelId="{35FAF3D3-CA1D-4269-B8DC-43FD77F9703C}" type="sibTrans" cxnId="{A4468248-A847-4563-A334-93FB0D9F0AB3}">
      <dgm:prSet/>
      <dgm:spPr/>
      <dgm:t>
        <a:bodyPr/>
        <a:lstStyle/>
        <a:p>
          <a:endParaRPr lang="en-US"/>
        </a:p>
      </dgm:t>
    </dgm:pt>
    <dgm:pt modelId="{6B1FF5C3-8F11-4BEC-AD29-A6804E58105E}">
      <dgm:prSet/>
      <dgm:spPr/>
      <dgm:t>
        <a:bodyPr/>
        <a:lstStyle/>
        <a:p>
          <a:r>
            <a:rPr lang="sr-Cyrl-RS" dirty="0"/>
            <a:t>Отпата главнице обухвата трошкове  рата кредита.</a:t>
          </a:r>
          <a:endParaRPr lang="en-US" dirty="0"/>
        </a:p>
      </dgm:t>
    </dgm:pt>
    <dgm:pt modelId="{011A4D76-0152-46AA-9362-6769EFC691AB}" type="parTrans" cxnId="{35854019-E833-4B41-9F17-A97AED437CB5}">
      <dgm:prSet/>
      <dgm:spPr/>
      <dgm:t>
        <a:bodyPr/>
        <a:lstStyle/>
        <a:p>
          <a:endParaRPr lang="en-US"/>
        </a:p>
      </dgm:t>
    </dgm:pt>
    <dgm:pt modelId="{BC3B1FF6-2100-44D0-8D3F-97B47A0DC11B}" type="sibTrans" cxnId="{35854019-E833-4B41-9F17-A97AED437CB5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dirty="0"/>
            <a:t>Коришћење роба и услуга </a:t>
          </a:r>
          <a:endParaRPr lang="en-US" dirty="0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6BF52EA4-3AEA-4A4A-B2B4-64D65B172276}">
      <dgm:prSet phldrT="[Text]"/>
      <dgm:spPr/>
      <dgm:t>
        <a:bodyPr/>
        <a:lstStyle/>
        <a:p>
          <a:r>
            <a:rPr lang="sr-Cyrl-RS" dirty="0"/>
            <a:t>Субвенције  </a:t>
          </a:r>
          <a:endParaRPr lang="en-US" dirty="0"/>
        </a:p>
      </dgm:t>
    </dgm:pt>
    <dgm:pt modelId="{B51CCA05-016A-45C7-8EC9-CDE0C00F5F1D}" type="parTrans" cxnId="{FAC37357-D8BA-4490-AF77-10EF7A20F217}">
      <dgm:prSet/>
      <dgm:spPr/>
      <dgm:t>
        <a:bodyPr/>
        <a:lstStyle/>
        <a:p>
          <a:endParaRPr lang="en-US"/>
        </a:p>
      </dgm:t>
    </dgm:pt>
    <dgm:pt modelId="{16A31D95-72B2-4200-92A3-48128D1615E8}" type="sibTrans" cxnId="{FAC37357-D8BA-4490-AF77-10EF7A20F217}">
      <dgm:prSet/>
      <dgm:spPr/>
      <dgm:t>
        <a:bodyPr/>
        <a:lstStyle/>
        <a:p>
          <a:endParaRPr lang="en-US"/>
        </a:p>
      </dgm:t>
    </dgm:pt>
    <dgm:pt modelId="{93855867-EFF3-4DF7-82EA-1A385A55CB8B}">
      <dgm:prSet/>
      <dgm:spPr/>
      <dgm:t>
        <a:bodyPr/>
        <a:lstStyle/>
        <a:p>
          <a:r>
            <a:rPr lang="sr-Cyrl-RS" dirty="0"/>
            <a:t>Субвенције јавним нефинансијским предузећима и организацијама, као и приватним предузећима</a:t>
          </a:r>
          <a:endParaRPr lang="en-US" dirty="0"/>
        </a:p>
      </dgm:t>
    </dgm:pt>
    <dgm:pt modelId="{8ED0355F-EF30-47DF-9143-44153B391B28}" type="parTrans" cxnId="{524E7B65-7B51-4A10-AA0D-462D2871E61D}">
      <dgm:prSet/>
      <dgm:spPr/>
      <dgm:t>
        <a:bodyPr/>
        <a:lstStyle/>
        <a:p>
          <a:endParaRPr lang="sr-Latn-RS"/>
        </a:p>
      </dgm:t>
    </dgm:pt>
    <dgm:pt modelId="{5B3433EC-A111-42D1-926C-471916AC0EFD}" type="sibTrans" cxnId="{524E7B65-7B51-4A10-AA0D-462D2871E61D}">
      <dgm:prSet/>
      <dgm:spPr/>
      <dgm:t>
        <a:bodyPr/>
        <a:lstStyle/>
        <a:p>
          <a:endParaRPr lang="sr-Latn-R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10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10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5456517F-AD87-4BE8-AF58-8A8454D6DB92}" type="pres">
      <dgm:prSet presAssocID="{AE252700-467E-4074-9CFD-623BC962D535}" presName="linNode" presStyleCnt="0"/>
      <dgm:spPr/>
    </dgm:pt>
    <dgm:pt modelId="{3B1A1736-6579-4E3A-832A-7713D4CE6637}" type="pres">
      <dgm:prSet presAssocID="{AE252700-467E-4074-9CFD-623BC962D535}" presName="parTx" presStyleLbl="revTx" presStyleIdx="2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96C014-2136-4D13-A6DD-4E793DEDA991}" type="pres">
      <dgm:prSet presAssocID="{AE252700-467E-4074-9CFD-623BC962D535}" presName="bracket" presStyleLbl="parChTrans1D1" presStyleIdx="2" presStyleCnt="10"/>
      <dgm:spPr/>
    </dgm:pt>
    <dgm:pt modelId="{33137253-0D3F-4D45-884A-2C59544F8786}" type="pres">
      <dgm:prSet presAssocID="{AE252700-467E-4074-9CFD-623BC962D535}" presName="spH" presStyleCnt="0"/>
      <dgm:spPr/>
    </dgm:pt>
    <dgm:pt modelId="{E6B89D77-C909-4696-9CA6-8F245854B676}" type="pres">
      <dgm:prSet presAssocID="{AE252700-467E-4074-9CFD-623BC962D535}" presName="desTx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75C42-981C-4842-97A7-F4700332453C}" type="pres">
      <dgm:prSet presAssocID="{C9C7F105-5339-4859-928C-E7716F80DB3A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3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3" presStyleCnt="10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4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4" presStyleCnt="10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10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15A0E54D-F0B0-4838-8C40-95DD89577CA2}" type="pres">
      <dgm:prSet presAssocID="{FD350C1A-5528-41E8-87F6-B93697458382}" presName="linNode" presStyleCnt="0"/>
      <dgm:spPr/>
    </dgm:pt>
    <dgm:pt modelId="{C42E8310-64BB-4AF1-8383-CC53609B48A7}" type="pres">
      <dgm:prSet presAssocID="{FD350C1A-5528-41E8-87F6-B93697458382}" presName="parTx" presStyleLbl="revTx" presStyleIdx="6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F4D35-A666-4B7B-8DA3-FE2DCBA241CE}" type="pres">
      <dgm:prSet presAssocID="{FD350C1A-5528-41E8-87F6-B93697458382}" presName="bracket" presStyleLbl="parChTrans1D1" presStyleIdx="6" presStyleCnt="10"/>
      <dgm:spPr/>
    </dgm:pt>
    <dgm:pt modelId="{D6FD17A2-FCE6-4B7E-B424-3816FB413E23}" type="pres">
      <dgm:prSet presAssocID="{FD350C1A-5528-41E8-87F6-B93697458382}" presName="spH" presStyleCnt="0"/>
      <dgm:spPr/>
    </dgm:pt>
    <dgm:pt modelId="{5C6DDAF1-B0A6-4915-BBAA-ACF987F2048F}" type="pres">
      <dgm:prSet presAssocID="{FD350C1A-5528-41E8-87F6-B93697458382}" presName="desTx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F26D4-1D22-414D-8643-F4879FD17BD5}" type="pres">
      <dgm:prSet presAssocID="{35FAF3D3-CA1D-4269-B8DC-43FD77F9703C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7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76215-9D17-4223-A92A-D3302071B429}" type="pres">
      <dgm:prSet presAssocID="{48096665-F98A-4372-9642-AA104F5D458A}" presName="bracket" presStyleLbl="parChTrans1D1" presStyleIdx="7" presStyleCnt="10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8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A06C6-F698-48F4-A91D-0B2B17EECBA4}" type="pres">
      <dgm:prSet presAssocID="{1BF4645B-0E25-4982-8755-C468FC62C39C}" presName="bracket" presStyleLbl="parChTrans1D1" presStyleIdx="8" presStyleCnt="10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AAE5BD-A4E2-4558-B09F-D51BB6C4F313}" type="pres">
      <dgm:prSet presAssocID="{EAAC9105-FD12-40C6-84F5-2CAFAE74C666}" presName="spV" presStyleCnt="0"/>
      <dgm:spPr/>
    </dgm:pt>
    <dgm:pt modelId="{5A8578C8-7E01-4A28-AEF1-5A3EE7D985E4}" type="pres">
      <dgm:prSet presAssocID="{6BF52EA4-3AEA-4A4A-B2B4-64D65B172276}" presName="linNode" presStyleCnt="0"/>
      <dgm:spPr/>
    </dgm:pt>
    <dgm:pt modelId="{F126D249-5789-4F21-80E8-4BA694A7AA00}" type="pres">
      <dgm:prSet presAssocID="{6BF52EA4-3AEA-4A4A-B2B4-64D65B172276}" presName="parTx" presStyleLbl="revTx" presStyleIdx="9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EDEA2-2D1C-45AB-9072-EF3FE8DEDFD6}" type="pres">
      <dgm:prSet presAssocID="{6BF52EA4-3AEA-4A4A-B2B4-64D65B172276}" presName="bracket" presStyleLbl="parChTrans1D1" presStyleIdx="9" presStyleCnt="10"/>
      <dgm:spPr/>
    </dgm:pt>
    <dgm:pt modelId="{61270DB7-A8E6-4E68-8307-D2CDFE81E1E4}" type="pres">
      <dgm:prSet presAssocID="{6BF52EA4-3AEA-4A4A-B2B4-64D65B172276}" presName="spH" presStyleCnt="0"/>
      <dgm:spPr/>
    </dgm:pt>
    <dgm:pt modelId="{CEA8260D-ECB8-4058-BB32-C3F57E09050A}" type="pres">
      <dgm:prSet presAssocID="{6BF52EA4-3AEA-4A4A-B2B4-64D65B172276}" presName="desTx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2F25CA9C-9801-4874-9403-1639A0E5F59D}" type="presOf" srcId="{FD350C1A-5528-41E8-87F6-B93697458382}" destId="{C42E8310-64BB-4AF1-8383-CC53609B48A7}" srcOrd="0" destOrd="0" presId="urn:diagrams.loki3.com/BracketList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B1621318-9B65-41CE-857B-376AF4B71802}" type="presOf" srcId="{6B1FF5C3-8F11-4BEC-AD29-A6804E58105E}" destId="{5C6DDAF1-B0A6-4915-BBAA-ACF987F2048F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4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A4468248-A847-4563-A334-93FB0D9F0AB3}" srcId="{EEA47F19-311D-44B3-AAA4-35C98BD4844B}" destId="{FD350C1A-5528-41E8-87F6-B93697458382}" srcOrd="6" destOrd="0" parTransId="{5B4BD716-E44D-461A-BD4E-FDE87A15437A}" sibTransId="{35FAF3D3-CA1D-4269-B8DC-43FD77F9703C}"/>
    <dgm:cxn modelId="{EC0075EB-3DC2-4074-AA80-170858192B86}" type="presOf" srcId="{28888755-727E-436B-B2F2-DA7896544A65}" destId="{9312B733-3AEB-49F6-8245-08553BA2949B}" srcOrd="0" destOrd="0" presId="urn:diagrams.loki3.com/BracketList"/>
    <dgm:cxn modelId="{913F8910-4C80-476B-BB1A-84CDC766C5E5}" type="presOf" srcId="{EEA47F19-311D-44B3-AAA4-35C98BD4844B}" destId="{EFEB1020-9C17-48DC-BBE0-54FA743F9F75}" srcOrd="0" destOrd="0" presId="urn:diagrams.loki3.com/BracketList"/>
    <dgm:cxn modelId="{48A8524F-3EFA-4940-8261-5C076D20F581}" type="presOf" srcId="{319A7F94-1378-4A40-B585-D9339D19C610}" destId="{E6B89D77-C909-4696-9CA6-8F245854B676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D456842C-0CB7-45D7-B972-CEB7F9F44BC4}" srcId="{AE252700-467E-4074-9CFD-623BC962D535}" destId="{319A7F94-1378-4A40-B585-D9339D19C610}" srcOrd="0" destOrd="0" parTransId="{9B7F5414-F5D6-4CBB-9403-A2CFBB270447}" sibTransId="{C08DC12D-CBC0-4D65-ADEE-E2FF96CA4D99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8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CFE9E3C8-3186-4588-9C52-B352C9C060CB}" type="presOf" srcId="{6BF52EA4-3AEA-4A4A-B2B4-64D65B172276}" destId="{F126D249-5789-4F21-80E8-4BA694A7AA00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A2BA0882-E9E2-465B-A810-984927F0F13D}" type="presOf" srcId="{97F877CB-9B8D-43D2-81EC-7EBF25320968}" destId="{260E7D26-6540-4407-AA35-D081FC05F135}" srcOrd="0" destOrd="0" presId="urn:diagrams.loki3.com/BracketList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125639C7-B690-4F53-A1C9-BB18BE26EFFF}" type="presOf" srcId="{FE2BA0E8-81AC-463B-B498-EF464F5BCE06}" destId="{9893D59A-7FEC-486D-89C4-D28135F6121C}" srcOrd="0" destOrd="0" presId="urn:diagrams.loki3.com/BracketList"/>
    <dgm:cxn modelId="{5F7FF171-9B84-4AED-9B81-499DA733734B}" type="presOf" srcId="{AE252700-467E-4074-9CFD-623BC962D535}" destId="{3B1A1736-6579-4E3A-832A-7713D4CE6637}" srcOrd="0" destOrd="0" presId="urn:diagrams.loki3.com/BracketList"/>
    <dgm:cxn modelId="{FF60118A-5412-436E-B845-69CD79E57C83}" srcId="{EEA47F19-311D-44B3-AAA4-35C98BD4844B}" destId="{48096665-F98A-4372-9642-AA104F5D458A}" srcOrd="7" destOrd="0" parTransId="{AFDDD8A6-A5D8-4980-A3AD-3612739BB0D6}" sibTransId="{5FC22904-D7CC-4648-88EC-995516A10DB1}"/>
    <dgm:cxn modelId="{FAC37357-D8BA-4490-AF77-10EF7A20F217}" srcId="{EEA47F19-311D-44B3-AAA4-35C98BD4844B}" destId="{6BF52EA4-3AEA-4A4A-B2B4-64D65B172276}" srcOrd="9" destOrd="0" parTransId="{B51CCA05-016A-45C7-8EC9-CDE0C00F5F1D}" sibTransId="{16A31D95-72B2-4200-92A3-48128D1615E8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00EB9B4E-144C-4228-8CB7-DEDC91DE2357}" type="presOf" srcId="{93855867-EFF3-4DF7-82EA-1A385A55CB8B}" destId="{CEA8260D-ECB8-4058-BB32-C3F57E09050A}" srcOrd="0" destOrd="0" presId="urn:diagrams.loki3.com/BracketList"/>
    <dgm:cxn modelId="{35854019-E833-4B41-9F17-A97AED437CB5}" srcId="{FD350C1A-5528-41E8-87F6-B93697458382}" destId="{6B1FF5C3-8F11-4BEC-AD29-A6804E58105E}" srcOrd="0" destOrd="0" parTransId="{011A4D76-0152-46AA-9362-6769EFC691AB}" sibTransId="{BC3B1FF6-2100-44D0-8D3F-97B47A0DC11B}"/>
    <dgm:cxn modelId="{CAC21658-3423-481C-AF27-E9996CB921F1}" type="presOf" srcId="{D45E583C-4AAD-40D2-9D24-9A0A68141567}" destId="{7BB6658A-32E0-42C7-B82A-240BF45CF27D}" srcOrd="0" destOrd="0" presId="urn:diagrams.loki3.com/BracketList"/>
    <dgm:cxn modelId="{997AF6DE-9802-4842-96EC-E457543D4099}" srcId="{EEA47F19-311D-44B3-AAA4-35C98BD4844B}" destId="{E055884F-7426-4921-A0E5-9CA56A76B49A}" srcOrd="3" destOrd="0" parTransId="{A220DF32-CC6B-446C-B398-3C6FF19DF138}" sibTransId="{EADBA54B-8207-46FB-8C83-E7274B6ED163}"/>
    <dgm:cxn modelId="{6CADC6AF-E4D1-4118-B6AD-2936E20B24E4}" type="presOf" srcId="{E1AD8724-28DC-48C5-B75E-B0D1F33E6279}" destId="{939B76D1-BB33-4E50-9ECD-839FB5787B95}" srcOrd="0" destOrd="0" presId="urn:diagrams.loki3.com/BracketList"/>
    <dgm:cxn modelId="{524E7B65-7B51-4A10-AA0D-462D2871E61D}" srcId="{6BF52EA4-3AEA-4A4A-B2B4-64D65B172276}" destId="{93855867-EFF3-4DF7-82EA-1A385A55CB8B}" srcOrd="0" destOrd="0" parTransId="{8ED0355F-EF30-47DF-9143-44153B391B28}" sibTransId="{5B3433EC-A111-42D1-926C-471916AC0EFD}"/>
    <dgm:cxn modelId="{592F709B-0D71-4665-94FE-FCFCC1F99F37}" type="presOf" srcId="{48096665-F98A-4372-9642-AA104F5D458A}" destId="{B471A916-B6F4-4017-A447-E2C98CEE19B9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A09F4556-8AA8-4858-9ADA-2988185FFBBF}" srcId="{EEA47F19-311D-44B3-AAA4-35C98BD4844B}" destId="{AE252700-467E-4074-9CFD-623BC962D535}" srcOrd="2" destOrd="0" parTransId="{A9A0E925-4780-47B5-8707-07F1819F05D1}" sibTransId="{C9C7F105-5339-4859-928C-E7716F80DB3A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36F2ADC6-9472-4507-AEF5-C14AF9D18465}" type="presParOf" srcId="{EFEB1020-9C17-48DC-BBE0-54FA743F9F75}" destId="{5456517F-AD87-4BE8-AF58-8A8454D6DB92}" srcOrd="4" destOrd="0" presId="urn:diagrams.loki3.com/BracketList"/>
    <dgm:cxn modelId="{BC5BBC32-EFEE-4245-A3AC-94F306085FDD}" type="presParOf" srcId="{5456517F-AD87-4BE8-AF58-8A8454D6DB92}" destId="{3B1A1736-6579-4E3A-832A-7713D4CE6637}" srcOrd="0" destOrd="0" presId="urn:diagrams.loki3.com/BracketList"/>
    <dgm:cxn modelId="{23580251-941B-4504-9641-3C7EC9C1B90D}" type="presParOf" srcId="{5456517F-AD87-4BE8-AF58-8A8454D6DB92}" destId="{DF96C014-2136-4D13-A6DD-4E793DEDA991}" srcOrd="1" destOrd="0" presId="urn:diagrams.loki3.com/BracketList"/>
    <dgm:cxn modelId="{98A1E579-487D-47C6-A4ED-D9B00F217089}" type="presParOf" srcId="{5456517F-AD87-4BE8-AF58-8A8454D6DB92}" destId="{33137253-0D3F-4D45-884A-2C59544F8786}" srcOrd="2" destOrd="0" presId="urn:diagrams.loki3.com/BracketList"/>
    <dgm:cxn modelId="{C8229E05-EAB5-4F73-9BC0-C7C9170A02E8}" type="presParOf" srcId="{5456517F-AD87-4BE8-AF58-8A8454D6DB92}" destId="{E6B89D77-C909-4696-9CA6-8F245854B676}" srcOrd="3" destOrd="0" presId="urn:diagrams.loki3.com/BracketList"/>
    <dgm:cxn modelId="{80042280-5AC5-461F-8F37-710CD4EB9068}" type="presParOf" srcId="{EFEB1020-9C17-48DC-BBE0-54FA743F9F75}" destId="{46375C42-981C-4842-97A7-F4700332453C}" srcOrd="5" destOrd="0" presId="urn:diagrams.loki3.com/BracketList"/>
    <dgm:cxn modelId="{E925D2BD-B112-4BAD-B36C-8E73DF494DB0}" type="presParOf" srcId="{EFEB1020-9C17-48DC-BBE0-54FA743F9F75}" destId="{9709DCCB-B8A8-47BC-A303-F9EC41DA889E}" srcOrd="6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7" destOrd="0" presId="urn:diagrams.loki3.com/BracketList"/>
    <dgm:cxn modelId="{B403F54A-3FF2-4890-8A79-6EFCF82C7650}" type="presParOf" srcId="{EFEB1020-9C17-48DC-BBE0-54FA743F9F75}" destId="{CCB5FDA4-BEC8-4CA1-835A-2A3BEEBEC456}" srcOrd="8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2961F2EF-F29E-4D8F-9F6A-A0CCE9683AE2}" type="presParOf" srcId="{EFEB1020-9C17-48DC-BBE0-54FA743F9F75}" destId="{15A0E54D-F0B0-4838-8C40-95DD89577CA2}" srcOrd="12" destOrd="0" presId="urn:diagrams.loki3.com/BracketList"/>
    <dgm:cxn modelId="{1D1E70CC-C7F1-44F8-A562-3E9F041CABFC}" type="presParOf" srcId="{15A0E54D-F0B0-4838-8C40-95DD89577CA2}" destId="{C42E8310-64BB-4AF1-8383-CC53609B48A7}" srcOrd="0" destOrd="0" presId="urn:diagrams.loki3.com/BracketList"/>
    <dgm:cxn modelId="{6B7C1799-806B-4933-BB99-F5345DE97F76}" type="presParOf" srcId="{15A0E54D-F0B0-4838-8C40-95DD89577CA2}" destId="{386F4D35-A666-4B7B-8DA3-FE2DCBA241CE}" srcOrd="1" destOrd="0" presId="urn:diagrams.loki3.com/BracketList"/>
    <dgm:cxn modelId="{175CCDBC-29E1-4437-B529-8EF0A2683E45}" type="presParOf" srcId="{15A0E54D-F0B0-4838-8C40-95DD89577CA2}" destId="{D6FD17A2-FCE6-4B7E-B424-3816FB413E23}" srcOrd="2" destOrd="0" presId="urn:diagrams.loki3.com/BracketList"/>
    <dgm:cxn modelId="{DA8C1395-DE48-4D79-AB3D-8A26E394519C}" type="presParOf" srcId="{15A0E54D-F0B0-4838-8C40-95DD89577CA2}" destId="{5C6DDAF1-B0A6-4915-BBAA-ACF987F2048F}" srcOrd="3" destOrd="0" presId="urn:diagrams.loki3.com/BracketList"/>
    <dgm:cxn modelId="{9CD2A3C6-CB43-4F82-ADA5-B94044FF69F3}" type="presParOf" srcId="{EFEB1020-9C17-48DC-BBE0-54FA743F9F75}" destId="{608F26D4-1D22-414D-8643-F4879FD17BD5}" srcOrd="13" destOrd="0" presId="urn:diagrams.loki3.com/BracketList"/>
    <dgm:cxn modelId="{6A4A9BA4-9871-4F5E-9DDA-A3EA479D8058}" type="presParOf" srcId="{EFEB1020-9C17-48DC-BBE0-54FA743F9F75}" destId="{4B12A308-E2AF-4F45-882B-691EF4FA1B43}" srcOrd="14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5" destOrd="0" presId="urn:diagrams.loki3.com/BracketList"/>
    <dgm:cxn modelId="{7851F925-1252-4F3F-9162-4F3C79B75204}" type="presParOf" srcId="{EFEB1020-9C17-48DC-BBE0-54FA743F9F75}" destId="{5A582BDF-EB51-42B9-AFE8-1D18A89089BC}" srcOrd="16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  <dgm:cxn modelId="{3B63E056-0B4A-4D6F-90FF-61D313EC4CF3}" type="presParOf" srcId="{EFEB1020-9C17-48DC-BBE0-54FA743F9F75}" destId="{D5AAE5BD-A4E2-4558-B09F-D51BB6C4F313}" srcOrd="17" destOrd="0" presId="urn:diagrams.loki3.com/BracketList"/>
    <dgm:cxn modelId="{9715B5F4-2F25-4E2E-B449-127B73322554}" type="presParOf" srcId="{EFEB1020-9C17-48DC-BBE0-54FA743F9F75}" destId="{5A8578C8-7E01-4A28-AEF1-5A3EE7D985E4}" srcOrd="18" destOrd="0" presId="urn:diagrams.loki3.com/BracketList"/>
    <dgm:cxn modelId="{98F0AC20-06F2-4B5E-860A-1E6A6C486995}" type="presParOf" srcId="{5A8578C8-7E01-4A28-AEF1-5A3EE7D985E4}" destId="{F126D249-5789-4F21-80E8-4BA694A7AA00}" srcOrd="0" destOrd="0" presId="urn:diagrams.loki3.com/BracketList"/>
    <dgm:cxn modelId="{3A78D610-6D27-47CC-BC71-5BA40CC60A6F}" type="presParOf" srcId="{5A8578C8-7E01-4A28-AEF1-5A3EE7D985E4}" destId="{133EDEA2-2D1C-45AB-9072-EF3FE8DEDFD6}" srcOrd="1" destOrd="0" presId="urn:diagrams.loki3.com/BracketList"/>
    <dgm:cxn modelId="{DC895449-A679-4CBC-B8F5-A995363B53F5}" type="presParOf" srcId="{5A8578C8-7E01-4A28-AEF1-5A3EE7D985E4}" destId="{61270DB7-A8E6-4E68-8307-D2CDFE81E1E4}" srcOrd="2" destOrd="0" presId="urn:diagrams.loki3.com/BracketList"/>
    <dgm:cxn modelId="{7963CF1B-7CC2-442A-A242-4D971F1700F8}" type="presParOf" srcId="{5A8578C8-7E01-4A28-AEF1-5A3EE7D985E4}" destId="{CEA8260D-ECB8-4058-BB32-C3F57E09050A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Укупни расходи и издаци </a:t>
          </a:r>
          <a:r>
            <a:rPr lang="sr-Latn-RS" dirty="0">
              <a:solidFill>
                <a:schemeClr val="bg1"/>
              </a:solidFill>
            </a:rPr>
            <a:t>780.729.718</a:t>
          </a:r>
          <a:r>
            <a:rPr lang="sr-Cyrl-RS" dirty="0">
              <a:solidFill>
                <a:schemeClr val="bg1"/>
              </a:solidFill>
            </a:rPr>
            <a:t> динара</a:t>
          </a:r>
          <a:endParaRPr lang="en-US" dirty="0">
            <a:solidFill>
              <a:schemeClr val="bg1"/>
            </a:solidFill>
          </a:endParaRP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/>
        </a:p>
      </dgm:t>
    </dgm:pt>
    <dgm:pt modelId="{A7091EAC-498C-4E8C-B46B-331B042A0C75}">
      <dgm:prSet phldrT="[Text]" custT="1"/>
      <dgm:spPr/>
      <dgm:t>
        <a:bodyPr/>
        <a:lstStyle/>
        <a:p>
          <a:r>
            <a:rPr lang="ru-RU" sz="1100" dirty="0">
              <a:solidFill>
                <a:schemeClr val="bg1"/>
              </a:solidFill>
            </a:rPr>
            <a:t>Коришћење роба и услуга 20</a:t>
          </a:r>
          <a:r>
            <a:rPr lang="sr-Latn-RS" sz="1100" dirty="0">
              <a:solidFill>
                <a:schemeClr val="bg1"/>
              </a:solidFill>
            </a:rPr>
            <a:t>9</a:t>
          </a:r>
          <a:r>
            <a:rPr lang="ru-RU" sz="1100" dirty="0">
              <a:solidFill>
                <a:schemeClr val="bg1"/>
              </a:solidFill>
            </a:rPr>
            <a:t>.</a:t>
          </a:r>
          <a:r>
            <a:rPr lang="sr-Latn-RS" sz="1100" dirty="0">
              <a:solidFill>
                <a:schemeClr val="bg1"/>
              </a:solidFill>
            </a:rPr>
            <a:t>299</a:t>
          </a:r>
          <a:r>
            <a:rPr lang="ru-RU" sz="1100" dirty="0">
              <a:solidFill>
                <a:schemeClr val="bg1"/>
              </a:solidFill>
            </a:rPr>
            <a:t>.</a:t>
          </a:r>
          <a:r>
            <a:rPr lang="sr-Latn-RS" sz="1100" dirty="0">
              <a:solidFill>
                <a:schemeClr val="bg1"/>
              </a:solidFill>
            </a:rPr>
            <a:t>439</a:t>
          </a:r>
          <a:r>
            <a:rPr lang="ru-RU" sz="1100" b="1" dirty="0">
              <a:solidFill>
                <a:schemeClr val="bg1"/>
              </a:solidFill>
            </a:rPr>
            <a:t> </a:t>
          </a:r>
          <a:r>
            <a:rPr lang="ru-RU" sz="1100" dirty="0">
              <a:solidFill>
                <a:schemeClr val="bg1"/>
              </a:solidFill>
            </a:rPr>
            <a:t>динара</a:t>
          </a:r>
          <a:endParaRPr lang="en-US" sz="1100" dirty="0">
            <a:solidFill>
              <a:schemeClr val="bg1"/>
            </a:solidFill>
          </a:endParaRPr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/>
        </a:p>
      </dgm:t>
    </dgm:pt>
    <dgm:pt modelId="{686A1A37-AC61-4EC6-8398-59788F898E91}" type="sibTrans" cxnId="{AE26F329-897E-412E-A92A-D95A8804158B}">
      <dgm:prSet/>
      <dgm:spPr/>
      <dgm:t>
        <a:bodyPr/>
        <a:lstStyle/>
        <a:p>
          <a:endParaRPr lang="en-US"/>
        </a:p>
      </dgm:t>
    </dgm:pt>
    <dgm:pt modelId="{7D1C9009-9B60-4C15-8E3B-F949FAB90776}">
      <dgm:prSet phldrT="[Text]" phldr="1"/>
      <dgm:spPr/>
      <dgm:t>
        <a:bodyPr/>
        <a:lstStyle/>
        <a:p>
          <a:endParaRPr lang="en-US" dirty="0"/>
        </a:p>
      </dgm:t>
    </dgm:pt>
    <dgm:pt modelId="{E75197AC-E7B0-4C26-9D1F-47E47BE7CCEF}" type="parTrans" cxnId="{4E6E6427-5348-4ECF-99CC-46CA5F3BDA5F}">
      <dgm:prSet/>
      <dgm:spPr/>
      <dgm:t>
        <a:bodyPr/>
        <a:lstStyle/>
        <a:p>
          <a:endParaRPr lang="en-US"/>
        </a:p>
      </dgm:t>
    </dgm:pt>
    <dgm:pt modelId="{9D56A871-CE7A-4922-AAF9-9D95A29D1039}" type="sibTrans" cxnId="{4E6E6427-5348-4ECF-99CC-46CA5F3BDA5F}">
      <dgm:prSet/>
      <dgm:spPr/>
      <dgm:t>
        <a:bodyPr/>
        <a:lstStyle/>
        <a:p>
          <a:endParaRPr lang="en-US"/>
        </a:p>
      </dgm:t>
    </dgm:pt>
    <dgm:pt modelId="{BEBB7508-5593-4665-86D9-67DC9EEDFE00}">
      <dgm:prSet phldrT="[Text]" phldr="1"/>
      <dgm:spPr/>
      <dgm:t>
        <a:bodyPr/>
        <a:lstStyle/>
        <a:p>
          <a:endParaRPr lang="en-US"/>
        </a:p>
      </dgm:t>
    </dgm:pt>
    <dgm:pt modelId="{C01D930E-241E-4B8F-9FFE-A12F23D4AE61}" type="parTrans" cxnId="{8AD44159-442C-4DEC-ACDC-2060DD6FE511}">
      <dgm:prSet/>
      <dgm:spPr/>
      <dgm:t>
        <a:bodyPr/>
        <a:lstStyle/>
        <a:p>
          <a:endParaRPr lang="en-US"/>
        </a:p>
      </dgm:t>
    </dgm:pt>
    <dgm:pt modelId="{8C2D30BC-9728-4727-AC9C-7DD1886B66DA}" type="sibTrans" cxnId="{8AD44159-442C-4DEC-ACDC-2060DD6FE511}">
      <dgm:prSet/>
      <dgm:spPr/>
      <dgm:t>
        <a:bodyPr/>
        <a:lstStyle/>
        <a:p>
          <a:endParaRPr lang="en-US"/>
        </a:p>
      </dgm:t>
    </dgm:pt>
    <dgm:pt modelId="{DC185536-47EC-480B-B419-24BC666B206E}">
      <dgm:prSet phldrT="[Text]" phldr="1"/>
      <dgm:spPr/>
      <dgm:t>
        <a:bodyPr/>
        <a:lstStyle/>
        <a:p>
          <a:endParaRPr lang="en-US"/>
        </a:p>
      </dgm:t>
    </dgm:pt>
    <dgm:pt modelId="{43B3845C-4A8E-4186-AC01-CB23C9CE3CE4}" type="parTrans" cxnId="{D6D3D766-AAF1-452B-B7A5-DE64D7EFBDAC}">
      <dgm:prSet/>
      <dgm:spPr/>
      <dgm:t>
        <a:bodyPr/>
        <a:lstStyle/>
        <a:p>
          <a:endParaRPr lang="en-US"/>
        </a:p>
      </dgm:t>
    </dgm:pt>
    <dgm:pt modelId="{FF327DB0-0FCC-45EC-A004-6349AB5E0A19}" type="sibTrans" cxnId="{D6D3D766-AAF1-452B-B7A5-DE64D7EFBDAC}">
      <dgm:prSet/>
      <dgm:spPr/>
      <dgm:t>
        <a:bodyPr/>
        <a:lstStyle/>
        <a:p>
          <a:endParaRPr lang="en-US"/>
        </a:p>
      </dgm:t>
    </dgm:pt>
    <dgm:pt modelId="{343B6168-99DB-4C0C-9BE7-E54D7B80C5AD}">
      <dgm:prSet phldrT="[Text]" phldr="1"/>
      <dgm:spPr/>
      <dgm:t>
        <a:bodyPr/>
        <a:lstStyle/>
        <a:p>
          <a:endParaRPr lang="en-US"/>
        </a:p>
      </dgm:t>
    </dgm:pt>
    <dgm:pt modelId="{6F98FC42-2370-4FD0-A627-0708511F7F32}" type="parTrans" cxnId="{3DFE3AE5-6DA5-4440-A66F-1437FD4DC5D4}">
      <dgm:prSet/>
      <dgm:spPr/>
      <dgm:t>
        <a:bodyPr/>
        <a:lstStyle/>
        <a:p>
          <a:endParaRPr lang="en-US"/>
        </a:p>
      </dgm:t>
    </dgm:pt>
    <dgm:pt modelId="{95FBDDB6-4174-4619-B543-81DEF6B7716A}" type="sibTrans" cxnId="{3DFE3AE5-6DA5-4440-A66F-1437FD4DC5D4}">
      <dgm:prSet/>
      <dgm:spPr/>
      <dgm:t>
        <a:bodyPr/>
        <a:lstStyle/>
        <a:p>
          <a:endParaRPr lang="en-US"/>
        </a:p>
      </dgm:t>
    </dgm:pt>
    <dgm:pt modelId="{AC73436A-3EE6-4AB1-8B81-F0B7414514C2}">
      <dgm:prSet phldrT="[Text]" phldr="1"/>
      <dgm:spPr/>
      <dgm:t>
        <a:bodyPr/>
        <a:lstStyle/>
        <a:p>
          <a:endParaRPr lang="en-US"/>
        </a:p>
      </dgm:t>
    </dgm:pt>
    <dgm:pt modelId="{67F09836-65ED-439A-8E55-BF0FF6A12BA6}" type="parTrans" cxnId="{667A6532-F93A-4FD0-BD4D-A1165020F36F}">
      <dgm:prSet/>
      <dgm:spPr/>
      <dgm:t>
        <a:bodyPr/>
        <a:lstStyle/>
        <a:p>
          <a:endParaRPr lang="en-US"/>
        </a:p>
      </dgm:t>
    </dgm:pt>
    <dgm:pt modelId="{6C19F97B-9D99-4777-817C-1695A372D4F1}" type="sibTrans" cxnId="{667A6532-F93A-4FD0-BD4D-A1165020F36F}">
      <dgm:prSet/>
      <dgm:spPr/>
      <dgm:t>
        <a:bodyPr/>
        <a:lstStyle/>
        <a:p>
          <a:endParaRPr lang="en-US"/>
        </a:p>
      </dgm:t>
    </dgm:pt>
    <dgm:pt modelId="{352A865C-AD96-4AB1-8A5C-397B7A7D9B07}">
      <dgm:prSet phldrT="[Text]" phldr="1"/>
      <dgm:spPr/>
      <dgm:t>
        <a:bodyPr/>
        <a:lstStyle/>
        <a:p>
          <a:endParaRPr lang="en-US"/>
        </a:p>
      </dgm:t>
    </dgm:pt>
    <dgm:pt modelId="{7EC1ADA9-9F6E-4AFC-AE86-4831D523AA38}" type="parTrans" cxnId="{464AEB83-A961-4BF3-980D-8DBCF9264695}">
      <dgm:prSet/>
      <dgm:spPr/>
      <dgm:t>
        <a:bodyPr/>
        <a:lstStyle/>
        <a:p>
          <a:endParaRPr lang="en-US"/>
        </a:p>
      </dgm:t>
    </dgm:pt>
    <dgm:pt modelId="{7473CF13-22F0-41AF-BD4E-305659448BE2}" type="sibTrans" cxnId="{464AEB83-A961-4BF3-980D-8DBCF9264695}">
      <dgm:prSet/>
      <dgm:spPr/>
      <dgm:t>
        <a:bodyPr/>
        <a:lstStyle/>
        <a:p>
          <a:endParaRPr lang="en-US"/>
        </a:p>
      </dgm:t>
    </dgm:pt>
    <dgm:pt modelId="{91651A17-950C-49EC-8C35-2517548AE9E6}">
      <dgm:prSet custT="1"/>
      <dgm:spPr/>
      <dgm:t>
        <a:bodyPr/>
        <a:lstStyle/>
        <a:p>
          <a:r>
            <a:rPr lang="sr-Cyrl-RS" sz="1100" dirty="0">
              <a:solidFill>
                <a:schemeClr val="bg1"/>
              </a:solidFill>
            </a:rPr>
            <a:t>Основна средства </a:t>
          </a:r>
          <a:r>
            <a:rPr lang="sr-Latn-RS" sz="1100" dirty="0">
              <a:solidFill>
                <a:schemeClr val="bg1"/>
              </a:solidFill>
            </a:rPr>
            <a:t>107.678.198</a:t>
          </a:r>
          <a:r>
            <a:rPr lang="sr-Cyrl-RS" sz="1100" b="1" dirty="0">
              <a:solidFill>
                <a:schemeClr val="bg1"/>
              </a:solidFill>
            </a:rPr>
            <a:t> </a:t>
          </a:r>
          <a:r>
            <a:rPr lang="sr-Cyrl-RS" sz="1100" dirty="0">
              <a:solidFill>
                <a:schemeClr val="bg1"/>
              </a:solidFill>
            </a:rPr>
            <a:t>динара</a:t>
          </a:r>
          <a:endParaRPr lang="en-US" sz="1100" dirty="0">
            <a:solidFill>
              <a:schemeClr val="bg1"/>
            </a:solidFill>
          </a:endParaRPr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/>
        </a:p>
      </dgm:t>
    </dgm:pt>
    <dgm:pt modelId="{8962C693-DF60-43F6-9F43-7615C2E1439A}" type="sibTrans" cxnId="{E14E4EEE-087E-4E8C-92C7-D48A2C2A60C4}">
      <dgm:prSet/>
      <dgm:spPr/>
      <dgm:t>
        <a:bodyPr/>
        <a:lstStyle/>
        <a:p>
          <a:endParaRPr lang="en-US"/>
        </a:p>
      </dgm:t>
    </dgm:pt>
    <dgm:pt modelId="{3641F520-BAF8-4BA4-A826-44FA753A5F4E}">
      <dgm:prSet/>
      <dgm:spPr/>
      <dgm:t>
        <a:bodyPr/>
        <a:lstStyle/>
        <a:p>
          <a:endParaRPr lang="en-US" dirty="0"/>
        </a:p>
      </dgm:t>
    </dgm:pt>
    <dgm:pt modelId="{31D6B297-275C-4FAC-A07E-4467512471AD}" type="parTrans" cxnId="{D5A26C81-B5CA-4FF9-85ED-60967857EFA6}">
      <dgm:prSet/>
      <dgm:spPr/>
      <dgm:t>
        <a:bodyPr/>
        <a:lstStyle/>
        <a:p>
          <a:endParaRPr lang="en-US"/>
        </a:p>
      </dgm:t>
    </dgm:pt>
    <dgm:pt modelId="{53B82682-8E0C-4903-98EA-36CBB0B8A63B}" type="sibTrans" cxnId="{D5A26C81-B5CA-4FF9-85ED-60967857EFA6}">
      <dgm:prSet/>
      <dgm:spPr/>
      <dgm:t>
        <a:bodyPr/>
        <a:lstStyle/>
        <a:p>
          <a:endParaRPr lang="en-US"/>
        </a:p>
      </dgm:t>
    </dgm:pt>
    <dgm:pt modelId="{3BA9396D-1753-43D3-A703-A75A7C19204B}">
      <dgm:prSet/>
      <dgm:spPr/>
      <dgm:t>
        <a:bodyPr/>
        <a:lstStyle/>
        <a:p>
          <a:endParaRPr lang="en-US" dirty="0"/>
        </a:p>
      </dgm:t>
    </dgm:pt>
    <dgm:pt modelId="{FDC0F8DA-00AF-40CD-B616-B7AA7472101C}" type="parTrans" cxnId="{4A16358E-6F75-4AC0-B6E5-E26F15B1A750}">
      <dgm:prSet/>
      <dgm:spPr/>
      <dgm:t>
        <a:bodyPr/>
        <a:lstStyle/>
        <a:p>
          <a:endParaRPr lang="en-US"/>
        </a:p>
      </dgm:t>
    </dgm:pt>
    <dgm:pt modelId="{869210E2-CDFB-49E6-A3F9-D5A55D2018F0}" type="sibTrans" cxnId="{4A16358E-6F75-4AC0-B6E5-E26F15B1A750}">
      <dgm:prSet/>
      <dgm:spPr/>
      <dgm:t>
        <a:bodyPr/>
        <a:lstStyle/>
        <a:p>
          <a:endParaRPr lang="en-US"/>
        </a:p>
      </dgm:t>
    </dgm:pt>
    <dgm:pt modelId="{C64FD589-26EA-483C-BB5E-C8324A82EAF5}">
      <dgm:prSet/>
      <dgm:spPr/>
      <dgm:t>
        <a:bodyPr/>
        <a:lstStyle/>
        <a:p>
          <a:endParaRPr lang="en-US" dirty="0"/>
        </a:p>
      </dgm:t>
    </dgm:pt>
    <dgm:pt modelId="{1E312D33-14E1-4B2B-A210-2A735401CE1C}" type="parTrans" cxnId="{B6507D96-25C4-4121-9433-2A113978B784}">
      <dgm:prSet/>
      <dgm:spPr/>
      <dgm:t>
        <a:bodyPr/>
        <a:lstStyle/>
        <a:p>
          <a:endParaRPr lang="en-US"/>
        </a:p>
      </dgm:t>
    </dgm:pt>
    <dgm:pt modelId="{46E45D53-1277-4C97-8E3B-323B4EBF62F5}" type="sibTrans" cxnId="{B6507D96-25C4-4121-9433-2A113978B784}">
      <dgm:prSet/>
      <dgm:spPr/>
      <dgm:t>
        <a:bodyPr/>
        <a:lstStyle/>
        <a:p>
          <a:endParaRPr lang="en-US"/>
        </a:p>
      </dgm:t>
    </dgm:pt>
    <dgm:pt modelId="{4746DA87-483C-4B84-9A22-BC58F96CB23A}">
      <dgm:prSet custT="1"/>
      <dgm:spPr/>
      <dgm:t>
        <a:bodyPr/>
        <a:lstStyle/>
        <a:p>
          <a:r>
            <a:rPr lang="sr-Cyrl-RS" sz="1100" dirty="0">
              <a:solidFill>
                <a:schemeClr val="bg1"/>
              </a:solidFill>
            </a:rPr>
            <a:t>Расходи за запослене </a:t>
          </a:r>
          <a:r>
            <a:rPr lang="sr-Latn-RS" sz="1100" dirty="0">
              <a:solidFill>
                <a:schemeClr val="bg1"/>
              </a:solidFill>
            </a:rPr>
            <a:t>355.234.543</a:t>
          </a:r>
          <a:r>
            <a:rPr lang="sr-Cyrl-RS" sz="1100" b="1" dirty="0">
              <a:solidFill>
                <a:schemeClr val="bg1"/>
              </a:solidFill>
            </a:rPr>
            <a:t> </a:t>
          </a:r>
          <a:r>
            <a:rPr lang="sr-Cyrl-RS" sz="1100" dirty="0">
              <a:solidFill>
                <a:schemeClr val="bg1"/>
              </a:solidFill>
            </a:rPr>
            <a:t>динара</a:t>
          </a:r>
          <a:endParaRPr lang="en-US" sz="1100" dirty="0">
            <a:solidFill>
              <a:schemeClr val="bg1"/>
            </a:solidFill>
          </a:endParaRPr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/>
        </a:p>
      </dgm:t>
    </dgm:pt>
    <dgm:pt modelId="{DB95B0B9-5D2D-4D1A-A4F8-70F45A0E9738}" type="sibTrans" cxnId="{0F519843-417F-4196-AE51-1E900F71077B}">
      <dgm:prSet/>
      <dgm:spPr/>
      <dgm:t>
        <a:bodyPr/>
        <a:lstStyle/>
        <a:p>
          <a:endParaRPr lang="en-US"/>
        </a:p>
      </dgm:t>
    </dgm:pt>
    <dgm:pt modelId="{8329AE49-ECD5-4C13-B90F-CA83B6E6F994}">
      <dgm:prSet custT="1"/>
      <dgm:spPr/>
      <dgm:t>
        <a:bodyPr/>
        <a:lstStyle/>
        <a:p>
          <a:r>
            <a:rPr lang="sr-Cyrl-RS" sz="1100" dirty="0">
              <a:solidFill>
                <a:schemeClr val="bg1"/>
              </a:solidFill>
            </a:rPr>
            <a:t>Права из социјалног осигурања </a:t>
          </a:r>
          <a:r>
            <a:rPr lang="sr-Latn-RS" sz="1100" dirty="0">
              <a:solidFill>
                <a:schemeClr val="bg1"/>
              </a:solidFill>
            </a:rPr>
            <a:t>17.167.629</a:t>
          </a:r>
          <a:r>
            <a:rPr lang="sr-Cyrl-RS" sz="1100" dirty="0">
              <a:solidFill>
                <a:schemeClr val="bg1"/>
              </a:solidFill>
            </a:rPr>
            <a:t> динара</a:t>
          </a:r>
          <a:endParaRPr lang="en-US" sz="1100" dirty="0">
            <a:solidFill>
              <a:schemeClr val="bg1"/>
            </a:solidFill>
          </a:endParaRPr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/>
        </a:p>
      </dgm:t>
    </dgm:pt>
    <dgm:pt modelId="{9CB0C477-89B3-4058-B341-9FC9F0AB6BB2}" type="sibTrans" cxnId="{47BC94C2-46D4-453B-A292-6076A9F8EE3B}">
      <dgm:prSet/>
      <dgm:spPr/>
      <dgm:t>
        <a:bodyPr/>
        <a:lstStyle/>
        <a:p>
          <a:endParaRPr lang="en-US"/>
        </a:p>
      </dgm:t>
    </dgm:pt>
    <dgm:pt modelId="{3FA5C700-C8EE-4CAC-8DA0-0BA7CA952C72}">
      <dgm:prSet custT="1"/>
      <dgm:spPr/>
      <dgm:t>
        <a:bodyPr/>
        <a:lstStyle/>
        <a:p>
          <a:r>
            <a:rPr lang="sr-Cyrl-RS" sz="1100" dirty="0">
              <a:solidFill>
                <a:schemeClr val="bg1"/>
              </a:solidFill>
            </a:rPr>
            <a:t>Дотације и трансфери </a:t>
          </a:r>
          <a:r>
            <a:rPr lang="sr-Latn-RS" sz="1100" dirty="0">
              <a:solidFill>
                <a:schemeClr val="bg1"/>
              </a:solidFill>
            </a:rPr>
            <a:t>26.859.285</a:t>
          </a:r>
          <a:endParaRPr lang="en-US" sz="1100" dirty="0">
            <a:solidFill>
              <a:schemeClr val="bg1"/>
            </a:solidFill>
          </a:endParaRPr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/>
        </a:p>
      </dgm:t>
    </dgm:pt>
    <dgm:pt modelId="{61B610E5-4DC8-4394-A22C-5BBE6CDEE232}" type="sibTrans" cxnId="{3BA8FFD8-B6F3-4518-99B6-8F25F307CF52}">
      <dgm:prSet/>
      <dgm:spPr/>
      <dgm:t>
        <a:bodyPr/>
        <a:lstStyle/>
        <a:p>
          <a:endParaRPr lang="en-US"/>
        </a:p>
      </dgm:t>
    </dgm:pt>
    <dgm:pt modelId="{ED01A515-5448-4A3E-A2EC-575448D0F5AA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Остали расходи </a:t>
          </a:r>
          <a:r>
            <a:rPr lang="sr-Latn-RS" dirty="0">
              <a:solidFill>
                <a:schemeClr val="bg1"/>
              </a:solidFill>
            </a:rPr>
            <a:t>25.608.671</a:t>
          </a:r>
          <a:r>
            <a:rPr lang="sr-Cyrl-RS" b="1" dirty="0">
              <a:solidFill>
                <a:schemeClr val="bg1"/>
              </a:solidFill>
            </a:rPr>
            <a:t> </a:t>
          </a:r>
          <a:r>
            <a:rPr lang="sr-Cyrl-RS" dirty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/>
        </a:p>
      </dgm:t>
    </dgm:pt>
    <dgm:pt modelId="{B658162B-CA61-458F-8F17-E18D499D4DE8}" type="sibTrans" cxnId="{30638209-A4D1-4BFE-943D-C66C72DB50AF}">
      <dgm:prSet/>
      <dgm:spPr/>
      <dgm:t>
        <a:bodyPr/>
        <a:lstStyle/>
        <a:p>
          <a:endParaRPr lang="en-US"/>
        </a:p>
      </dgm:t>
    </dgm:pt>
    <dgm:pt modelId="{AE26BF5A-34A6-4192-8BEA-D9ECFB941642}">
      <dgm:prSet custT="1"/>
      <dgm:spPr/>
      <dgm:t>
        <a:bodyPr/>
        <a:lstStyle/>
        <a:p>
          <a:r>
            <a:rPr lang="sr-Cyrl-RS" sz="1100" dirty="0">
              <a:solidFill>
                <a:schemeClr val="bg1"/>
              </a:solidFill>
            </a:rPr>
            <a:t>Средства резерве </a:t>
          </a:r>
          <a:r>
            <a:rPr lang="sr-Latn-RS" sz="1100" b="1" dirty="0">
              <a:solidFill>
                <a:schemeClr val="bg1"/>
              </a:solidFill>
            </a:rPr>
            <a:t>2.7</a:t>
          </a:r>
          <a:r>
            <a:rPr lang="sr-Cyrl-RS" sz="1100" b="1" dirty="0">
              <a:solidFill>
                <a:schemeClr val="bg1"/>
              </a:solidFill>
            </a:rPr>
            <a:t>00.000 </a:t>
          </a:r>
          <a:r>
            <a:rPr lang="sr-Cyrl-RS" sz="1100" b="0" dirty="0">
              <a:solidFill>
                <a:schemeClr val="bg1"/>
              </a:solidFill>
            </a:rPr>
            <a:t>динара</a:t>
          </a:r>
          <a:endParaRPr lang="en-US" sz="1100" b="1" dirty="0">
            <a:solidFill>
              <a:schemeClr val="bg1"/>
            </a:solidFill>
          </a:endParaRPr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/>
        </a:p>
      </dgm:t>
    </dgm:pt>
    <dgm:pt modelId="{F67939D1-3ADF-4276-A6FA-0083CE5DA4FA}" type="sibTrans" cxnId="{C2BA2E7D-A4DC-497F-82AA-B05171512E7B}">
      <dgm:prSet/>
      <dgm:spPr/>
      <dgm:t>
        <a:bodyPr/>
        <a:lstStyle/>
        <a:p>
          <a:endParaRPr lang="en-US"/>
        </a:p>
      </dgm:t>
    </dgm:pt>
    <dgm:pt modelId="{7E443FF2-BDC4-4E71-B9F6-239671DF82DA}">
      <dgm:prSet custT="1"/>
      <dgm:spPr/>
      <dgm:t>
        <a:bodyPr/>
        <a:lstStyle/>
        <a:p>
          <a:r>
            <a:rPr lang="sr-Cyrl-RS" sz="1100" b="1" dirty="0">
              <a:solidFill>
                <a:schemeClr val="bg1"/>
              </a:solidFill>
            </a:rPr>
            <a:t>Субвенције </a:t>
          </a:r>
          <a:r>
            <a:rPr lang="sr-Latn-RS" sz="1100" b="1" dirty="0">
              <a:solidFill>
                <a:schemeClr val="bg1"/>
              </a:solidFill>
            </a:rPr>
            <a:t>36.181.953</a:t>
          </a:r>
          <a:r>
            <a:rPr lang="sr-Cyrl-RS" sz="1100" b="1" dirty="0">
              <a:solidFill>
                <a:schemeClr val="bg1"/>
              </a:solidFill>
            </a:rPr>
            <a:t> </a:t>
          </a:r>
          <a:r>
            <a:rPr lang="sr-Cyrl-RS" sz="1100" dirty="0">
              <a:solidFill>
                <a:schemeClr val="bg1"/>
              </a:solidFill>
            </a:rPr>
            <a:t>динара</a:t>
          </a:r>
          <a:endParaRPr lang="en-US" sz="1100" dirty="0">
            <a:solidFill>
              <a:schemeClr val="bg1"/>
            </a:solidFill>
          </a:endParaRPr>
        </a:p>
      </dgm:t>
    </dgm:pt>
    <dgm:pt modelId="{508170D7-E2C4-4BA2-9BDD-A2C4B9950BB5}" type="parTrans" cxnId="{4C86AB9A-7E54-4F80-B0FA-26C0F3E25A62}">
      <dgm:prSet/>
      <dgm:spPr/>
      <dgm:t>
        <a:bodyPr/>
        <a:lstStyle/>
        <a:p>
          <a:endParaRPr lang="en-US"/>
        </a:p>
      </dgm:t>
    </dgm:pt>
    <dgm:pt modelId="{445A31ED-E5A4-44CE-879D-57FCBBE67238}" type="sibTrans" cxnId="{4C86AB9A-7E54-4F80-B0FA-26C0F3E25A62}">
      <dgm:prSet/>
      <dgm:spPr/>
      <dgm:t>
        <a:bodyPr/>
        <a:lstStyle/>
        <a:p>
          <a:endParaRPr lang="en-US"/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436B1-B652-4794-B4F4-4850647DACEB}" type="pres">
      <dgm:prSet presAssocID="{9ED1A3B2-A381-4201-823D-E4B4F944886D}" presName="centerShape" presStyleLbl="node0" presStyleIdx="0" presStyleCnt="1" custScaleX="144055" custScaleY="134986"/>
      <dgm:spPr/>
      <dgm:t>
        <a:bodyPr/>
        <a:lstStyle/>
        <a:p>
          <a:endParaRPr lang="en-US"/>
        </a:p>
      </dgm:t>
    </dgm:pt>
    <dgm:pt modelId="{73F305AC-CFDC-45B1-8AB8-6FABD1C99179}" type="pres">
      <dgm:prSet presAssocID="{A7091EAC-498C-4E8C-B46B-331B042A0C75}" presName="node" presStyleLbl="node1" presStyleIdx="0" presStyleCnt="8" custScaleX="141131" custScaleY="140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8"/>
      <dgm:spPr/>
      <dgm:t>
        <a:bodyPr/>
        <a:lstStyle/>
        <a:p>
          <a:endParaRPr lang="en-US"/>
        </a:p>
      </dgm:t>
    </dgm:pt>
    <dgm:pt modelId="{A14630AA-C1BD-4A7E-B665-0A7C9B6C19C9}" type="pres">
      <dgm:prSet presAssocID="{3FA5C700-C8EE-4CAC-8DA0-0BA7CA952C72}" presName="node" presStyleLbl="node1" presStyleIdx="1" presStyleCnt="8" custScaleX="131953" custScaleY="129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1" presStyleCnt="8"/>
      <dgm:spPr/>
      <dgm:t>
        <a:bodyPr/>
        <a:lstStyle/>
        <a:p>
          <a:endParaRPr lang="en-US"/>
        </a:p>
      </dgm:t>
    </dgm:pt>
    <dgm:pt modelId="{367660ED-AC72-4C8E-B632-31F6943B0135}" type="pres">
      <dgm:prSet presAssocID="{7E443FF2-BDC4-4E71-B9F6-239671DF82DA}" presName="node" presStyleLbl="node1" presStyleIdx="2" presStyleCnt="8" custScaleX="126169" custScaleY="117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3899A-0EFD-425C-A19D-F1650632FD52}" type="pres">
      <dgm:prSet presAssocID="{7E443FF2-BDC4-4E71-B9F6-239671DF82DA}" presName="dummy" presStyleCnt="0"/>
      <dgm:spPr/>
    </dgm:pt>
    <dgm:pt modelId="{EECEA4BF-1BFA-4713-A1BE-727534EA9B59}" type="pres">
      <dgm:prSet presAssocID="{445A31ED-E5A4-44CE-879D-57FCBBE67238}" presName="sibTrans" presStyleLbl="sibTrans2D1" presStyleIdx="2" presStyleCnt="8"/>
      <dgm:spPr/>
      <dgm:t>
        <a:bodyPr/>
        <a:lstStyle/>
        <a:p>
          <a:endParaRPr lang="en-US"/>
        </a:p>
      </dgm:t>
    </dgm:pt>
    <dgm:pt modelId="{E43F7264-94BE-4E7E-8A98-A0D70BB3AF06}" type="pres">
      <dgm:prSet presAssocID="{4746DA87-483C-4B84-9A22-BC58F96CB23A}" presName="node" presStyleLbl="node1" presStyleIdx="3" presStyleCnt="8" custScaleX="121003" custScaleY="119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3" presStyleCnt="8"/>
      <dgm:spPr/>
      <dgm:t>
        <a:bodyPr/>
        <a:lstStyle/>
        <a:p>
          <a:endParaRPr lang="en-US"/>
        </a:p>
      </dgm:t>
    </dgm:pt>
    <dgm:pt modelId="{115526CD-270E-4C52-A164-15F2B6F9FE39}" type="pres">
      <dgm:prSet presAssocID="{8329AE49-ECD5-4C13-B90F-CA83B6E6F994}" presName="node" presStyleLbl="node1" presStyleIdx="4" presStyleCnt="8" custScaleX="120594" custScaleY="116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4" presStyleCnt="8"/>
      <dgm:spPr/>
      <dgm:t>
        <a:bodyPr/>
        <a:lstStyle/>
        <a:p>
          <a:endParaRPr lang="en-US"/>
        </a:p>
      </dgm:t>
    </dgm:pt>
    <dgm:pt modelId="{D19ADD6D-9F0A-4766-B637-BB2D5495A9BB}" type="pres">
      <dgm:prSet presAssocID="{ED01A515-5448-4A3E-A2EC-575448D0F5AA}" presName="node" presStyleLbl="node1" presStyleIdx="5" presStyleCnt="8" custScaleX="113767" custScaleY="116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DB137-9ACF-4A5D-915D-C6DEF62C671A}" type="pres">
      <dgm:prSet presAssocID="{ED01A515-5448-4A3E-A2EC-575448D0F5AA}" presName="dummy" presStyleCnt="0"/>
      <dgm:spPr/>
    </dgm:pt>
    <dgm:pt modelId="{84EFD8D8-F116-4363-8F07-0BDD118D8287}" type="pres">
      <dgm:prSet presAssocID="{B658162B-CA61-458F-8F17-E18D499D4DE8}" presName="sibTrans" presStyleLbl="sibTrans2D1" presStyleIdx="5" presStyleCnt="8"/>
      <dgm:spPr/>
      <dgm:t>
        <a:bodyPr/>
        <a:lstStyle/>
        <a:p>
          <a:endParaRPr lang="en-US"/>
        </a:p>
      </dgm:t>
    </dgm:pt>
    <dgm:pt modelId="{4F05B281-B6DB-45BB-A427-1BF92AADC139}" type="pres">
      <dgm:prSet presAssocID="{AE26BF5A-34A6-4192-8BEA-D9ECFB941642}" presName="node" presStyleLbl="node1" presStyleIdx="6" presStyleCnt="8" custScaleX="132085" custScaleY="125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6" presStyleCnt="8"/>
      <dgm:spPr/>
      <dgm:t>
        <a:bodyPr/>
        <a:lstStyle/>
        <a:p>
          <a:endParaRPr lang="en-US"/>
        </a:p>
      </dgm:t>
    </dgm:pt>
    <dgm:pt modelId="{2D6C03BD-4023-431E-84F6-C080A9961C8A}" type="pres">
      <dgm:prSet presAssocID="{91651A17-950C-49EC-8C35-2517548AE9E6}" presName="node" presStyleLbl="node1" presStyleIdx="7" presStyleCnt="8" custScaleX="134628" custScaleY="131362" custRadScaleRad="93377" custRadScaleInc="-24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15B25BE7-B61F-4399-8DBB-F360C2BA96E5}" type="presOf" srcId="{686A1A37-AC61-4EC6-8398-59788F898E91}" destId="{44C62812-7B8C-4DB2-9C0D-14651D9AFC46}" srcOrd="0" destOrd="0" presId="urn:microsoft.com/office/officeart/2005/8/layout/radial6"/>
    <dgm:cxn modelId="{6AD463C1-088C-44BE-8C34-750F20CE8DA0}" type="presOf" srcId="{3FA5C700-C8EE-4CAC-8DA0-0BA7CA952C72}" destId="{A14630AA-C1BD-4A7E-B665-0A7C9B6C19C9}" srcOrd="0" destOrd="0" presId="urn:microsoft.com/office/officeart/2005/8/layout/radial6"/>
    <dgm:cxn modelId="{D6D3D766-AAF1-452B-B7A5-DE64D7EFBDAC}" srcId="{7D1C9009-9B60-4C15-8E3B-F949FAB90776}" destId="{DC185536-47EC-480B-B419-24BC666B206E}" srcOrd="1" destOrd="0" parTransId="{43B3845C-4A8E-4186-AC01-CB23C9CE3CE4}" sibTransId="{FF327DB0-0FCC-45EC-A004-6349AB5E0A19}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65DC7EE8-791F-4453-AEE4-351692992E5F}" type="presOf" srcId="{B1BE2A8E-285E-4C69-9BFF-CE48B252AA50}" destId="{F4B68BA8-694B-4B7F-8215-68903FFCD2D7}" srcOrd="0" destOrd="0" presId="urn:microsoft.com/office/officeart/2005/8/layout/radial6"/>
    <dgm:cxn modelId="{C11E6F22-FD2F-49D2-BD48-3542B5EC8C51}" type="presOf" srcId="{F67939D1-3ADF-4276-A6FA-0083CE5DA4FA}" destId="{C0575E5C-DEAA-49FF-9C6A-0DF4C03D040D}" srcOrd="0" destOrd="0" presId="urn:microsoft.com/office/officeart/2005/8/layout/radial6"/>
    <dgm:cxn modelId="{464AEB83-A961-4BF3-980D-8DBCF9264695}" srcId="{343B6168-99DB-4C0C-9BE7-E54D7B80C5AD}" destId="{352A865C-AD96-4AB1-8A5C-397B7A7D9B07}" srcOrd="1" destOrd="0" parTransId="{7EC1ADA9-9F6E-4AFC-AE86-4831D523AA38}" sibTransId="{7473CF13-22F0-41AF-BD4E-305659448BE2}"/>
    <dgm:cxn modelId="{4C86AB9A-7E54-4F80-B0FA-26C0F3E25A62}" srcId="{9ED1A3B2-A381-4201-823D-E4B4F944886D}" destId="{7E443FF2-BDC4-4E71-B9F6-239671DF82DA}" srcOrd="2" destOrd="0" parTransId="{508170D7-E2C4-4BA2-9BDD-A2C4B9950BB5}" sibTransId="{445A31ED-E5A4-44CE-879D-57FCBBE67238}"/>
    <dgm:cxn modelId="{47BC94C2-46D4-453B-A292-6076A9F8EE3B}" srcId="{9ED1A3B2-A381-4201-823D-E4B4F944886D}" destId="{8329AE49-ECD5-4C13-B90F-CA83B6E6F994}" srcOrd="4" destOrd="0" parTransId="{6A3537F1-6C7A-4D5E-9BC9-14D14BE7BA95}" sibTransId="{9CB0C477-89B3-4058-B341-9FC9F0AB6BB2}"/>
    <dgm:cxn modelId="{79367CFA-29E9-494C-A699-58E7C53282C6}" type="presOf" srcId="{61B610E5-4DC8-4394-A22C-5BBE6CDEE232}" destId="{5D42F3FF-3AAD-4819-B004-ADDCB69227EB}" srcOrd="0" destOrd="0" presId="urn:microsoft.com/office/officeart/2005/8/layout/radial6"/>
    <dgm:cxn modelId="{3E3F65F0-4760-477C-86B5-CB390EDD29DB}" type="presOf" srcId="{8962C693-DF60-43F6-9F43-7615C2E1439A}" destId="{7C884431-F906-455C-AAF5-4FBEC1E13C27}" srcOrd="0" destOrd="0" presId="urn:microsoft.com/office/officeart/2005/8/layout/radial6"/>
    <dgm:cxn modelId="{DA7610CE-0D19-48FA-ADF1-4992EAE53341}" type="presOf" srcId="{9CB0C477-89B3-4058-B341-9FC9F0AB6BB2}" destId="{1EBC4AA2-7966-4002-8CE2-7479E65C1C79}" srcOrd="0" destOrd="0" presId="urn:microsoft.com/office/officeart/2005/8/layout/radial6"/>
    <dgm:cxn modelId="{B6507D96-25C4-4121-9433-2A113978B784}" srcId="{B1BE2A8E-285E-4C69-9BFF-CE48B252AA50}" destId="{C64FD589-26EA-483C-BB5E-C8324A82EAF5}" srcOrd="2" destOrd="0" parTransId="{1E312D33-14E1-4B2B-A210-2A735401CE1C}" sibTransId="{46E45D53-1277-4C97-8E3B-323B4EBF62F5}"/>
    <dgm:cxn modelId="{4E693A1F-A818-494A-9191-6DDA96FF0598}" type="presOf" srcId="{A7091EAC-498C-4E8C-B46B-331B042A0C75}" destId="{73F305AC-CFDC-45B1-8AB8-6FABD1C99179}" srcOrd="0" destOrd="0" presId="urn:microsoft.com/office/officeart/2005/8/layout/radial6"/>
    <dgm:cxn modelId="{9CBCBA83-8BC0-4D9D-8F59-4CE72862435A}" type="presOf" srcId="{91651A17-950C-49EC-8C35-2517548AE9E6}" destId="{2D6C03BD-4023-431E-84F6-C080A9961C8A}" srcOrd="0" destOrd="0" presId="urn:microsoft.com/office/officeart/2005/8/layout/radial6"/>
    <dgm:cxn modelId="{5C9EFB21-D730-469F-BCC2-6ADA252CF713}" type="presOf" srcId="{B658162B-CA61-458F-8F17-E18D499D4DE8}" destId="{84EFD8D8-F116-4363-8F07-0BDD118D8287}" srcOrd="0" destOrd="0" presId="urn:microsoft.com/office/officeart/2005/8/layout/radial6"/>
    <dgm:cxn modelId="{4A16358E-6F75-4AC0-B6E5-E26F15B1A750}" srcId="{B1BE2A8E-285E-4C69-9BFF-CE48B252AA50}" destId="{3BA9396D-1753-43D3-A703-A75A7C19204B}" srcOrd="1" destOrd="0" parTransId="{FDC0F8DA-00AF-40CD-B616-B7AA7472101C}" sibTransId="{869210E2-CDFB-49E6-A3F9-D5A55D2018F0}"/>
    <dgm:cxn modelId="{D5A26C81-B5CA-4FF9-85ED-60967857EFA6}" srcId="{B1BE2A8E-285E-4C69-9BFF-CE48B252AA50}" destId="{3641F520-BAF8-4BA4-A826-44FA753A5F4E}" srcOrd="3" destOrd="0" parTransId="{31D6B297-275C-4FAC-A07E-4467512471AD}" sibTransId="{53B82682-8E0C-4903-98EA-36CBB0B8A63B}"/>
    <dgm:cxn modelId="{AF333ABE-6D5B-4845-91C6-0C3A13CCB688}" type="presOf" srcId="{8329AE49-ECD5-4C13-B90F-CA83B6E6F994}" destId="{115526CD-270E-4C52-A164-15F2B6F9FE39}" srcOrd="0" destOrd="0" presId="urn:microsoft.com/office/officeart/2005/8/layout/radial6"/>
    <dgm:cxn modelId="{0C33F0FE-52E2-4B0E-855B-178098C26F16}" type="presOf" srcId="{445A31ED-E5A4-44CE-879D-57FCBBE67238}" destId="{EECEA4BF-1BFA-4713-A1BE-727534EA9B59}" srcOrd="0" destOrd="0" presId="urn:microsoft.com/office/officeart/2005/8/layout/radial6"/>
    <dgm:cxn modelId="{4E6E6427-5348-4ECF-99CC-46CA5F3BDA5F}" srcId="{B1BE2A8E-285E-4C69-9BFF-CE48B252AA50}" destId="{7D1C9009-9B60-4C15-8E3B-F949FAB90776}" srcOrd="4" destOrd="0" parTransId="{E75197AC-E7B0-4C26-9D1F-47E47BE7CCEF}" sibTransId="{9D56A871-CE7A-4922-AAF9-9D95A29D1039}"/>
    <dgm:cxn modelId="{BD8B088F-38DD-4C61-9C7F-39D38AF469D9}" type="presOf" srcId="{DB95B0B9-5D2D-4D1A-A4F8-70F45A0E9738}" destId="{19B05264-FBF1-4254-AA6E-8DA1048C9EC5}" srcOrd="0" destOrd="0" presId="urn:microsoft.com/office/officeart/2005/8/layout/radial6"/>
    <dgm:cxn modelId="{8AD44159-442C-4DEC-ACDC-2060DD6FE511}" srcId="{7D1C9009-9B60-4C15-8E3B-F949FAB90776}" destId="{BEBB7508-5593-4665-86D9-67DC9EEDFE00}" srcOrd="0" destOrd="0" parTransId="{C01D930E-241E-4B8F-9FFE-A12F23D4AE61}" sibTransId="{8C2D30BC-9728-4727-AC9C-7DD1886B66DA}"/>
    <dgm:cxn modelId="{0F519843-417F-4196-AE51-1E900F71077B}" srcId="{9ED1A3B2-A381-4201-823D-E4B4F944886D}" destId="{4746DA87-483C-4B84-9A22-BC58F96CB23A}" srcOrd="3" destOrd="0" parTransId="{8A92D324-8EB2-4984-ADCB-62EACF9FECFF}" sibTransId="{DB95B0B9-5D2D-4D1A-A4F8-70F45A0E9738}"/>
    <dgm:cxn modelId="{667A6532-F93A-4FD0-BD4D-A1165020F36F}" srcId="{343B6168-99DB-4C0C-9BE7-E54D7B80C5AD}" destId="{AC73436A-3EE6-4AB1-8B81-F0B7414514C2}" srcOrd="0" destOrd="0" parTransId="{67F09836-65ED-439A-8E55-BF0FF6A12BA6}" sibTransId="{6C19F97B-9D99-4777-817C-1695A372D4F1}"/>
    <dgm:cxn modelId="{2BCAFD75-440C-4239-88D6-EA9B8CD7B7B9}" type="presOf" srcId="{7E443FF2-BDC4-4E71-B9F6-239671DF82DA}" destId="{367660ED-AC72-4C8E-B632-31F6943B0135}" srcOrd="0" destOrd="0" presId="urn:microsoft.com/office/officeart/2005/8/layout/radial6"/>
    <dgm:cxn modelId="{3DFE3AE5-6DA5-4440-A66F-1437FD4DC5D4}" srcId="{B1BE2A8E-285E-4C69-9BFF-CE48B252AA50}" destId="{343B6168-99DB-4C0C-9BE7-E54D7B80C5AD}" srcOrd="5" destOrd="0" parTransId="{6F98FC42-2370-4FD0-A627-0708511F7F32}" sibTransId="{95FBDDB6-4174-4619-B543-81DEF6B7716A}"/>
    <dgm:cxn modelId="{E14E4EEE-087E-4E8C-92C7-D48A2C2A60C4}" srcId="{9ED1A3B2-A381-4201-823D-E4B4F944886D}" destId="{91651A17-950C-49EC-8C35-2517548AE9E6}" srcOrd="7" destOrd="0" parTransId="{842A79D3-4827-4424-A76D-539154392405}" sibTransId="{8962C693-DF60-43F6-9F43-7615C2E1439A}"/>
    <dgm:cxn modelId="{5EC1D513-D8D4-45F0-8AFD-7633B3DF7A52}" type="presOf" srcId="{4746DA87-483C-4B84-9A22-BC58F96CB23A}" destId="{E43F7264-94BE-4E7E-8A98-A0D70BB3AF06}" srcOrd="0" destOrd="0" presId="urn:microsoft.com/office/officeart/2005/8/layout/radial6"/>
    <dgm:cxn modelId="{C2BA2E7D-A4DC-497F-82AA-B05171512E7B}" srcId="{9ED1A3B2-A381-4201-823D-E4B4F944886D}" destId="{AE26BF5A-34A6-4192-8BEA-D9ECFB941642}" srcOrd="6" destOrd="0" parTransId="{053AEA0B-0F73-4DAC-9295-FCA55D0C5C5A}" sibTransId="{F67939D1-3ADF-4276-A6FA-0083CE5DA4FA}"/>
    <dgm:cxn modelId="{D9AC742A-917E-4818-8C2B-93B8B4D0D262}" type="presOf" srcId="{AE26BF5A-34A6-4192-8BEA-D9ECFB941642}" destId="{4F05B281-B6DB-45BB-A427-1BF92AADC139}" srcOrd="0" destOrd="0" presId="urn:microsoft.com/office/officeart/2005/8/layout/radial6"/>
    <dgm:cxn modelId="{30638209-A4D1-4BFE-943D-C66C72DB50AF}" srcId="{9ED1A3B2-A381-4201-823D-E4B4F944886D}" destId="{ED01A515-5448-4A3E-A2EC-575448D0F5AA}" srcOrd="5" destOrd="0" parTransId="{3C8BC949-583D-42C4-9E18-497A2FA6C1D3}" sibTransId="{B658162B-CA61-458F-8F17-E18D499D4DE8}"/>
    <dgm:cxn modelId="{FCCD6129-1EC0-448C-BF7A-51C6647345E8}" type="presOf" srcId="{ED01A515-5448-4A3E-A2EC-575448D0F5AA}" destId="{D19ADD6D-9F0A-4766-B637-BB2D5495A9BB}" srcOrd="0" destOrd="0" presId="urn:microsoft.com/office/officeart/2005/8/layout/radial6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3EF3403C-A42B-483C-89B0-BC54F70E5592}" type="presOf" srcId="{9ED1A3B2-A381-4201-823D-E4B4F944886D}" destId="{E59436B1-B652-4794-B4F4-4850647DACEB}" srcOrd="0" destOrd="0" presId="urn:microsoft.com/office/officeart/2005/8/layout/radial6"/>
    <dgm:cxn modelId="{D556896D-64B6-4407-9D72-65AD81369266}" type="presParOf" srcId="{F4B68BA8-694B-4B7F-8215-68903FFCD2D7}" destId="{E59436B1-B652-4794-B4F4-4850647DACEB}" srcOrd="0" destOrd="0" presId="urn:microsoft.com/office/officeart/2005/8/layout/radial6"/>
    <dgm:cxn modelId="{968B3330-4EC7-4038-9A79-3DB0A8717D55}" type="presParOf" srcId="{F4B68BA8-694B-4B7F-8215-68903FFCD2D7}" destId="{73F305AC-CFDC-45B1-8AB8-6FABD1C99179}" srcOrd="1" destOrd="0" presId="urn:microsoft.com/office/officeart/2005/8/layout/radial6"/>
    <dgm:cxn modelId="{083B0CD6-7D88-48FE-AFF8-2770061EF1B9}" type="presParOf" srcId="{F4B68BA8-694B-4B7F-8215-68903FFCD2D7}" destId="{DA491651-56D0-404C-82B0-25ACBF882A98}" srcOrd="2" destOrd="0" presId="urn:microsoft.com/office/officeart/2005/8/layout/radial6"/>
    <dgm:cxn modelId="{16D38BD4-C749-43E9-9B4D-823F3BABD9FB}" type="presParOf" srcId="{F4B68BA8-694B-4B7F-8215-68903FFCD2D7}" destId="{44C62812-7B8C-4DB2-9C0D-14651D9AFC46}" srcOrd="3" destOrd="0" presId="urn:microsoft.com/office/officeart/2005/8/layout/radial6"/>
    <dgm:cxn modelId="{260041D7-6D0A-428E-8B93-851C50B7B7FF}" type="presParOf" srcId="{F4B68BA8-694B-4B7F-8215-68903FFCD2D7}" destId="{A14630AA-C1BD-4A7E-B665-0A7C9B6C19C9}" srcOrd="4" destOrd="0" presId="urn:microsoft.com/office/officeart/2005/8/layout/radial6"/>
    <dgm:cxn modelId="{0CF0692D-2CC1-4A7C-9D34-EF2560B3E5F1}" type="presParOf" srcId="{F4B68BA8-694B-4B7F-8215-68903FFCD2D7}" destId="{B3474404-DEC3-43DE-B1B0-FCCBA45B0B53}" srcOrd="5" destOrd="0" presId="urn:microsoft.com/office/officeart/2005/8/layout/radial6"/>
    <dgm:cxn modelId="{AF9F521A-6219-4917-9E1D-59F3BF42F08F}" type="presParOf" srcId="{F4B68BA8-694B-4B7F-8215-68903FFCD2D7}" destId="{5D42F3FF-3AAD-4819-B004-ADDCB69227EB}" srcOrd="6" destOrd="0" presId="urn:microsoft.com/office/officeart/2005/8/layout/radial6"/>
    <dgm:cxn modelId="{C3C8656A-E3D8-4B93-884F-161357664691}" type="presParOf" srcId="{F4B68BA8-694B-4B7F-8215-68903FFCD2D7}" destId="{367660ED-AC72-4C8E-B632-31F6943B0135}" srcOrd="7" destOrd="0" presId="urn:microsoft.com/office/officeart/2005/8/layout/radial6"/>
    <dgm:cxn modelId="{8FC87AD8-2CF1-4644-AEE7-2C9CE4780D7C}" type="presParOf" srcId="{F4B68BA8-694B-4B7F-8215-68903FFCD2D7}" destId="{AF93899A-0EFD-425C-A19D-F1650632FD52}" srcOrd="8" destOrd="0" presId="urn:microsoft.com/office/officeart/2005/8/layout/radial6"/>
    <dgm:cxn modelId="{365F4B3E-86AE-4D88-9A0C-8CB046DDA35C}" type="presParOf" srcId="{F4B68BA8-694B-4B7F-8215-68903FFCD2D7}" destId="{EECEA4BF-1BFA-4713-A1BE-727534EA9B59}" srcOrd="9" destOrd="0" presId="urn:microsoft.com/office/officeart/2005/8/layout/radial6"/>
    <dgm:cxn modelId="{FEBE1266-ACDB-43EC-B9AF-A927FC3322F9}" type="presParOf" srcId="{F4B68BA8-694B-4B7F-8215-68903FFCD2D7}" destId="{E43F7264-94BE-4E7E-8A98-A0D70BB3AF06}" srcOrd="10" destOrd="0" presId="urn:microsoft.com/office/officeart/2005/8/layout/radial6"/>
    <dgm:cxn modelId="{DF58FAA5-9051-47B7-9B31-61C6C5137AE0}" type="presParOf" srcId="{F4B68BA8-694B-4B7F-8215-68903FFCD2D7}" destId="{931EF9CE-45BC-491C-9A74-72874D860E58}" srcOrd="11" destOrd="0" presId="urn:microsoft.com/office/officeart/2005/8/layout/radial6"/>
    <dgm:cxn modelId="{8F9F5FD1-5694-48A5-BB25-459151FF677D}" type="presParOf" srcId="{F4B68BA8-694B-4B7F-8215-68903FFCD2D7}" destId="{19B05264-FBF1-4254-AA6E-8DA1048C9EC5}" srcOrd="12" destOrd="0" presId="urn:microsoft.com/office/officeart/2005/8/layout/radial6"/>
    <dgm:cxn modelId="{72A42ED5-3446-4DE8-A4D3-148A0A30BDBF}" type="presParOf" srcId="{F4B68BA8-694B-4B7F-8215-68903FFCD2D7}" destId="{115526CD-270E-4C52-A164-15F2B6F9FE39}" srcOrd="13" destOrd="0" presId="urn:microsoft.com/office/officeart/2005/8/layout/radial6"/>
    <dgm:cxn modelId="{F5160239-523C-416B-B3F0-76F9EFD3254F}" type="presParOf" srcId="{F4B68BA8-694B-4B7F-8215-68903FFCD2D7}" destId="{E442822E-2282-4D84-AEA3-97E5D7F5026E}" srcOrd="14" destOrd="0" presId="urn:microsoft.com/office/officeart/2005/8/layout/radial6"/>
    <dgm:cxn modelId="{5959F9D9-A684-41D8-BEE2-DE8852492309}" type="presParOf" srcId="{F4B68BA8-694B-4B7F-8215-68903FFCD2D7}" destId="{1EBC4AA2-7966-4002-8CE2-7479E65C1C79}" srcOrd="15" destOrd="0" presId="urn:microsoft.com/office/officeart/2005/8/layout/radial6"/>
    <dgm:cxn modelId="{85324FF1-B5A8-42C3-9CD8-B8F3A7B41DAF}" type="presParOf" srcId="{F4B68BA8-694B-4B7F-8215-68903FFCD2D7}" destId="{D19ADD6D-9F0A-4766-B637-BB2D5495A9BB}" srcOrd="16" destOrd="0" presId="urn:microsoft.com/office/officeart/2005/8/layout/radial6"/>
    <dgm:cxn modelId="{363F0F02-6E41-404E-B2E5-4890434DECC7}" type="presParOf" srcId="{F4B68BA8-694B-4B7F-8215-68903FFCD2D7}" destId="{CB9DB137-9ACF-4A5D-915D-C6DEF62C671A}" srcOrd="17" destOrd="0" presId="urn:microsoft.com/office/officeart/2005/8/layout/radial6"/>
    <dgm:cxn modelId="{C75A112C-7212-4B80-9DA4-CA7F2DD70EB5}" type="presParOf" srcId="{F4B68BA8-694B-4B7F-8215-68903FFCD2D7}" destId="{84EFD8D8-F116-4363-8F07-0BDD118D8287}" srcOrd="18" destOrd="0" presId="urn:microsoft.com/office/officeart/2005/8/layout/radial6"/>
    <dgm:cxn modelId="{F93707E6-5B1F-4F40-A3A3-B884267CE7F5}" type="presParOf" srcId="{F4B68BA8-694B-4B7F-8215-68903FFCD2D7}" destId="{4F05B281-B6DB-45BB-A427-1BF92AADC139}" srcOrd="19" destOrd="0" presId="urn:microsoft.com/office/officeart/2005/8/layout/radial6"/>
    <dgm:cxn modelId="{3D4ADB0D-3A32-46EB-993B-C2B89385D5E3}" type="presParOf" srcId="{F4B68BA8-694B-4B7F-8215-68903FFCD2D7}" destId="{FEDFE719-4F44-4DDA-B702-82A372856A51}" srcOrd="20" destOrd="0" presId="urn:microsoft.com/office/officeart/2005/8/layout/radial6"/>
    <dgm:cxn modelId="{EBDDFBD5-050A-401C-B541-60C312E8BADC}" type="presParOf" srcId="{F4B68BA8-694B-4B7F-8215-68903FFCD2D7}" destId="{C0575E5C-DEAA-49FF-9C6A-0DF4C03D040D}" srcOrd="21" destOrd="0" presId="urn:microsoft.com/office/officeart/2005/8/layout/radial6"/>
    <dgm:cxn modelId="{FD35A212-0E1F-4819-BF1F-B29719BECB43}" type="presParOf" srcId="{F4B68BA8-694B-4B7F-8215-68903FFCD2D7}" destId="{2D6C03BD-4023-431E-84F6-C080A9961C8A}" srcOrd="22" destOrd="0" presId="urn:microsoft.com/office/officeart/2005/8/layout/radial6"/>
    <dgm:cxn modelId="{BC555FE2-565F-4CC2-844D-BACDB94E3D46}" type="presParOf" srcId="{F4B68BA8-694B-4B7F-8215-68903FFCD2D7}" destId="{2578787D-F4B0-463A-AA6F-94706894BC8C}" srcOrd="23" destOrd="0" presId="urn:microsoft.com/office/officeart/2005/8/layout/radial6"/>
    <dgm:cxn modelId="{6F30A1FC-C56F-4DA2-B79C-F00209C57B2B}" type="presParOf" srcId="{F4B68BA8-694B-4B7F-8215-68903FFCD2D7}" destId="{7C884431-F906-455C-AAF5-4FBEC1E13C27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130665" y="252995"/>
          <a:ext cx="2971800" cy="2971960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4000" b="1" kern="1200" dirty="0"/>
            <a:t>   БУЏЕТ</a:t>
          </a:r>
          <a:endParaRPr lang="en-US" sz="4000" b="1" kern="1200" dirty="0"/>
        </a:p>
      </dsp:txBody>
      <dsp:txXfrm>
        <a:off x="1130665" y="252995"/>
        <a:ext cx="2971800" cy="2971960"/>
      </dsp:txXfrm>
    </dsp:sp>
    <dsp:sp modelId="{6AE34D3E-FD5D-4402-89AF-BF559D3EC92D}">
      <dsp:nvSpPr>
        <dsp:cNvPr id="0" name=""/>
        <dsp:cNvSpPr/>
      </dsp:nvSpPr>
      <dsp:spPr>
        <a:xfrm>
          <a:off x="2779856" y="159375"/>
          <a:ext cx="330403" cy="33075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1997739" y="3046207"/>
          <a:ext cx="239572" cy="239423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4247163" y="1501036"/>
          <a:ext cx="239572" cy="2394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3766038" y="3240422"/>
          <a:ext cx="330403" cy="33075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064795" y="628912"/>
          <a:ext cx="239572" cy="23942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310720" y="1999836"/>
          <a:ext cx="239572" cy="2394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230843" y="412268"/>
          <a:ext cx="1871374" cy="157373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solidFill>
                <a:schemeClr val="accent1">
                  <a:lumMod val="75000"/>
                </a:schemeClr>
              </a:solidFill>
            </a:rPr>
            <a:t> Скупштина ГО и </a:t>
          </a:r>
          <a:r>
            <a:rPr lang="sr-Latn-RS" sz="1400" b="1" kern="1200" dirty="0">
              <a:solidFill>
                <a:schemeClr val="accent1">
                  <a:lumMod val="75000"/>
                </a:schemeClr>
              </a:solidFill>
            </a:rPr>
            <a:t>o</a:t>
          </a:r>
          <a:r>
            <a:rPr lang="sr-Cyrl-RS" sz="1400" b="1" kern="1200" dirty="0">
              <a:solidFill>
                <a:schemeClr val="accent1">
                  <a:lumMod val="75000"/>
                </a:schemeClr>
              </a:solidFill>
            </a:rPr>
            <a:t>пштинско руководство</a:t>
          </a:r>
        </a:p>
      </dsp:txBody>
      <dsp:txXfrm>
        <a:off x="230843" y="412268"/>
        <a:ext cx="1871374" cy="1573734"/>
      </dsp:txXfrm>
    </dsp:sp>
    <dsp:sp modelId="{D4397D2C-6DDE-4A42-9855-5F94ADD7F1F8}">
      <dsp:nvSpPr>
        <dsp:cNvPr id="0" name=""/>
        <dsp:cNvSpPr/>
      </dsp:nvSpPr>
      <dsp:spPr>
        <a:xfrm>
          <a:off x="2445795" y="639553"/>
          <a:ext cx="330403" cy="3307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3923157" y="2297705"/>
          <a:ext cx="597408" cy="59767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87C1F-9236-44A9-A8EB-D04D567D5110}">
      <dsp:nvSpPr>
        <dsp:cNvPr id="0" name=""/>
        <dsp:cNvSpPr/>
      </dsp:nvSpPr>
      <dsp:spPr>
        <a:xfrm>
          <a:off x="4175490" y="3004738"/>
          <a:ext cx="1489164" cy="1208204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Остали корисници буџета</a:t>
          </a:r>
          <a:endParaRPr lang="en-US" sz="1300" b="1" kern="1200" dirty="0"/>
        </a:p>
      </dsp:txBody>
      <dsp:txXfrm>
        <a:off x="4175490" y="3004738"/>
        <a:ext cx="1489164" cy="1208204"/>
      </dsp:txXfrm>
    </dsp:sp>
    <dsp:sp modelId="{B235A495-374B-4D1A-8789-AE4C5E2111BE}">
      <dsp:nvSpPr>
        <dsp:cNvPr id="0" name=""/>
        <dsp:cNvSpPr/>
      </dsp:nvSpPr>
      <dsp:spPr>
        <a:xfrm>
          <a:off x="3821662" y="1097119"/>
          <a:ext cx="330403" cy="3307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72109-8E5D-4053-B61A-0B3478B9B1AD}">
      <dsp:nvSpPr>
        <dsp:cNvPr id="0" name=""/>
        <dsp:cNvSpPr/>
      </dsp:nvSpPr>
      <dsp:spPr>
        <a:xfrm>
          <a:off x="73724" y="1669226"/>
          <a:ext cx="239572" cy="2394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2C18D-3114-4EE5-AF78-5918D0C6D624}">
      <dsp:nvSpPr>
        <dsp:cNvPr id="0" name=""/>
        <dsp:cNvSpPr/>
      </dsp:nvSpPr>
      <dsp:spPr>
        <a:xfrm>
          <a:off x="1959161" y="2533385"/>
          <a:ext cx="239572" cy="2394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134CB-4AC4-48BB-9B33-81FBDB5B6F90}">
      <dsp:nvSpPr>
        <dsp:cNvPr id="0" name=""/>
        <dsp:cNvSpPr/>
      </dsp:nvSpPr>
      <dsp:spPr>
        <a:xfrm>
          <a:off x="4652192" y="1433541"/>
          <a:ext cx="1478471" cy="1208204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Индиректни корисници буџета</a:t>
          </a:r>
          <a:endParaRPr lang="en-US" sz="1300" b="1" kern="1200" dirty="0"/>
        </a:p>
      </dsp:txBody>
      <dsp:txXfrm>
        <a:off x="4652192" y="1433541"/>
        <a:ext cx="1478471" cy="1208204"/>
      </dsp:txXfrm>
    </dsp:sp>
    <dsp:sp modelId="{F2F183C6-0454-4175-882C-713D684AF07A}">
      <dsp:nvSpPr>
        <dsp:cNvPr id="0" name=""/>
        <dsp:cNvSpPr/>
      </dsp:nvSpPr>
      <dsp:spPr>
        <a:xfrm>
          <a:off x="4588539" y="2308870"/>
          <a:ext cx="239572" cy="2394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8DFA3-2EB1-42B0-8B26-BFCD87CE2603}">
      <dsp:nvSpPr>
        <dsp:cNvPr id="0" name=""/>
        <dsp:cNvSpPr/>
      </dsp:nvSpPr>
      <dsp:spPr>
        <a:xfrm>
          <a:off x="2273401" y="2847623"/>
          <a:ext cx="1208227" cy="1208204"/>
        </a:xfrm>
        <a:prstGeom prst="ellipse">
          <a:avLst/>
        </a:prstGeom>
        <a:solidFill>
          <a:srgbClr val="CD3F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/>
            <a:t>Стручне службе</a:t>
          </a:r>
          <a:endParaRPr lang="en-US" sz="1400" b="1" kern="1200" dirty="0"/>
        </a:p>
      </dsp:txBody>
      <dsp:txXfrm>
        <a:off x="2273401" y="2847623"/>
        <a:ext cx="1208227" cy="1208204"/>
      </dsp:txXfrm>
    </dsp:sp>
    <dsp:sp modelId="{4ABBCF6F-E7DA-4CE7-A2F5-6DD06BFAA1FA}">
      <dsp:nvSpPr>
        <dsp:cNvPr id="0" name=""/>
        <dsp:cNvSpPr/>
      </dsp:nvSpPr>
      <dsp:spPr>
        <a:xfrm>
          <a:off x="3844599" y="2926183"/>
          <a:ext cx="239572" cy="23942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2114857" y="2664295"/>
          <a:ext cx="610260" cy="2231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5130" y="0"/>
              </a:lnTo>
              <a:lnTo>
                <a:pt x="305130" y="2231114"/>
              </a:lnTo>
              <a:lnTo>
                <a:pt x="610260" y="22311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362161" y="3722026"/>
        <a:ext cx="115653" cy="115653"/>
      </dsp:txXfrm>
    </dsp:sp>
    <dsp:sp modelId="{EE8B77DA-77C5-46AD-80A2-BD307CFE9F0A}">
      <dsp:nvSpPr>
        <dsp:cNvPr id="0" name=""/>
        <dsp:cNvSpPr/>
      </dsp:nvSpPr>
      <dsp:spPr>
        <a:xfrm>
          <a:off x="2114857" y="2664295"/>
          <a:ext cx="576787" cy="1638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8393" y="0"/>
              </a:lnTo>
              <a:lnTo>
                <a:pt x="288393" y="1638955"/>
              </a:lnTo>
              <a:lnTo>
                <a:pt x="576787" y="163895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359814" y="3440336"/>
        <a:ext cx="86874" cy="86874"/>
      </dsp:txXfrm>
    </dsp:sp>
    <dsp:sp modelId="{531482B3-13DA-4E77-8EF9-7A508768A321}">
      <dsp:nvSpPr>
        <dsp:cNvPr id="0" name=""/>
        <dsp:cNvSpPr/>
      </dsp:nvSpPr>
      <dsp:spPr>
        <a:xfrm>
          <a:off x="2114857" y="2664295"/>
          <a:ext cx="593496" cy="1102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748" y="0"/>
              </a:lnTo>
              <a:lnTo>
                <a:pt x="296748" y="1102156"/>
              </a:lnTo>
              <a:lnTo>
                <a:pt x="593496" y="110215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80310" y="3184079"/>
        <a:ext cx="62589" cy="62589"/>
      </dsp:txXfrm>
    </dsp:sp>
    <dsp:sp modelId="{F1903401-CDA9-4777-A04C-F19A89F110A0}">
      <dsp:nvSpPr>
        <dsp:cNvPr id="0" name=""/>
        <dsp:cNvSpPr/>
      </dsp:nvSpPr>
      <dsp:spPr>
        <a:xfrm>
          <a:off x="2114857" y="2664295"/>
          <a:ext cx="565657" cy="270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828" y="0"/>
              </a:lnTo>
              <a:lnTo>
                <a:pt x="282828" y="270819"/>
              </a:lnTo>
              <a:lnTo>
                <a:pt x="565657" y="27081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82007" y="2784026"/>
        <a:ext cx="31357" cy="31357"/>
      </dsp:txXfrm>
    </dsp:sp>
    <dsp:sp modelId="{25CF5DCC-0AE9-4D09-ABC1-8BE4D97FDFCB}">
      <dsp:nvSpPr>
        <dsp:cNvPr id="0" name=""/>
        <dsp:cNvSpPr/>
      </dsp:nvSpPr>
      <dsp:spPr>
        <a:xfrm>
          <a:off x="2114857" y="1214266"/>
          <a:ext cx="608072" cy="1450029"/>
        </a:xfrm>
        <a:custGeom>
          <a:avLst/>
          <a:gdLst/>
          <a:ahLst/>
          <a:cxnLst/>
          <a:rect l="0" t="0" r="0" b="0"/>
          <a:pathLst>
            <a:path>
              <a:moveTo>
                <a:pt x="0" y="1450029"/>
              </a:moveTo>
              <a:lnTo>
                <a:pt x="304036" y="1450029"/>
              </a:lnTo>
              <a:lnTo>
                <a:pt x="304036" y="0"/>
              </a:lnTo>
              <a:lnTo>
                <a:pt x="608072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79584" y="1899971"/>
        <a:ext cx="78618" cy="78618"/>
      </dsp:txXfrm>
    </dsp:sp>
    <dsp:sp modelId="{D1C52863-34A6-4E04-9740-6E0567681A8F}">
      <dsp:nvSpPr>
        <dsp:cNvPr id="0" name=""/>
        <dsp:cNvSpPr/>
      </dsp:nvSpPr>
      <dsp:spPr>
        <a:xfrm rot="16200000">
          <a:off x="401749" y="1610750"/>
          <a:ext cx="1319125" cy="21070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/>
            <a:t>На основу чега се доноси буџет</a:t>
          </a:r>
          <a:endParaRPr lang="en-US" sz="2000" b="1" kern="1200" dirty="0"/>
        </a:p>
      </dsp:txBody>
      <dsp:txXfrm rot="16200000">
        <a:off x="401749" y="1610750"/>
        <a:ext cx="1319125" cy="2107090"/>
      </dsp:txXfrm>
    </dsp:sp>
    <dsp:sp modelId="{AD67EDBF-32B4-495C-A262-4812FBE80932}">
      <dsp:nvSpPr>
        <dsp:cNvPr id="0" name=""/>
        <dsp:cNvSpPr/>
      </dsp:nvSpPr>
      <dsp:spPr>
        <a:xfrm>
          <a:off x="2722930" y="81349"/>
          <a:ext cx="5441466" cy="22658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b="1" kern="1200"/>
            <a:t>	</a:t>
          </a:r>
          <a:r>
            <a:rPr lang="sr-Cyrl-RS" sz="1400" b="1" kern="1200"/>
            <a:t>Закони и прописи: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sr-Latn-RS" sz="1400" kern="1200"/>
            <a:t>  - </a:t>
          </a:r>
          <a:r>
            <a:rPr lang="sr-Cyrl-RS" sz="1400" kern="1200"/>
            <a:t>Закон о финансирању локалне самоуправе,</a:t>
          </a:r>
          <a:endParaRPr lang="sr-Latn-RS" sz="1400" kern="1200"/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sr-Latn-RS" sz="1400" kern="1200"/>
            <a:t>  - </a:t>
          </a:r>
          <a:r>
            <a:rPr lang="sr-Cyrl-RS" sz="1400" kern="1200"/>
            <a:t>Закон о буџетском систему,</a:t>
          </a:r>
          <a:endParaRPr lang="sr-Latn-RS" sz="1400" kern="1200"/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sr-Latn-RS" sz="1400" kern="1200"/>
            <a:t>  - </a:t>
          </a:r>
          <a:r>
            <a:rPr lang="sr-Cyrl-RS" sz="1400" kern="1200"/>
            <a:t>Закон о локалној самоуправи, </a:t>
          </a:r>
          <a:endParaRPr lang="sr-Latn-RS" sz="1400" kern="1200"/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sr-Latn-RS" sz="1400" kern="1200"/>
            <a:t>  - </a:t>
          </a:r>
          <a:r>
            <a:rPr lang="sr-Cyrl-RS" sz="1400" kern="1200"/>
            <a:t>Упутство Министарства финансија за припрему одлуке о</a:t>
          </a:r>
          <a:r>
            <a:rPr lang="sr-Latn-RS" sz="1400" kern="1200"/>
            <a:t> </a:t>
          </a:r>
          <a:r>
            <a:rPr lang="sr-Cyrl-RS" sz="1400" kern="1200"/>
            <a:t>буџету </a:t>
          </a:r>
          <a:r>
            <a:rPr lang="sr-Latn-RS" sz="1400" kern="1200"/>
            <a:t> </a:t>
          </a:r>
          <a:r>
            <a:rPr lang="sr-Cyrl-RS" sz="1400" kern="1200"/>
            <a:t>за 202</a:t>
          </a:r>
          <a:r>
            <a:rPr lang="sr-Latn-RS" sz="1400" kern="1200"/>
            <a:t>4</a:t>
          </a:r>
          <a:r>
            <a:rPr lang="sr-Cyrl-RS" sz="1400" kern="1200"/>
            <a:t>. годину и др.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sr-Latn-RS" sz="1400" kern="1200"/>
            <a:t>  - </a:t>
          </a:r>
          <a:r>
            <a:rPr lang="sr-Cyrl-RS" sz="1400" kern="1200"/>
            <a:t>Статут Градске општине Звездара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sr-Latn-RS" sz="1400" kern="1200"/>
            <a:t>  - </a:t>
          </a:r>
          <a:r>
            <a:rPr lang="sr-Cyrl-RS" sz="1400" kern="1200"/>
            <a:t>Сви посебни прописи којима су утврђене надлежности ЈЛС</a:t>
          </a:r>
          <a:endParaRPr lang="sr-Cyrl-RS" sz="1400" kern="1200" dirty="0"/>
        </a:p>
      </dsp:txBody>
      <dsp:txXfrm>
        <a:off x="2722930" y="81349"/>
        <a:ext cx="5441466" cy="2265833"/>
      </dsp:txXfrm>
    </dsp:sp>
    <dsp:sp modelId="{A288E7CD-845A-4B30-8D9E-0FCFF4059FF8}">
      <dsp:nvSpPr>
        <dsp:cNvPr id="0" name=""/>
        <dsp:cNvSpPr/>
      </dsp:nvSpPr>
      <dsp:spPr>
        <a:xfrm>
          <a:off x="2680515" y="2535709"/>
          <a:ext cx="5486794" cy="7988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/>
            <a:t>	</a:t>
          </a:r>
          <a:r>
            <a:rPr lang="sr-Cyrl-RS" sz="1400" b="1" kern="1200"/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/>
            <a:t>   - </a:t>
          </a:r>
          <a:r>
            <a:rPr lang="sr-Cyrl-RS" sz="1400" kern="1200"/>
            <a:t>Стратегија развоја</a:t>
          </a:r>
          <a:endParaRPr lang="sr-Latn-RS" sz="1400" kern="120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/>
            <a:t>   - </a:t>
          </a:r>
          <a:r>
            <a:rPr lang="sr-Cyrl-RS" sz="1400" kern="1200"/>
            <a:t>Акциони планови за поједине области</a:t>
          </a:r>
          <a:endParaRPr lang="en-US" sz="1400" kern="1200" dirty="0"/>
        </a:p>
      </dsp:txBody>
      <dsp:txXfrm>
        <a:off x="2680515" y="2535709"/>
        <a:ext cx="5486794" cy="798812"/>
      </dsp:txXfrm>
    </dsp:sp>
    <dsp:sp modelId="{573F9BF2-AC82-43FC-A361-118085DB3D65}">
      <dsp:nvSpPr>
        <dsp:cNvPr id="0" name=""/>
        <dsp:cNvSpPr/>
      </dsp:nvSpPr>
      <dsp:spPr>
        <a:xfrm>
          <a:off x="2708353" y="3561699"/>
          <a:ext cx="5458956" cy="409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   - Потребе буџетских корисника</a:t>
          </a:r>
          <a:endParaRPr lang="en-US" sz="1400" kern="1200" dirty="0"/>
        </a:p>
      </dsp:txBody>
      <dsp:txXfrm>
        <a:off x="2708353" y="3561699"/>
        <a:ext cx="5458956" cy="409505"/>
      </dsp:txXfrm>
    </dsp:sp>
    <dsp:sp modelId="{B2DE3A8A-BA09-499F-9C72-0630724E4538}">
      <dsp:nvSpPr>
        <dsp:cNvPr id="0" name=""/>
        <dsp:cNvSpPr/>
      </dsp:nvSpPr>
      <dsp:spPr>
        <a:xfrm>
          <a:off x="2691644" y="4098907"/>
          <a:ext cx="5475665" cy="4086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   - Започети пројекти из ранијих година</a:t>
          </a:r>
          <a:endParaRPr lang="en-US" sz="1400" kern="1200" dirty="0"/>
        </a:p>
      </dsp:txBody>
      <dsp:txXfrm>
        <a:off x="2691644" y="4098907"/>
        <a:ext cx="5475665" cy="408688"/>
      </dsp:txXfrm>
    </dsp:sp>
    <dsp:sp modelId="{94F14A6F-3CD0-4A17-88D3-6F4D0EB2D4E6}">
      <dsp:nvSpPr>
        <dsp:cNvPr id="0" name=""/>
        <dsp:cNvSpPr/>
      </dsp:nvSpPr>
      <dsp:spPr>
        <a:xfrm>
          <a:off x="2725118" y="4683807"/>
          <a:ext cx="5442191" cy="423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   - Остварење прошлогодишњег буџета</a:t>
          </a:r>
          <a:endParaRPr lang="en-US" sz="1400" kern="1200" dirty="0"/>
        </a:p>
      </dsp:txBody>
      <dsp:txXfrm>
        <a:off x="2725118" y="4683807"/>
        <a:ext cx="5442191" cy="42320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0.44288</cdr:x>
      <cdr:y>0.06761</cdr:y>
    </cdr:from>
    <cdr:to>
      <cdr:x>0.64887</cdr:x>
      <cdr:y>0.15761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096344" y="324557"/>
          <a:ext cx="1440148" cy="43204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3175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sr-Cyrl-RS" sz="1000" b="1" kern="1200" dirty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Комуналне делатности 0,</a:t>
          </a:r>
          <a:r>
            <a:rPr lang="sr-Latn-RS" sz="1000" b="1" kern="1200" dirty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42</a:t>
          </a:r>
          <a:r>
            <a:rPr lang="sr-Cyrl-RS" sz="1000" b="1" kern="1200" dirty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 %</a:t>
          </a:r>
          <a:endParaRPr lang="en-US" sz="1000" b="1" kern="1200" dirty="0">
            <a:solidFill>
              <a:prstClr val="black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0.13951</cdr:x>
      <cdr:y>0.57067</cdr:y>
    </cdr:from>
    <cdr:to>
      <cdr:x>0.2703</cdr:x>
      <cdr:y>0.76115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75395" y="27395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91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491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60" cy="496491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2" y="9431599"/>
            <a:ext cx="2945660" cy="496491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91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91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6" tIns="46063" rIns="92126" bIns="4606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2126" tIns="46063" rIns="92126" bIns="4606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60" cy="496491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31599"/>
            <a:ext cx="2945660" cy="496491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7888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1390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6040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3229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29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5305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7585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3018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0256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7766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743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7/25/2024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054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7/25/2024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7/25/2024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7/25/2024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3174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7/25/2024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054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7/25/2024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7/25/2024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7/25/2024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://openclipart.org/detail/171507/money-pot-by-gnokii-1715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6973"/>
            <a:ext cx="7772400" cy="1470025"/>
          </a:xfrm>
        </p:spPr>
        <p:txBody>
          <a:bodyPr/>
          <a:lstStyle/>
          <a:p>
            <a:r>
              <a:rPr lang="sr-Cyrl-RS" b="1" dirty="0">
                <a:solidFill>
                  <a:srgbClr val="002060"/>
                </a:solidFill>
              </a:rPr>
              <a:t>ГРАДСКА ОПШТИНА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sr-Cyrl-RS" b="1" dirty="0">
                <a:solidFill>
                  <a:srgbClr val="002060"/>
                </a:solidFill>
              </a:rPr>
              <a:t>ЗВЕЗДАРА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/>
          <a:lstStyle/>
          <a:p>
            <a:r>
              <a:rPr lang="sr-Cyrl-RS" i="1" dirty="0">
                <a:solidFill>
                  <a:schemeClr val="tx2">
                    <a:lumMod val="75000"/>
                  </a:schemeClr>
                </a:solidFill>
              </a:rPr>
              <a:t>ГРАЂАНСКИ ВОДИЧ КРОЗ</a:t>
            </a:r>
            <a:endParaRPr lang="sr-Latn-RS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r-Cyrl-RS" i="1" dirty="0">
                <a:solidFill>
                  <a:schemeClr val="tx2">
                    <a:lumMod val="75000"/>
                  </a:schemeClr>
                </a:solidFill>
              </a:rPr>
              <a:t>ОДЛУКУ О БУЏЕТУ за 202</a:t>
            </a:r>
            <a:r>
              <a:rPr lang="sr-Latn-RS" i="1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sr-Cyrl-RS" i="1" dirty="0">
                <a:solidFill>
                  <a:schemeClr val="tx2">
                    <a:lumMod val="75000"/>
                  </a:schemeClr>
                </a:solidFill>
              </a:rPr>
              <a:t>. годину</a:t>
            </a: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57FBA82-1E25-2E10-1B75-B5382B612D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263199"/>
            <a:ext cx="1836535" cy="192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7989568"/>
      </p:ext>
    </p:extLst>
  </p:cSld>
  <p:clrMapOvr>
    <a:masterClrMapping/>
  </p:clrMapOvr>
  <p:extLst>
    <p:ext uri="{E180D4A7-C9FB-4DFB-919C-405C955672EB}">
      <p14:showEvtLst xmlns:p14="http://schemas.microsoft.com/office/powerpoint/2010/main" xmlns="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19919"/>
          </a:xfrm>
        </p:spPr>
        <p:txBody>
          <a:bodyPr>
            <a:noAutofit/>
          </a:bodyPr>
          <a:lstStyle/>
          <a:p>
            <a:r>
              <a:rPr lang="sr-Cyrl-RS" sz="2800" b="1" dirty="0">
                <a:solidFill>
                  <a:srgbClr val="002060"/>
                </a:solidFill>
              </a:rPr>
              <a:t>Шта су приходи и примања буџета?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20682541"/>
              </p:ext>
            </p:extLst>
          </p:nvPr>
        </p:nvGraphicFramePr>
        <p:xfrm>
          <a:off x="25152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5208" y="6489700"/>
            <a:ext cx="2133600" cy="365125"/>
          </a:xfrm>
        </p:spPr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787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198" y="332656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>
                <a:solidFill>
                  <a:srgbClr val="002060"/>
                </a:solidFill>
              </a:rPr>
              <a:t>Структура планираних прихода и примања</a:t>
            </a:r>
            <a:br>
              <a:rPr lang="sr-Cyrl-RS" sz="3000" b="1" dirty="0">
                <a:solidFill>
                  <a:srgbClr val="002060"/>
                </a:solidFill>
              </a:rPr>
            </a:br>
            <a:r>
              <a:rPr lang="sr-Cyrl-RS" sz="3000" b="1" dirty="0">
                <a:solidFill>
                  <a:srgbClr val="002060"/>
                </a:solidFill>
              </a:rPr>
              <a:t>за 2024. годину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964943578"/>
              </p:ext>
            </p:extLst>
          </p:nvPr>
        </p:nvGraphicFramePr>
        <p:xfrm>
          <a:off x="1259632" y="1412776"/>
          <a:ext cx="684076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graphicEl>
                                              <a:dgm id="{AFBC9C78-4E8A-498B-ACC1-DC2EFA6E3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graphicEl>
                                              <a:dgm id="{63432802-399F-407F-AC10-7219543A0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graphicEl>
                                              <a:dgm id="{9DDE88A7-5745-4E4F-A7A8-F71A4DA0D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graphicEl>
                                              <a:dgm id="{FC69A2CE-A671-47B5-8CD8-544465E52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graphicEl>
                                              <a:dgm id="{924D5C5A-10E8-4A9B-9B86-5B5AA7DA7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900" b="1" dirty="0">
                <a:solidFill>
                  <a:srgbClr val="002060"/>
                </a:solidFill>
              </a:rPr>
              <a:t>Структура планираних прихода и примања за 2024. годину</a:t>
            </a:r>
            <a:endParaRPr lang="en-US" sz="29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81781499"/>
              </p:ext>
            </p:extLst>
          </p:nvPr>
        </p:nvGraphicFramePr>
        <p:xfrm>
          <a:off x="1115616" y="1667235"/>
          <a:ext cx="6912768" cy="4439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63725402"/>
              </p:ext>
            </p:extLst>
          </p:nvPr>
        </p:nvGraphicFramePr>
        <p:xfrm>
          <a:off x="1619672" y="2075117"/>
          <a:ext cx="61817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73616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1417" y="476672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2800" b="1" dirty="0">
                <a:solidFill>
                  <a:srgbClr val="002060"/>
                </a:solidFill>
              </a:rPr>
              <a:t>На шта се троше јавна средства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4921786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sr-Cyrl-RS" sz="1600" dirty="0"/>
              <a:t>      Буџет мора бити у равнотежи, што значи да расходи морају одговарати приходима.  Укупни планирани расходи и издаци буџета у 2024. години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РАСХОДИ </a:t>
            </a:r>
            <a:r>
              <a:rPr lang="sr-Cyrl-RS" sz="1600" dirty="0"/>
              <a:t>Расходи представљају све трошкове градске општине за плате буџетских корисника, набавку роба и услуга, субвенције, дотације, трансфере и остале трошкове које општина обезбеђује без директне и непосредне накнаде. </a:t>
            </a:r>
            <a:endParaRPr lang="vi-VN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ИЗДАЦИ</a:t>
            </a:r>
            <a:r>
              <a:rPr lang="sr-Cyrl-RS" sz="16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600" dirty="0"/>
              <a:t>e</a:t>
            </a:r>
            <a:r>
              <a:rPr lang="sr-Cyrl-RS" sz="16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РАСХОДИ И ИЗДАЦИ </a:t>
            </a:r>
            <a:r>
              <a:rPr lang="sr-Cyrl-RS" sz="1600" dirty="0"/>
              <a:t>морају се исказивати на законом прописан начин, односно морају се исказивати: по </a:t>
            </a:r>
            <a:r>
              <a:rPr lang="sr-Cyrl-RS" sz="1600" i="1" dirty="0"/>
              <a:t>програмима</a:t>
            </a:r>
            <a:r>
              <a:rPr lang="sr-Cyrl-RS" sz="1600" dirty="0"/>
              <a:t> који показују колико се троши за извршавање основних надлежности и стратешких циљева градске општине; по </a:t>
            </a:r>
            <a:r>
              <a:rPr lang="sr-Cyrl-RS" sz="1600" i="1" dirty="0"/>
              <a:t>основној намени </a:t>
            </a:r>
            <a:r>
              <a:rPr lang="sr-Cyrl-RS" sz="1600" dirty="0"/>
              <a:t>која показује за коју врсту трошка се средства издвајају; по </a:t>
            </a:r>
            <a:r>
              <a:rPr lang="sr-Cyrl-RS" sz="1600" i="1" dirty="0"/>
              <a:t>функцији</a:t>
            </a:r>
            <a:r>
              <a:rPr lang="sr-Cyrl-RS" sz="1600" dirty="0"/>
              <a:t> која показује функционалну намену за одређену област и по </a:t>
            </a:r>
            <a:r>
              <a:rPr lang="sr-Cyrl-RS" sz="1600" i="1" dirty="0"/>
              <a:t>корисницима буџета </a:t>
            </a:r>
            <a:r>
              <a:rPr lang="sr-Cyrl-RS" sz="1600" dirty="0"/>
              <a:t>што показује организацију рада градске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CFD6A88A-550B-4306-B111-9817A14514A4}"/>
              </a:ext>
            </a:extLst>
          </p:cNvPr>
          <p:cNvSpPr/>
          <p:nvPr/>
        </p:nvSpPr>
        <p:spPr>
          <a:xfrm>
            <a:off x="3050831" y="2132856"/>
            <a:ext cx="3042338" cy="8640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bg1"/>
                </a:solidFill>
              </a:rPr>
              <a:t> 780.729.718 динара</a:t>
            </a:r>
            <a:endParaRPr lang="sr-Latn-R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074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000" b="1" dirty="0">
                <a:solidFill>
                  <a:srgbClr val="002060"/>
                </a:solidFill>
              </a:rPr>
              <a:t>Шта су расходи и издаци буџета?</a:t>
            </a:r>
            <a:endParaRPr lang="en-US" sz="30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80545920"/>
              </p:ext>
            </p:extLst>
          </p:nvPr>
        </p:nvGraphicFramePr>
        <p:xfrm>
          <a:off x="304800" y="997435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220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Autofit/>
          </a:bodyPr>
          <a:lstStyle/>
          <a:p>
            <a:r>
              <a:rPr lang="sr-Cyrl-RS" sz="2500" b="1" dirty="0">
                <a:solidFill>
                  <a:srgbClr val="002060"/>
                </a:solidFill>
              </a:rPr>
              <a:t>Структура планираних расхода и издатака буџета</a:t>
            </a:r>
            <a:br>
              <a:rPr lang="sr-Cyrl-RS" sz="2500" b="1" dirty="0">
                <a:solidFill>
                  <a:srgbClr val="002060"/>
                </a:solidFill>
              </a:rPr>
            </a:br>
            <a:r>
              <a:rPr lang="sr-Cyrl-RS" sz="2500" b="1" dirty="0">
                <a:solidFill>
                  <a:srgbClr val="002060"/>
                </a:solidFill>
              </a:rPr>
              <a:t>за 2024. годину</a:t>
            </a:r>
            <a:endParaRPr lang="en-US" sz="25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25531042"/>
              </p:ext>
            </p:extLst>
          </p:nvPr>
        </p:nvGraphicFramePr>
        <p:xfrm>
          <a:off x="457200" y="1600200"/>
          <a:ext cx="8229600" cy="475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1549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376" y="250826"/>
            <a:ext cx="8147248" cy="1143000"/>
          </a:xfrm>
        </p:spPr>
        <p:txBody>
          <a:bodyPr>
            <a:normAutofit/>
          </a:bodyPr>
          <a:lstStyle/>
          <a:p>
            <a:r>
              <a:rPr lang="sr-Cyrl-RS" sz="2800" b="1" dirty="0"/>
              <a:t>Структура планираних расхода и издатака буџета за 202</a:t>
            </a:r>
            <a:r>
              <a:rPr lang="sr-Latn-RS" sz="2800" b="1" dirty="0"/>
              <a:t>4</a:t>
            </a:r>
            <a:r>
              <a:rPr lang="sr-Cyrl-RS" sz="2800" b="1" dirty="0"/>
              <a:t>. годину</a:t>
            </a:r>
            <a:endParaRPr lang="en-US" sz="28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08319958"/>
              </p:ext>
            </p:extLst>
          </p:nvPr>
        </p:nvGraphicFramePr>
        <p:xfrm>
          <a:off x="1187624" y="1916832"/>
          <a:ext cx="61817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57083071"/>
              </p:ext>
            </p:extLst>
          </p:nvPr>
        </p:nvGraphicFramePr>
        <p:xfrm>
          <a:off x="1123950" y="1552575"/>
          <a:ext cx="7264474" cy="4612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68867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74389"/>
            <a:ext cx="7787208" cy="505459"/>
          </a:xfrm>
        </p:spPr>
        <p:txBody>
          <a:bodyPr>
            <a:normAutofit/>
          </a:bodyPr>
          <a:lstStyle/>
          <a:p>
            <a:r>
              <a:rPr lang="sr-Cyrl-RS" sz="2200" b="1" dirty="0">
                <a:solidFill>
                  <a:srgbClr val="002060"/>
                </a:solidFill>
              </a:rPr>
              <a:t>Расходи буџета по програмима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638873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4573240"/>
              </p:ext>
            </p:extLst>
          </p:nvPr>
        </p:nvGraphicFramePr>
        <p:xfrm>
          <a:off x="611560" y="664371"/>
          <a:ext cx="7787208" cy="595569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xmlns="" val="1754900752"/>
                    </a:ext>
                  </a:extLst>
                </a:gridCol>
                <a:gridCol w="1517340">
                  <a:extLst>
                    <a:ext uri="{9D8B030D-6E8A-4147-A177-3AD203B41FA5}">
                      <a16:colId xmlns:a16="http://schemas.microsoft.com/office/drawing/2014/main" xmlns="" val="826029379"/>
                    </a:ext>
                  </a:extLst>
                </a:gridCol>
                <a:gridCol w="1157300">
                  <a:extLst>
                    <a:ext uri="{9D8B030D-6E8A-4147-A177-3AD203B41FA5}">
                      <a16:colId xmlns:a16="http://schemas.microsoft.com/office/drawing/2014/main" xmlns="" val="29433948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Назив програма</a:t>
                      </a:r>
                      <a:endParaRPr lang="en-US" sz="1600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2024. годину  (динара)</a:t>
                      </a:r>
                      <a:endParaRPr lang="en-US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67739698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300" kern="1200" dirty="0">
                          <a:effectLst/>
                        </a:rPr>
                        <a:t> Програм 1. Становање, урбанизам и просторно планирање</a:t>
                      </a:r>
                      <a:endParaRPr lang="en-US" sz="13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---</a:t>
                      </a:r>
                      <a:endParaRPr lang="en-US" sz="1200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---</a:t>
                      </a:r>
                      <a:endParaRPr lang="en-US" sz="1200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002703372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300" dirty="0"/>
                        <a:t> Програм 2. Комуналне делатности</a:t>
                      </a:r>
                      <a:endParaRPr lang="en-US" sz="13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/>
                        <a:t>           3.236.651</a:t>
                      </a:r>
                      <a:endParaRPr lang="en-US" sz="1200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0,42%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698863823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300" dirty="0"/>
                        <a:t> Програм 3. Локални економски развој</a:t>
                      </a:r>
                      <a:endParaRPr lang="en-US" sz="13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---</a:t>
                      </a:r>
                      <a:endParaRPr lang="en-US" sz="1200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---</a:t>
                      </a:r>
                      <a:endParaRPr lang="en-US" sz="1200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108287674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300" dirty="0"/>
                        <a:t> Програм 4. Развој туризма</a:t>
                      </a:r>
                      <a:endParaRPr lang="en-US" sz="13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---</a:t>
                      </a:r>
                      <a:endParaRPr lang="en-US" sz="1200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---</a:t>
                      </a:r>
                      <a:endParaRPr lang="en-US" sz="1200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267397033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300" dirty="0"/>
                        <a:t> Програм 5. Пољопривреда и рурални развој</a:t>
                      </a:r>
                      <a:endParaRPr lang="en-US" sz="13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---</a:t>
                      </a:r>
                      <a:endParaRPr lang="en-US" sz="1200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---</a:t>
                      </a:r>
                      <a:endParaRPr lang="en-US" sz="1200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652443609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300" dirty="0"/>
                        <a:t> Програм 6. Заштита животне средине</a:t>
                      </a:r>
                      <a:endParaRPr lang="en-US" sz="13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---</a:t>
                      </a:r>
                      <a:endParaRPr lang="en-US" sz="1200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---</a:t>
                      </a:r>
                      <a:endParaRPr lang="en-US" sz="1200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45616700"/>
                  </a:ext>
                </a:extLst>
              </a:tr>
              <a:tr h="292898">
                <a:tc>
                  <a:txBody>
                    <a:bodyPr/>
                    <a:lstStyle/>
                    <a:p>
                      <a:r>
                        <a:rPr lang="sr-Cyrl-RS" sz="1300" dirty="0"/>
                        <a:t> Програм 7. Организација саобраћаја и саобраћајна инфраструктура </a:t>
                      </a:r>
                      <a:endParaRPr lang="en-US" sz="13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/>
                        <a:t>         2.000.000</a:t>
                      </a:r>
                      <a:endParaRPr lang="en-US" sz="1200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0,26%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800143352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300" dirty="0"/>
                        <a:t> Програм 8. Предшколско васпитање и образовање</a:t>
                      </a:r>
                      <a:endParaRPr lang="en-US" sz="13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---</a:t>
                      </a:r>
                      <a:endParaRPr lang="en-US" sz="1200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100" dirty="0"/>
                        <a:t>---</a:t>
                      </a:r>
                      <a:endParaRPr lang="en-US" sz="1100" dirty="0"/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086219187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300" dirty="0"/>
                        <a:t> Програм 9. Основно образовање и васпитање</a:t>
                      </a:r>
                      <a:endParaRPr lang="en-US" sz="13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/>
                        <a:t>         21.378.585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2,74%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766556103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300" dirty="0"/>
                        <a:t> Програм 10. Средње образовање и васпитање</a:t>
                      </a:r>
                      <a:endParaRPr lang="en-US" sz="13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---</a:t>
                      </a:r>
                      <a:endParaRPr lang="en-US" sz="1200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115389646"/>
                  </a:ext>
                </a:extLst>
              </a:tr>
              <a:tr h="319183">
                <a:tc>
                  <a:txBody>
                    <a:bodyPr/>
                    <a:lstStyle/>
                    <a:p>
                      <a:r>
                        <a:rPr lang="sr-Cyrl-RS" sz="1300" dirty="0"/>
                        <a:t> Програм 11. Социјална и дечија заштита</a:t>
                      </a:r>
                      <a:endParaRPr lang="en-US" sz="13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/>
                        <a:t>         12.509.629</a:t>
                      </a:r>
                      <a:endParaRPr lang="en-US" sz="1200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1,60%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414730366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300" dirty="0"/>
                        <a:t> Програм 12. Здравствена заштита</a:t>
                      </a:r>
                      <a:endParaRPr lang="en-US" sz="13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/>
                        <a:t>           100.000</a:t>
                      </a:r>
                      <a:endParaRPr lang="en-US" sz="1200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0,01%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43777792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300" dirty="0"/>
                        <a:t> Програм 13. Развој културе и информисања</a:t>
                      </a:r>
                      <a:endParaRPr lang="en-US" sz="13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/>
                        <a:t>           4.675.000</a:t>
                      </a:r>
                      <a:endParaRPr lang="en-US" sz="1200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0,60%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084141709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300" dirty="0"/>
                        <a:t> Програм 14. Развој спорта и омладине</a:t>
                      </a:r>
                      <a:endParaRPr lang="en-US" sz="13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/>
                        <a:t>         10.000.000</a:t>
                      </a:r>
                      <a:endParaRPr lang="en-US" sz="1200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1,28%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712639953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300" dirty="0"/>
                        <a:t> Програм 15. Опште услуге локалне самоуправе </a:t>
                      </a:r>
                      <a:endParaRPr lang="en-US" sz="13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/>
                        <a:t>       566.056.622</a:t>
                      </a:r>
                      <a:endParaRPr lang="en-US" sz="1200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72,50%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949910891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300" dirty="0"/>
                        <a:t> Програм 16. Политички систем локалне самоуправе</a:t>
                      </a:r>
                      <a:endParaRPr lang="en-US" sz="13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/>
                        <a:t>         124.591.278</a:t>
                      </a:r>
                      <a:endParaRPr lang="en-US" sz="1200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15,96%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566446889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300" dirty="0"/>
                        <a:t> Програм 17. Енергетска ефикасност  и обновљиви извори енергије</a:t>
                      </a:r>
                      <a:endParaRPr lang="en-US" sz="13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/>
                        <a:t>           36.181.953</a:t>
                      </a:r>
                      <a:endParaRPr lang="en-US" sz="1200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4,63%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19978124"/>
                  </a:ext>
                </a:extLst>
              </a:tr>
              <a:tr h="360133">
                <a:tc>
                  <a:txBody>
                    <a:bodyPr/>
                    <a:lstStyle/>
                    <a:p>
                      <a:r>
                        <a:rPr lang="sr-Cyrl-RS" sz="1400" b="1" dirty="0"/>
                        <a:t>  Укупни расходи по програмима: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300" b="1" dirty="0"/>
                        <a:t>780.729.718</a:t>
                      </a:r>
                      <a:endParaRPr lang="en-US" sz="1300" b="1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300" b="1" dirty="0"/>
                        <a:t>100%</a:t>
                      </a:r>
                      <a:endParaRPr lang="en-US" sz="1300" b="1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22740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r-Cyrl-RS" sz="3100" b="1" dirty="0">
                <a:solidFill>
                  <a:srgbClr val="002060"/>
                </a:solidFill>
              </a:rPr>
              <a:t>Структура расхода по буџетским програмима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57348316"/>
              </p:ext>
            </p:extLst>
          </p:nvPr>
        </p:nvGraphicFramePr>
        <p:xfrm>
          <a:off x="879946" y="1387798"/>
          <a:ext cx="7384107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45339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500" b="1" dirty="0">
                <a:solidFill>
                  <a:srgbClr val="002060"/>
                </a:solidFill>
              </a:rPr>
              <a:t>Расходи буџета расподељени по директним и индиректним буџетским корисницима</a:t>
            </a:r>
            <a:endParaRPr lang="en-US" sz="25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82055989"/>
              </p:ext>
            </p:extLst>
          </p:nvPr>
        </p:nvGraphicFramePr>
        <p:xfrm>
          <a:off x="845723" y="1968244"/>
          <a:ext cx="7452554" cy="2921511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4859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80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96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noProof="1">
                          <a:effectLst/>
                        </a:rPr>
                        <a:t>Ред.</a:t>
                      </a:r>
                      <a:r>
                        <a:rPr lang="sr-Latn-RS" sz="1200" noProof="1">
                          <a:effectLst/>
                        </a:rPr>
                        <a:t> </a:t>
                      </a:r>
                      <a:r>
                        <a:rPr lang="sr-Cyrl-RS" sz="1200" noProof="1">
                          <a:effectLst/>
                        </a:rPr>
                        <a:t>бр.</a:t>
                      </a:r>
                      <a:endParaRPr lang="sr-Cyrl-RS" sz="1200" noProof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noProof="1">
                          <a:effectLst/>
                        </a:rPr>
                        <a:t>Назив буџетског корисника</a:t>
                      </a:r>
                      <a:endParaRPr lang="sr-Cyrl-RS" sz="1500" noProof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2024. годину </a:t>
                      </a:r>
                      <a:endParaRPr lang="sr-Latn-RS" sz="1200" dirty="0"/>
                    </a:p>
                    <a:p>
                      <a:pPr algn="ctr"/>
                      <a:r>
                        <a:rPr lang="sr-Cyrl-RS" sz="1200" dirty="0"/>
                        <a:t>(износ у динарима)</a:t>
                      </a:r>
                      <a:endParaRPr lang="en-US" sz="1200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6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1.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  Скупштина Градске општине Звездара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effectLst/>
                          <a:latin typeface="Times New Roman"/>
                          <a:ea typeface="Times New Roman"/>
                        </a:rPr>
                        <a:t>66.626.800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Latn-R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8,53</a:t>
                      </a:r>
                      <a:r>
                        <a:rPr lang="sr-Cyrl-R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2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2.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  Председник Градске општине Звездара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effectLst/>
                          <a:latin typeface="Times New Roman"/>
                          <a:ea typeface="Times New Roman"/>
                        </a:rPr>
                        <a:t>  17.743.678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2,27</a:t>
                      </a:r>
                      <a:r>
                        <a:rPr lang="sr-Cyrl-R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2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3.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  Веће Градске општине Звездара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effectLst/>
                          <a:latin typeface="Times New Roman"/>
                          <a:ea typeface="Times New Roman"/>
                        </a:rPr>
                        <a:t>  40.220.800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5,15</a:t>
                      </a:r>
                      <a:r>
                        <a:rPr lang="sr-Cyrl-R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78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300" dirty="0">
                          <a:effectLst/>
                        </a:rPr>
                        <a:t>4</a:t>
                      </a:r>
                      <a:r>
                        <a:rPr lang="en-US" sz="1300" dirty="0">
                          <a:effectLst/>
                        </a:rPr>
                        <a:t>.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  Управа Градске општине Звездара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effectLst/>
                          <a:latin typeface="Times New Roman"/>
                          <a:ea typeface="Times New Roman"/>
                        </a:rPr>
                        <a:t>629.778.738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80,67</a:t>
                      </a:r>
                      <a:r>
                        <a:rPr lang="sr-Cyrl-R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42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300" dirty="0">
                          <a:effectLst/>
                        </a:rPr>
                        <a:t>5</a:t>
                      </a:r>
                      <a:r>
                        <a:rPr lang="en-US" sz="1300" dirty="0">
                          <a:effectLst/>
                        </a:rPr>
                        <a:t>.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  Месна заједница Звездара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effectLst/>
                          <a:latin typeface="Times New Roman"/>
                          <a:ea typeface="Times New Roman"/>
                        </a:rPr>
                        <a:t>  26.359.702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3,38</a:t>
                      </a:r>
                      <a:r>
                        <a:rPr lang="sr-Cyrl-R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5042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800" b="1" dirty="0">
                          <a:effectLst/>
                        </a:rPr>
                        <a:t>У К У П Н О:</a:t>
                      </a:r>
                      <a:endParaRPr lang="en-US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b="1" dirty="0">
                          <a:effectLst/>
                          <a:latin typeface="Times New Roman"/>
                          <a:ea typeface="Times New Roman"/>
                        </a:rPr>
                        <a:t>780.729.718</a:t>
                      </a:r>
                      <a:endParaRPr lang="en-US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sr-Cyrl-RS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97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5602" name="AutoShape 2" descr="Ð ÐµÐ·ÑÐ»ÑÐ°Ñ ÑÐ»Ð¸ÐºÐ° Ð·Ð° zvezdara sli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604" name="AutoShape 4" descr="Ð ÐµÐ·ÑÐ»ÑÐ°Ñ ÑÐ»Ð¸ÐºÐ° Ð·Ð° zvezdara sli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4664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2385" y="3789040"/>
            <a:ext cx="3412490" cy="227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C:\Users\filimari\Desktop\bg3-772x4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221088"/>
            <a:ext cx="3388618" cy="1800200"/>
          </a:xfrm>
          <a:prstGeom prst="rect">
            <a:avLst/>
          </a:prstGeom>
          <a:noFill/>
        </p:spPr>
      </p:pic>
      <p:pic>
        <p:nvPicPr>
          <p:cNvPr id="25608" name="Picture 8" descr="C:\Users\filimari\Desktop\241012-opstina-1-250x1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04664"/>
            <a:ext cx="2381250" cy="1790700"/>
          </a:xfrm>
          <a:prstGeom prst="rect">
            <a:avLst/>
          </a:prstGeom>
          <a:noFill/>
        </p:spPr>
      </p:pic>
      <p:pic>
        <p:nvPicPr>
          <p:cNvPr id="25609" name="Picture 9" descr="C:\Users\filimari\Desktop\logo-cir-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353" y="2710086"/>
            <a:ext cx="3980431" cy="646906"/>
          </a:xfrm>
          <a:prstGeom prst="rect">
            <a:avLst/>
          </a:prstGeom>
          <a:noFill/>
        </p:spPr>
      </p:pic>
      <p:pic>
        <p:nvPicPr>
          <p:cNvPr id="25610" name="Picture 10" descr="C:\Users\filimari\Desktop\181115-zvezdaristeotvaranje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404664"/>
            <a:ext cx="2438400" cy="1800200"/>
          </a:xfrm>
          <a:prstGeom prst="rect">
            <a:avLst/>
          </a:prstGeom>
          <a:noFill/>
        </p:spPr>
      </p:pic>
      <p:pic>
        <p:nvPicPr>
          <p:cNvPr id="25611" name="Picture 11" descr="C:\Users\filimari\Desktop\download (1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2420888"/>
            <a:ext cx="2465834" cy="153657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67087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F7CB4A-67E9-4969-9378-2F9471CD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686"/>
          </a:xfrm>
        </p:spPr>
        <p:txBody>
          <a:bodyPr>
            <a:normAutofit/>
          </a:bodyPr>
          <a:lstStyle/>
          <a:p>
            <a:r>
              <a:rPr lang="sr-Cyrl-RS" sz="2600" b="1" dirty="0">
                <a:solidFill>
                  <a:srgbClr val="002060"/>
                </a:solidFill>
              </a:rPr>
              <a:t>Најважнија улагања</a:t>
            </a:r>
            <a:r>
              <a:rPr lang="sr-Latn-RS" sz="2600" b="1" dirty="0">
                <a:solidFill>
                  <a:srgbClr val="002060"/>
                </a:solidFill>
              </a:rPr>
              <a:t> </a:t>
            </a:r>
            <a:r>
              <a:rPr lang="sr-Cyrl-RS" sz="2600" b="1" dirty="0">
                <a:solidFill>
                  <a:srgbClr val="002060"/>
                </a:solidFill>
              </a:rPr>
              <a:t>од интереса</a:t>
            </a:r>
            <a:br>
              <a:rPr lang="sr-Cyrl-RS" sz="2600" b="1" dirty="0">
                <a:solidFill>
                  <a:srgbClr val="002060"/>
                </a:solidFill>
              </a:rPr>
            </a:br>
            <a:r>
              <a:rPr lang="sr-Cyrl-RS" sz="2600" b="1" dirty="0">
                <a:solidFill>
                  <a:srgbClr val="002060"/>
                </a:solidFill>
              </a:rPr>
              <a:t>за локалну заједницу</a:t>
            </a:r>
            <a:endParaRPr lang="en-US" sz="26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xmlns="" id="{331EDB91-2BB9-44DA-8764-415DB494F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78650724"/>
              </p:ext>
            </p:extLst>
          </p:nvPr>
        </p:nvGraphicFramePr>
        <p:xfrm>
          <a:off x="719572" y="1416772"/>
          <a:ext cx="7704855" cy="4836579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33922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43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14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66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1642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700" dirty="0">
                          <a:effectLst/>
                        </a:rPr>
                        <a:t>Назив 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 </a:t>
                      </a:r>
                      <a:r>
                        <a:rPr lang="sr-Cyrl-RS" sz="1700" noProof="1">
                          <a:effectLst/>
                        </a:rPr>
                        <a:t>Планирана средства</a:t>
                      </a:r>
                      <a:endParaRPr lang="sr-Cyrl-RS" sz="1700" noProof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2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20</a:t>
                      </a:r>
                      <a:r>
                        <a:rPr lang="sr-Cyrl-RS" sz="1700" b="1" dirty="0">
                          <a:effectLst/>
                        </a:rPr>
                        <a:t>2</a:t>
                      </a:r>
                      <a:r>
                        <a:rPr lang="sr-Latn-RS" sz="1700" b="1" dirty="0">
                          <a:effectLst/>
                        </a:rPr>
                        <a:t>4</a:t>
                      </a:r>
                      <a:r>
                        <a:rPr lang="sr-Cyrl-RS" sz="1700" b="1" dirty="0">
                          <a:effectLst/>
                        </a:rPr>
                        <a:t>.</a:t>
                      </a:r>
                      <a:endParaRPr lang="en-US" sz="17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20</a:t>
                      </a:r>
                      <a:r>
                        <a:rPr lang="sr-Cyrl-RS" sz="1700" b="1" dirty="0">
                          <a:effectLst/>
                        </a:rPr>
                        <a:t>2</a:t>
                      </a:r>
                      <a:r>
                        <a:rPr lang="sr-Latn-RS" sz="1700" b="1" dirty="0">
                          <a:effectLst/>
                        </a:rPr>
                        <a:t>5</a:t>
                      </a:r>
                      <a:r>
                        <a:rPr lang="sr-Cyrl-RS" sz="1700" b="1" dirty="0">
                          <a:effectLst/>
                        </a:rPr>
                        <a:t>.</a:t>
                      </a:r>
                      <a:endParaRPr lang="en-US" sz="17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202</a:t>
                      </a:r>
                      <a:r>
                        <a:rPr lang="sr-Latn-RS" sz="1700" b="1" dirty="0">
                          <a:effectLst/>
                        </a:rPr>
                        <a:t>6</a:t>
                      </a:r>
                      <a:r>
                        <a:rPr lang="sr-Cyrl-RS" sz="1700" b="1" dirty="0">
                          <a:effectLst/>
                        </a:rPr>
                        <a:t>.</a:t>
                      </a:r>
                      <a:endParaRPr lang="en-US" sz="17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</a:rPr>
                        <a:t>Одржавање</a:t>
                      </a:r>
                      <a:r>
                        <a:rPr lang="sr-Latn-ME" sz="1100" dirty="0">
                          <a:effectLst/>
                        </a:rPr>
                        <a:t> cao</a:t>
                      </a:r>
                      <a:r>
                        <a:rPr lang="sr-Cyrl-RS" sz="1100" dirty="0">
                          <a:effectLst/>
                        </a:rPr>
                        <a:t>браћајних површина унутар </a:t>
                      </a:r>
                      <a:r>
                        <a:rPr lang="sr-Latn-RS" sz="1100" dirty="0">
                          <a:effectLst/>
                        </a:rPr>
                        <a:t> </a:t>
                      </a:r>
                      <a:r>
                        <a:rPr lang="sr-Cyrl-RS" sz="1100" dirty="0">
                          <a:effectLst/>
                        </a:rPr>
                        <a:t>стамбених блокова 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Times New Roman"/>
                          <a:ea typeface="Times New Roman"/>
                        </a:rPr>
                        <a:t>5.000.000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Times New Roman"/>
                          <a:ea typeface="Times New Roman"/>
                        </a:rPr>
                        <a:t>20.000.000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Times New Roman"/>
                          <a:ea typeface="Times New Roman"/>
                        </a:rPr>
                        <a:t>25.000.000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9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Радови на одржавању и санацији некатегорисаних путева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Times New Roman"/>
                          <a:ea typeface="Times New Roman"/>
                        </a:rPr>
                        <a:t>10.000.000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Times New Roman"/>
                          <a:ea typeface="Times New Roman"/>
                        </a:rPr>
                        <a:t>---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Times New Roman"/>
                          <a:ea typeface="Times New Roman"/>
                        </a:rPr>
                        <a:t>---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29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</a:rPr>
                        <a:t>Финансирање израде пројектно техничке документације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Times New Roman"/>
                          <a:ea typeface="Times New Roman"/>
                        </a:rPr>
                        <a:t>300.000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Times New Roman"/>
                          <a:ea typeface="Times New Roman"/>
                        </a:rPr>
                        <a:t>28.000.000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Times New Roman"/>
                          <a:ea typeface="Times New Roman"/>
                        </a:rPr>
                        <a:t>30.000.000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48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Радови на адаптацији и санацији објеката  на територији ГО Звездара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Times New Roman"/>
                          <a:ea typeface="Times New Roman"/>
                        </a:rPr>
                        <a:t>212.000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Times New Roman"/>
                          <a:ea typeface="Times New Roman"/>
                        </a:rPr>
                        <a:t>10.000.000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Times New Roman"/>
                          <a:ea typeface="Times New Roman"/>
                        </a:rPr>
                        <a:t>10.000.000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5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Финансирање изградње дечијих игралишта на територији ГО Звездара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Times New Roman"/>
                          <a:ea typeface="Times New Roman"/>
                        </a:rPr>
                        <a:t>20.240.000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Times New Roman"/>
                          <a:ea typeface="Times New Roman"/>
                        </a:rPr>
                        <a:t>60.000.000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Times New Roman"/>
                          <a:ea typeface="Times New Roman"/>
                        </a:rPr>
                        <a:t>70.000.000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5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и одржавање  спортских објеката на територији ГО Звездара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Times New Roman"/>
                          <a:ea typeface="Times New Roman"/>
                        </a:rPr>
                        <a:t>10.000.000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Times New Roman"/>
                          <a:ea typeface="Times New Roman"/>
                        </a:rPr>
                        <a:t>30.000.000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Times New Roman"/>
                          <a:ea typeface="Times New Roman"/>
                        </a:rPr>
                        <a:t>35.000.000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4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Трансфер школама за текуће поправке и одржавање школских објеката на територији ГО Звездара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Times New Roman"/>
                          <a:ea typeface="Times New Roman"/>
                        </a:rPr>
                        <a:t>10.000.000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Times New Roman"/>
                          <a:ea typeface="Times New Roman"/>
                        </a:rPr>
                        <a:t>15.000.000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  <a:latin typeface="Times New Roman"/>
                          <a:ea typeface="Times New Roman"/>
                        </a:rPr>
                        <a:t>20.000.000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Суфинансирање на пројекату енергетске ефикасности, заштите животне средине и подстицање употребе обновљивих извора енергије</a:t>
                      </a:r>
                      <a:r>
                        <a:rPr lang="sr-Latn-RS" sz="11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sr-Cyrl-RS" sz="11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соларни панели)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Times New Roman"/>
                          <a:ea typeface="Times New Roman"/>
                        </a:rPr>
                        <a:t>36.000.000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Times New Roman"/>
                          <a:ea typeface="Times New Roman"/>
                        </a:rPr>
                        <a:t>---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Times New Roman"/>
                          <a:ea typeface="Times New Roman"/>
                        </a:rPr>
                        <a:t>---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160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Стручни надзор над извођењем радова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365.000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8.000.000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8.000.000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0C8D17-1B6A-44A9-964C-1E30D9DB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240" y="6400799"/>
            <a:ext cx="2133600" cy="365125"/>
          </a:xfrm>
        </p:spPr>
        <p:txBody>
          <a:bodyPr/>
          <a:lstStyle/>
          <a:p>
            <a:fld id="{75FB0A07-249F-4345-993B-6AB4700608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3518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3911533"/>
            <a:ext cx="7704856" cy="175391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sr-Latn-RS" sz="2800" dirty="0"/>
              <a:t>     </a:t>
            </a:r>
            <a:r>
              <a:rPr lang="sr-Cyrl-RS" sz="2800" dirty="0"/>
              <a:t>Уколико сте заинтересовани да сагледате у целини Одлуку о буџету Градске општине Звездара за 20</a:t>
            </a:r>
            <a:r>
              <a:rPr lang="sr-Latn-RS" sz="2800" dirty="0"/>
              <a:t>24</a:t>
            </a:r>
            <a:r>
              <a:rPr lang="sr-Cyrl-RS" sz="2800" dirty="0"/>
              <a:t>. годину, исту можете преузети на интернет страници градске општине:  </a:t>
            </a:r>
            <a:r>
              <a:rPr lang="sr-Latn-RS" sz="2800" i="1" u="sng" dirty="0"/>
              <a:t>www.zvezdara.rs</a:t>
            </a: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E62371-BC8F-97A1-A304-59190809B3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2146" y="620688"/>
            <a:ext cx="5315692" cy="3067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12768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09C276E-7A8A-F6F6-0D2D-79CF1D87E0D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4747" y="692694"/>
            <a:ext cx="3189068" cy="22364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852F1F-02E6-C8B3-BF00-DC4C5F809E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671" y="692694"/>
            <a:ext cx="3385058" cy="22364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AF9AEF8-8433-A844-C642-BDDFD75E820B}"/>
              </a:ext>
            </a:extLst>
          </p:cNvPr>
          <p:cNvSpPr/>
          <p:nvPr/>
        </p:nvSpPr>
        <p:spPr>
          <a:xfrm>
            <a:off x="2518217" y="3214058"/>
            <a:ext cx="41391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Хвала на пажњи!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050" name="Picture 2" descr="Union Budget 2024: 3 things that could lift stock market mood on July 23 -  BusinessToday">
            <a:extLst>
              <a:ext uri="{FF2B5EF4-FFF2-40B4-BE49-F238E27FC236}">
                <a16:creationId xmlns:a16="http://schemas.microsoft.com/office/drawing/2014/main" xmlns="" id="{C67AB593-4732-24A9-852F-F8D8BD1D3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175937"/>
            <a:ext cx="4042343" cy="2275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4739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3888" y="672727"/>
            <a:ext cx="18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52381"/>
            <a:ext cx="75376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градске општине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202</a:t>
            </a:r>
            <a:r>
              <a:rPr lang="sr-Latn-RS" dirty="0"/>
              <a:t>4</a:t>
            </a:r>
            <a:r>
              <a:rPr lang="sr-Cyrl-RS" dirty="0"/>
              <a:t>. годину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202</a:t>
            </a:r>
            <a:r>
              <a:rPr lang="sr-Latn-RS" dirty="0"/>
              <a:t>4</a:t>
            </a:r>
            <a:r>
              <a:rPr lang="sr-Cyrl-RS" dirty="0"/>
              <a:t>. 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пројекти</a:t>
            </a:r>
            <a:r>
              <a:rPr lang="sr-Latn-RS" dirty="0"/>
              <a:t> </a:t>
            </a:r>
            <a:r>
              <a:rPr lang="sr-Cyrl-RS" dirty="0"/>
              <a:t>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101A5BB-5D92-33C6-3285-2D94C8AA873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252381"/>
            <a:ext cx="2667000" cy="2031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60605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6732" y="3022421"/>
            <a:ext cx="791053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       </a:t>
            </a:r>
            <a:r>
              <a:rPr lang="sr-Cyrl-RS" sz="1600" dirty="0"/>
              <a:t>Иако није 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градске општине, као и о начину планирања, расподеле и трошења буџетских средстава.</a:t>
            </a:r>
            <a:r>
              <a:rPr lang="ru-RU" sz="1600" dirty="0"/>
              <a:t> </a:t>
            </a:r>
          </a:p>
          <a:p>
            <a:pPr algn="just"/>
            <a:r>
              <a:rPr lang="ru-RU" sz="1600" dirty="0"/>
              <a:t>      Драго нам је што је Градска општина Звездара, путем јавне расправе, укључила грађане у процес планирања буџета. Учешће грађана помогло нам је да боље сагледамо потребе наше заједнице.</a:t>
            </a:r>
            <a:endParaRPr lang="en-US" sz="1600" dirty="0"/>
          </a:p>
          <a:p>
            <a:pPr algn="just"/>
            <a:r>
              <a:rPr lang="ru-RU" sz="1600" dirty="0"/>
              <a:t>      </a:t>
            </a:r>
            <a:r>
              <a:rPr lang="sr-Latn-RS" sz="1600" dirty="0"/>
              <a:t>Кроз</a:t>
            </a:r>
            <a:r>
              <a:rPr lang="ru-RU" sz="1600" dirty="0"/>
              <a:t> </a:t>
            </a:r>
            <a:r>
              <a:rPr lang="sr-Latn-RS" sz="1600" dirty="0"/>
              <a:t>транспарентан</a:t>
            </a:r>
            <a:r>
              <a:rPr lang="ru-RU" sz="1600" dirty="0"/>
              <a:t> приступ настојимо да унапредимо разумевање и интересовање наших суграђана за локалне финансије, као и да </a:t>
            </a:r>
            <a:r>
              <a:rPr lang="sr-Cyrl-RS" sz="1600" dirty="0"/>
              <a:t>успоставимо</a:t>
            </a:r>
            <a:r>
              <a:rPr lang="ru-RU" sz="1600" dirty="0"/>
              <a:t> </a:t>
            </a:r>
            <a:r>
              <a:rPr lang="sr-Cyrl-RS" sz="1600" dirty="0"/>
              <a:t>трајну</a:t>
            </a:r>
            <a:r>
              <a:rPr lang="ru-RU" sz="1600" dirty="0"/>
              <a:t> </a:t>
            </a:r>
            <a:r>
              <a:rPr lang="sr-Latn-RS" sz="1600" dirty="0"/>
              <a:t>сарадњу</a:t>
            </a:r>
            <a:r>
              <a:rPr lang="ru-RU" sz="1600" dirty="0"/>
              <a:t> </a:t>
            </a:r>
            <a:r>
              <a:rPr lang="sr-Cyrl-RS" sz="1600" dirty="0"/>
              <a:t>локалне самоуправе и житеља </a:t>
            </a:r>
            <a:r>
              <a:rPr lang="sr-Latn-RS" sz="1600" dirty="0"/>
              <a:t>Звездаре</a:t>
            </a:r>
            <a:r>
              <a:rPr lang="ru-RU" sz="1600" dirty="0"/>
              <a:t> у заједничком постављању циљева, дефинисању приоритета и </a:t>
            </a:r>
            <a:r>
              <a:rPr lang="sr-Cyrl-RS" sz="1600" dirty="0"/>
              <a:t>планирању</a:t>
            </a:r>
            <a:r>
              <a:rPr lang="ru-RU" sz="1600" dirty="0"/>
              <a:t> </a:t>
            </a:r>
            <a:r>
              <a:rPr lang="sr-Cyrl-RS" sz="1600" dirty="0"/>
              <a:t>развоја</a:t>
            </a:r>
            <a:r>
              <a:rPr lang="ru-RU" sz="1600" dirty="0"/>
              <a:t> наше општине.</a:t>
            </a:r>
            <a:endParaRPr lang="sr-Cyrl-RS" sz="1600" dirty="0"/>
          </a:p>
          <a:p>
            <a:r>
              <a:rPr lang="sr-Cyrl-RS" sz="1600" b="1" i="1" dirty="0"/>
              <a:t>						</a:t>
            </a:r>
            <a:r>
              <a:rPr lang="sr-Cyrl-RS" b="1" i="1" dirty="0"/>
              <a:t>Михаило Досковић</a:t>
            </a:r>
            <a:r>
              <a:rPr lang="sr-Cyrl-RS" i="1" dirty="0"/>
              <a:t>						</a:t>
            </a:r>
            <a:r>
              <a:rPr lang="sr-Cyrl-RS" b="1" dirty="0"/>
              <a:t>Председник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013FA0F-E79A-369F-2CC3-2C010CE9BE79}"/>
              </a:ext>
            </a:extLst>
          </p:cNvPr>
          <p:cNvSpPr txBox="1"/>
          <p:nvPr/>
        </p:nvSpPr>
        <p:spPr>
          <a:xfrm>
            <a:off x="616732" y="764704"/>
            <a:ext cx="579762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b="1" dirty="0"/>
              <a:t>                                      Драге суграђанке и суграђани,</a:t>
            </a:r>
          </a:p>
          <a:p>
            <a:pPr algn="just"/>
            <a:endParaRPr lang="sr-Cyrl-RS" dirty="0"/>
          </a:p>
          <a:p>
            <a:pPr algn="just"/>
            <a:r>
              <a:rPr lang="sr-Cyrl-RS" sz="1600" dirty="0"/>
              <a:t>     Основна сврха документа који је пред вама јесте да на што једноставнији и разумљивији начин објасни у које сврхе се користе јавни ресурси у циљу задовољења потреба грађана.</a:t>
            </a:r>
            <a:endParaRPr lang="en-US" sz="1600" dirty="0"/>
          </a:p>
          <a:p>
            <a:pPr algn="just"/>
            <a:r>
              <a:rPr lang="sr-Cyrl-RS" sz="1600" dirty="0"/>
              <a:t>     Грађански буџет представља сажет и јасан приказ Одлуке о буџету Градске општине Звездара</a:t>
            </a:r>
            <a:r>
              <a:rPr lang="sr-Cyrl-RS" sz="1600" dirty="0">
                <a:solidFill>
                  <a:srgbClr val="FF0000"/>
                </a:solidFill>
              </a:rPr>
              <a:t> </a:t>
            </a:r>
            <a:r>
              <a:rPr lang="sr-Cyrl-RS" sz="1600" dirty="0"/>
              <a:t>за 202</a:t>
            </a:r>
            <a:r>
              <a:rPr lang="sr-Latn-RS" sz="1600" dirty="0"/>
              <a:t>4</a:t>
            </a:r>
            <a:r>
              <a:rPr lang="sr-Cyrl-RS" sz="1600" dirty="0"/>
              <a:t>. годину, која је по својој форми веома обимна и тешка за разумевање због специфичних појмова и класификација које је чине. </a:t>
            </a:r>
            <a:endParaRPr lang="ru-RU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44509B-AC2B-110B-2300-767805FECC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8666" y="1196752"/>
            <a:ext cx="1470499" cy="1727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968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Ко се финансира из буџета?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C8892180-646E-8EE9-C150-F78E3AAA0264}"/>
              </a:ext>
            </a:extLst>
          </p:cNvPr>
          <p:cNvSpPr/>
          <p:nvPr/>
        </p:nvSpPr>
        <p:spPr>
          <a:xfrm>
            <a:off x="4874196" y="2002023"/>
            <a:ext cx="3950096" cy="142697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Cyrl-RS" b="1" dirty="0"/>
              <a:t>Индиректни корисници буџетских средстава градске општине:</a:t>
            </a:r>
          </a:p>
          <a:p>
            <a:pPr>
              <a:spcAft>
                <a:spcPts val="600"/>
              </a:spcAft>
            </a:pPr>
            <a:endParaRPr lang="sr-Cyrl-RS" sz="3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r-Cyrl-RS" dirty="0"/>
              <a:t>Месна заједница Звездара</a:t>
            </a: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D0F780A-C763-3D4C-5F49-3372315A4A61}"/>
              </a:ext>
            </a:extLst>
          </p:cNvPr>
          <p:cNvSpPr/>
          <p:nvPr/>
        </p:nvSpPr>
        <p:spPr>
          <a:xfrm>
            <a:off x="4846390" y="3670027"/>
            <a:ext cx="3950096" cy="24482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Cyrl-RS" b="1" dirty="0"/>
              <a:t>Остали корисници јавних средстава: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altLang="en-US" dirty="0"/>
              <a:t>ЈП СЦ "Олимп – </a:t>
            </a:r>
            <a:r>
              <a:rPr lang="sr-Latn-RS" altLang="en-US" dirty="0"/>
              <a:t>Звездара“</a:t>
            </a:r>
            <a:endParaRPr lang="ru-RU" alt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en-US" dirty="0"/>
              <a:t>ЈП </a:t>
            </a:r>
            <a:r>
              <a:rPr lang="sr-Cyrl-RS" altLang="en-US" dirty="0"/>
              <a:t>Пословни</a:t>
            </a:r>
            <a:r>
              <a:rPr lang="ru-RU" altLang="en-US" dirty="0"/>
              <a:t> простор "</a:t>
            </a:r>
            <a:r>
              <a:rPr lang="sr-Cyrl-RS" altLang="en-US" dirty="0"/>
              <a:t>Звездара</a:t>
            </a:r>
            <a:r>
              <a:rPr lang="ru-RU" altLang="en-US" dirty="0"/>
              <a:t> у </a:t>
            </a:r>
            <a:r>
              <a:rPr lang="sr-Cyrl-RS" altLang="en-US" dirty="0"/>
              <a:t>ликвидацији</a:t>
            </a:r>
            <a:r>
              <a:rPr lang="ru-RU" altLang="en-US" dirty="0"/>
              <a:t>"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0AEF1876-7D61-580A-DD43-A0468644E236}"/>
              </a:ext>
            </a:extLst>
          </p:cNvPr>
          <p:cNvSpPr/>
          <p:nvPr/>
        </p:nvSpPr>
        <p:spPr>
          <a:xfrm>
            <a:off x="347514" y="1929227"/>
            <a:ext cx="4251176" cy="348159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r-Cyrl-RS" b="1" dirty="0"/>
              <a:t>Директни корисници буџетских средстава градске општине:</a:t>
            </a:r>
          </a:p>
          <a:p>
            <a:pPr marL="285750" indent="-285750" defTabSz="209550">
              <a:buFont typeface="Arial" panose="020B0604020202020204" pitchFamily="34" charset="0"/>
              <a:buChar char="•"/>
            </a:pPr>
            <a:r>
              <a:rPr lang="sr-Cyrl-R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Скупштина градске општина Звездара</a:t>
            </a:r>
            <a:endParaRPr lang="sr-Cyrl-R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209550">
              <a:buFont typeface="Arial" panose="020B0604020202020204" pitchFamily="34" charset="0"/>
              <a:buChar char="•"/>
            </a:pPr>
            <a:r>
              <a:rPr lang="sr-Cyrl-R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Председник Градске општине Звездара</a:t>
            </a:r>
          </a:p>
          <a:p>
            <a:pPr marL="285750" indent="-285750" defTabSz="209550">
              <a:buFont typeface="Arial" panose="020B0604020202020204" pitchFamily="34" charset="0"/>
              <a:buChar char="•"/>
            </a:pPr>
            <a:r>
              <a:rPr lang="sr-Latn-R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Веће Градске општине Звездара</a:t>
            </a:r>
            <a:endParaRPr lang="sr-Latn-R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209550">
              <a:buFont typeface="Arial" panose="020B0604020202020204" pitchFamily="34" charset="0"/>
              <a:buChar char="•"/>
            </a:pPr>
            <a:r>
              <a:rPr lang="sr-Cyrl-R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Управа Градске општине Звездара</a:t>
            </a:r>
            <a:endParaRPr lang="sr-Latn-R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11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342" y="404146"/>
            <a:ext cx="6336704" cy="866594"/>
          </a:xfrm>
        </p:spPr>
        <p:txBody>
          <a:bodyPr>
            <a:normAutofit/>
          </a:bodyPr>
          <a:lstStyle/>
          <a:p>
            <a:pPr algn="l"/>
            <a:r>
              <a:rPr lang="sr-Cyrl-RS" sz="3000" b="1" dirty="0">
                <a:solidFill>
                  <a:srgbClr val="002060"/>
                </a:solidFill>
              </a:rPr>
              <a:t>Како настаје буџет</a:t>
            </a:r>
            <a:r>
              <a:rPr lang="sr-Latn-RS" sz="3000" b="1" dirty="0">
                <a:solidFill>
                  <a:srgbClr val="002060"/>
                </a:solidFill>
              </a:rPr>
              <a:t> </a:t>
            </a:r>
            <a:r>
              <a:rPr lang="sr-Cyrl-RS" sz="3000" b="1" dirty="0">
                <a:solidFill>
                  <a:srgbClr val="002060"/>
                </a:solidFill>
              </a:rPr>
              <a:t>градске општине?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C6FDEC-5142-4586-B190-1B2F0895762E}"/>
              </a:ext>
            </a:extLst>
          </p:cNvPr>
          <p:cNvSpPr/>
          <p:nvPr/>
        </p:nvSpPr>
        <p:spPr>
          <a:xfrm>
            <a:off x="578515" y="3524251"/>
            <a:ext cx="8229600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sr-Latn-RS" sz="1700" dirty="0"/>
              <a:t>       </a:t>
            </a:r>
            <a:r>
              <a:rPr lang="sr-Cyrl-RS" sz="1700" dirty="0"/>
              <a:t>Из општинског буџета се током године плаћају све обавезе градске општине. Исто тако у буџет се сливају приходи из којих се подмирују те обавезе. </a:t>
            </a:r>
            <a:endParaRPr lang="en-US" sz="1700" dirty="0"/>
          </a:p>
          <a:p>
            <a:pPr algn="just">
              <a:spcAft>
                <a:spcPts val="300"/>
              </a:spcAft>
            </a:pPr>
            <a:r>
              <a:rPr lang="sr-Cyrl-RS" sz="1700" dirty="0"/>
              <a:t>Председник ГО и општинска Управа спроводе политику општине, а главна полуга те политике и развоја је управо буџет градске општине</a:t>
            </a:r>
            <a:r>
              <a:rPr lang="en-US" sz="1700" dirty="0"/>
              <a:t> </a:t>
            </a:r>
            <a:r>
              <a:rPr lang="sr-Cyrl-RS" sz="1700" dirty="0"/>
              <a:t>који се доноси на Скупштини ГО Звездара.</a:t>
            </a:r>
            <a:endParaRPr lang="en-US" sz="1700" dirty="0"/>
          </a:p>
          <a:p>
            <a:pPr algn="just">
              <a:spcAft>
                <a:spcPts val="300"/>
              </a:spcAft>
            </a:pPr>
            <a:r>
              <a:rPr lang="sr-Latn-RS" sz="1700" dirty="0"/>
              <a:t>       </a:t>
            </a:r>
            <a:r>
              <a:rPr lang="sr-Cyrl-RS" sz="1700" dirty="0"/>
              <a:t>Приликом дефинисања овог, за Градску општину Звездара</a:t>
            </a:r>
            <a:r>
              <a:rPr lang="sr-Latn-RS" sz="1700" dirty="0"/>
              <a:t> </a:t>
            </a:r>
            <a:r>
              <a:rPr lang="sr-Cyrl-RS" sz="1700" dirty="0"/>
              <a:t>најважнијег документа, руководи се законским оквиром и прописима, стратешким приоритетима развоја и другим елементима.</a:t>
            </a:r>
            <a:endParaRPr lang="en-US" sz="1700" dirty="0"/>
          </a:p>
          <a:p>
            <a:pPr algn="just">
              <a:spcAft>
                <a:spcPts val="300"/>
              </a:spcAft>
            </a:pPr>
            <a:r>
              <a:rPr lang="sr-Latn-RS" sz="1700" dirty="0"/>
              <a:t>       </a:t>
            </a:r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  <p:pic>
        <p:nvPicPr>
          <p:cNvPr id="1026" name="Picture 2" descr="Budžet odmeren, ali su spoljni rizici preveliki | Biznis.rs">
            <a:extLst>
              <a:ext uri="{FF2B5EF4-FFF2-40B4-BE49-F238E27FC236}">
                <a16:creationId xmlns:a16="http://schemas.microsoft.com/office/drawing/2014/main" xmlns="" id="{85A1DCB9-8CD4-3922-9DFE-030DCA0A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31691"/>
            <a:ext cx="3086244" cy="1802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AD4473-7388-53B3-6A9B-7B44BCB5FD5C}"/>
              </a:ext>
            </a:extLst>
          </p:cNvPr>
          <p:cNvSpPr txBox="1"/>
          <p:nvPr/>
        </p:nvSpPr>
        <p:spPr>
          <a:xfrm>
            <a:off x="611560" y="1395129"/>
            <a:ext cx="504056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Latn-RS" sz="1700" b="1" dirty="0"/>
              <a:t>      </a:t>
            </a:r>
            <a:r>
              <a:rPr lang="sr-Cyrl-RS" sz="1700" b="1" dirty="0"/>
              <a:t>БУЏЕТ </a:t>
            </a:r>
            <a:r>
              <a:rPr lang="sr-Cyrl-RS" sz="1700" dirty="0"/>
              <a:t>градске општине је правни документ који утврђује план прихода и примања и расхода и издатака градске општине за буџетску, односно календарску годину.</a:t>
            </a:r>
            <a:endParaRPr lang="en-US" sz="1700" dirty="0"/>
          </a:p>
          <a:p>
            <a:pPr algn="just"/>
            <a:r>
              <a:rPr lang="sr-Latn-RS" sz="1700" dirty="0"/>
              <a:t>      T</a:t>
            </a:r>
            <a:r>
              <a:rPr lang="sr-Cyrl-RS" sz="1700" dirty="0"/>
              <a:t>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</p:txBody>
      </p:sp>
    </p:spTree>
    <p:extLst>
      <p:ext uri="{BB962C8B-B14F-4D97-AF65-F5344CB8AC3E}">
        <p14:creationId xmlns:p14="http://schemas.microsoft.com/office/powerpoint/2010/main" xmlns="" val="264144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3000" b="1" dirty="0">
                <a:solidFill>
                  <a:srgbClr val="002060"/>
                </a:solidFill>
              </a:rPr>
              <a:t>Ко учествује у буџетском процесу</a:t>
            </a:r>
            <a:r>
              <a:rPr lang="en-US" sz="3000" b="1" dirty="0">
                <a:solidFill>
                  <a:srgbClr val="002060"/>
                </a:solidFill>
              </a:rPr>
              <a:t>?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339737039"/>
              </p:ext>
            </p:extLst>
          </p:nvPr>
        </p:nvGraphicFramePr>
        <p:xfrm>
          <a:off x="1524000" y="1596926"/>
          <a:ext cx="6096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1691680" y="3978126"/>
            <a:ext cx="1224136" cy="11521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/>
              <a:t>Грађани</a:t>
            </a:r>
            <a:endParaRPr lang="en-US" sz="1400" b="1" dirty="0"/>
          </a:p>
        </p:txBody>
      </p:sp>
      <p:sp>
        <p:nvSpPr>
          <p:cNvPr id="6" name="Oval 5"/>
          <p:cNvSpPr/>
          <p:nvPr/>
        </p:nvSpPr>
        <p:spPr>
          <a:xfrm>
            <a:off x="5580112" y="1564134"/>
            <a:ext cx="1440160" cy="108012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b="1" dirty="0"/>
              <a:t>Директни корисници буџета</a:t>
            </a:r>
            <a:endParaRPr lang="en-US" sz="1300" b="1" dirty="0"/>
          </a:p>
        </p:txBody>
      </p:sp>
    </p:spTree>
    <p:extLst>
      <p:ext uri="{BB962C8B-B14F-4D97-AF65-F5344CB8AC3E}">
        <p14:creationId xmlns:p14="http://schemas.microsoft.com/office/powerpoint/2010/main" xmlns="" val="146847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3C099290-64C3-41BE-F460-483AE64D91E1}"/>
              </a:ext>
            </a:extLst>
          </p:cNvPr>
          <p:cNvSpPr txBox="1">
            <a:spLocks/>
          </p:cNvSpPr>
          <p:nvPr/>
        </p:nvSpPr>
        <p:spPr>
          <a:xfrm>
            <a:off x="457200" y="404664"/>
            <a:ext cx="8229600" cy="634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000" b="1" dirty="0">
                <a:solidFill>
                  <a:srgbClr val="002060"/>
                </a:solidFill>
              </a:rPr>
              <a:t>На основу чега се доноси буџет</a:t>
            </a:r>
            <a:r>
              <a:rPr lang="en-US" sz="30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xmlns="" id="{FF6658F4-C352-4386-DAC2-245181142CC3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288B9EED-57C4-4B05-9DB1-C6A307710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95562866"/>
              </p:ext>
            </p:extLst>
          </p:nvPr>
        </p:nvGraphicFramePr>
        <p:xfrm>
          <a:off x="457200" y="1331119"/>
          <a:ext cx="816731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91025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3200" b="1" dirty="0">
                <a:solidFill>
                  <a:srgbClr val="002060"/>
                </a:solidFill>
              </a:rPr>
              <a:t>Како се пуни општинска каса?</a:t>
            </a:r>
            <a:endParaRPr lang="sr-Latn-RS" sz="3200" b="1" dirty="0">
              <a:solidFill>
                <a:srgbClr val="002060"/>
              </a:solidFill>
            </a:endParaRP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80" y="1027802"/>
            <a:ext cx="8058120" cy="55704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700" dirty="0"/>
              <a:t>      Укупни </a:t>
            </a:r>
            <a:r>
              <a:rPr lang="sr-Cyrl-RS" sz="1700" b="1" dirty="0"/>
              <a:t>расходи и издаци </a:t>
            </a:r>
            <a:r>
              <a:rPr lang="sr-Cyrl-RS" sz="1700" dirty="0"/>
              <a:t>буџета</a:t>
            </a:r>
            <a:r>
              <a:rPr lang="sr-Cyrl-RS" sz="1700" b="1" dirty="0"/>
              <a:t> </a:t>
            </a:r>
            <a:r>
              <a:rPr lang="sr-Cyrl-RS" sz="1700" dirty="0"/>
              <a:t>Градске општине Звездара за 2024. годину износе </a:t>
            </a:r>
            <a:r>
              <a:rPr lang="sr-Latn-RS" sz="1700" dirty="0"/>
              <a:t>780.729.718 </a:t>
            </a:r>
            <a:r>
              <a:rPr lang="sr-Cyrl-RS" sz="1700" dirty="0"/>
              <a:t>динара.</a:t>
            </a:r>
          </a:p>
          <a:p>
            <a:pPr algn="just">
              <a:buNone/>
            </a:pPr>
            <a:endParaRPr lang="sr-Cyrl-RS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>
              <a:buNone/>
            </a:pPr>
            <a:endParaRPr lang="en-GB" sz="1600" dirty="0"/>
          </a:p>
          <a:p>
            <a:pPr marL="0" indent="0" algn="just">
              <a:buNone/>
            </a:pPr>
            <a:r>
              <a:rPr lang="sr-Cyrl-RS" sz="1700" dirty="0"/>
              <a:t>      Одлуком о буџету Градске општине  Звездара за 2024. годину планирана су средства из буџета у износу од</a:t>
            </a:r>
            <a:r>
              <a:rPr lang="en-GB" sz="1700" dirty="0"/>
              <a:t> 622.069.696</a:t>
            </a:r>
            <a:r>
              <a:rPr lang="sr-Cyrl-RS" sz="1700" dirty="0"/>
              <a:t> динара</a:t>
            </a:r>
            <a:r>
              <a:rPr lang="sr-Latn-RS" sz="1700" dirty="0"/>
              <a:t>, </a:t>
            </a:r>
            <a:r>
              <a:rPr lang="sr-Cyrl-RS" sz="1700" dirty="0"/>
              <a:t>неутрошена средства из претходне године </a:t>
            </a:r>
            <a:r>
              <a:rPr lang="sr-Latn-RS" sz="1700" dirty="0"/>
              <a:t>108.954.078</a:t>
            </a:r>
            <a:r>
              <a:rPr lang="sr-Cyrl-RS" sz="1700" dirty="0"/>
              <a:t> динара</a:t>
            </a:r>
            <a:r>
              <a:rPr lang="sr-Latn-RS" sz="1700" dirty="0"/>
              <a:t> </a:t>
            </a:r>
            <a:r>
              <a:rPr lang="sr-Cyrl-RS" sz="1700" dirty="0"/>
              <a:t>и неутрошена средства донација и трансфера у износу од </a:t>
            </a:r>
            <a:r>
              <a:rPr lang="sr-Latn-RS" sz="1700" dirty="0"/>
              <a:t>49</a:t>
            </a:r>
            <a:r>
              <a:rPr lang="en-US" sz="1700" dirty="0"/>
              <a:t>.</a:t>
            </a:r>
            <a:r>
              <a:rPr lang="sr-Latn-RS" sz="1700" dirty="0"/>
              <a:t>705</a:t>
            </a:r>
            <a:r>
              <a:rPr lang="en-US" sz="1700" dirty="0"/>
              <a:t>.</a:t>
            </a:r>
            <a:r>
              <a:rPr lang="sr-Latn-RS" sz="1700" dirty="0"/>
              <a:t>944</a:t>
            </a:r>
            <a:r>
              <a:rPr lang="sr-Cyrl-RS" sz="1700" dirty="0"/>
              <a:t> динара.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281086500"/>
              </p:ext>
            </p:extLst>
          </p:nvPr>
        </p:nvGraphicFramePr>
        <p:xfrm>
          <a:off x="107504" y="3916694"/>
          <a:ext cx="8928992" cy="2805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quals 6">
            <a:extLst>
              <a:ext uri="{FF2B5EF4-FFF2-40B4-BE49-F238E27FC236}">
                <a16:creationId xmlns:a16="http://schemas.microsoft.com/office/drawing/2014/main" xmlns="" id="{CDB27E42-2A8D-4DD4-9160-578F8DDA6D84}"/>
              </a:ext>
            </a:extLst>
          </p:cNvPr>
          <p:cNvSpPr/>
          <p:nvPr/>
        </p:nvSpPr>
        <p:spPr>
          <a:xfrm>
            <a:off x="3100901" y="2177847"/>
            <a:ext cx="944101" cy="58880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1132724" y="1601693"/>
            <a:ext cx="1703050" cy="18273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F752DEC-C823-4E33-9B74-2DB6D4AFC9BB}"/>
              </a:ext>
            </a:extLst>
          </p:cNvPr>
          <p:cNvSpPr txBox="1"/>
          <p:nvPr/>
        </p:nvSpPr>
        <p:spPr>
          <a:xfrm>
            <a:off x="4305590" y="2122715"/>
            <a:ext cx="399371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500" b="1" dirty="0"/>
              <a:t>780.729.718</a:t>
            </a:r>
            <a:r>
              <a:rPr lang="en-GB" sz="3500" b="1" dirty="0"/>
              <a:t> </a:t>
            </a:r>
            <a:r>
              <a:rPr lang="sr-Cyrl-RS" sz="3500" b="1" dirty="0"/>
              <a:t>динара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xmlns="" val="1704473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7109</TotalTime>
  <Words>1976</Words>
  <Application>Microsoft Office PowerPoint</Application>
  <PresentationFormat>On-screen Show (4:3)</PresentationFormat>
  <Paragraphs>339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Custom Design</vt:lpstr>
      <vt:lpstr>Office Theme</vt:lpstr>
      <vt:lpstr>ГРАДСКА ОПШТИНА ЗВЕЗДАРА</vt:lpstr>
      <vt:lpstr>Slide 2</vt:lpstr>
      <vt:lpstr>Slide 3</vt:lpstr>
      <vt:lpstr>Slide 4</vt:lpstr>
      <vt:lpstr>Ко се финансира из буџета?</vt:lpstr>
      <vt:lpstr>Како настаје буџет градске општине?</vt:lpstr>
      <vt:lpstr>Ко учествује у буџетском процесу?</vt:lpstr>
      <vt:lpstr>Slide 8</vt:lpstr>
      <vt:lpstr>Како се пуни општинска каса?</vt:lpstr>
      <vt:lpstr>Шта су приходи и примања буџета?</vt:lpstr>
      <vt:lpstr>Структура планираних прихода и примања за 2024. годину</vt:lpstr>
      <vt:lpstr>Структура планираних прихода и примања за 2024. годину</vt:lpstr>
      <vt:lpstr>На шта се троше јавна средства?</vt:lpstr>
      <vt:lpstr>Slide 14</vt:lpstr>
      <vt:lpstr>Структура планираних расхода и издатака буџета за 2024. годину</vt:lpstr>
      <vt:lpstr>Структура планираних расхода и издатака буџета за 2024. годину</vt:lpstr>
      <vt:lpstr>Расходи буџета по програмима</vt:lpstr>
      <vt:lpstr>Структура расхода по буџетским програмима</vt:lpstr>
      <vt:lpstr>Расходи буџета расподељени по директним и индиректним буџетским корисницима</vt:lpstr>
      <vt:lpstr>Најважнија улагања од интереса за локалну заједницу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pricniko</cp:lastModifiedBy>
  <cp:revision>738</cp:revision>
  <cp:lastPrinted>2024-07-23T10:50:43Z</cp:lastPrinted>
  <dcterms:created xsi:type="dcterms:W3CDTF">2006-08-16T00:00:00Z</dcterms:created>
  <dcterms:modified xsi:type="dcterms:W3CDTF">2024-07-25T05:56:47Z</dcterms:modified>
</cp:coreProperties>
</file>